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41"/>
  </p:notesMasterIdLst>
  <p:sldIdLst>
    <p:sldId id="738" r:id="rId3"/>
    <p:sldId id="789" r:id="rId4"/>
    <p:sldId id="700" r:id="rId5"/>
    <p:sldId id="791" r:id="rId6"/>
    <p:sldId id="792" r:id="rId7"/>
    <p:sldId id="793" r:id="rId8"/>
    <p:sldId id="794" r:id="rId9"/>
    <p:sldId id="795" r:id="rId10"/>
    <p:sldId id="824" r:id="rId11"/>
    <p:sldId id="796" r:id="rId12"/>
    <p:sldId id="797" r:id="rId13"/>
    <p:sldId id="798" r:id="rId14"/>
    <p:sldId id="799" r:id="rId15"/>
    <p:sldId id="800" r:id="rId16"/>
    <p:sldId id="801" r:id="rId17"/>
    <p:sldId id="802" r:id="rId18"/>
    <p:sldId id="804" r:id="rId19"/>
    <p:sldId id="825" r:id="rId20"/>
    <p:sldId id="805" r:id="rId21"/>
    <p:sldId id="806" r:id="rId22"/>
    <p:sldId id="807" r:id="rId23"/>
    <p:sldId id="808" r:id="rId24"/>
    <p:sldId id="809" r:id="rId25"/>
    <p:sldId id="810" r:id="rId26"/>
    <p:sldId id="811" r:id="rId27"/>
    <p:sldId id="812" r:id="rId28"/>
    <p:sldId id="813" r:id="rId29"/>
    <p:sldId id="814" r:id="rId30"/>
    <p:sldId id="815" r:id="rId31"/>
    <p:sldId id="816" r:id="rId32"/>
    <p:sldId id="817" r:id="rId33"/>
    <p:sldId id="818" r:id="rId34"/>
    <p:sldId id="819" r:id="rId35"/>
    <p:sldId id="821" r:id="rId36"/>
    <p:sldId id="822" r:id="rId37"/>
    <p:sldId id="826" r:id="rId38"/>
    <p:sldId id="740" r:id="rId39"/>
    <p:sldId id="823"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C4C9F59-7C21-C44A-C10F-8A2789B34DFF}" name="Greenberg, Steven Mark,M.D.,Ph.D." initials="GSM" userId="S::sgreenberg@mgh.harvard.edu::7fc77825-7799-4e26-a72f-d027e945429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9B1D"/>
    <a:srgbClr val="F0DB0E"/>
    <a:srgbClr val="F47320"/>
    <a:srgbClr val="82D472"/>
    <a:srgbClr val="D9D9D9"/>
    <a:srgbClr val="000000"/>
    <a:srgbClr val="B9B9B9"/>
    <a:srgbClr val="EE3823"/>
    <a:srgbClr val="FFFFFF"/>
    <a:srgbClr val="A9D1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73" autoAdjust="0"/>
    <p:restoredTop sz="86388" autoAdjust="0"/>
  </p:normalViewPr>
  <p:slideViewPr>
    <p:cSldViewPr snapToGrid="0" snapToObjects="1">
      <p:cViewPr varScale="1">
        <p:scale>
          <a:sx n="48" d="100"/>
          <a:sy n="48" d="100"/>
        </p:scale>
        <p:origin x="44" y="244"/>
      </p:cViewPr>
      <p:guideLst/>
    </p:cSldViewPr>
  </p:slideViewPr>
  <p:outlineViewPr>
    <p:cViewPr>
      <p:scale>
        <a:sx n="33" d="100"/>
        <a:sy n="33" d="100"/>
      </p:scale>
      <p:origin x="0" y="-854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47" Type="http://schemas.microsoft.com/office/2018/10/relationships/authors" Targe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microsoft.com/office/2016/11/relationships/changesInfo" Target="changesInfos/changesInfo1.xml"/><Relationship Id="rId20" Type="http://schemas.openxmlformats.org/officeDocument/2006/relationships/slide" Target="slides/slide18.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dy Bezanson" userId="a9a0b41a-9471-4322-8d94-ab5dd5ccad72" providerId="ADAL" clId="{58324769-5ACD-49D9-9725-5AB58296D283}"/>
    <pc:docChg chg="modSld">
      <pc:chgData name="Judy Bezanson" userId="a9a0b41a-9471-4322-8d94-ab5dd5ccad72" providerId="ADAL" clId="{58324769-5ACD-49D9-9725-5AB58296D283}" dt="2022-06-09T14:37:56.423" v="10" actId="20577"/>
      <pc:docMkLst>
        <pc:docMk/>
      </pc:docMkLst>
      <pc:sldChg chg="modSp mod">
        <pc:chgData name="Judy Bezanson" userId="a9a0b41a-9471-4322-8d94-ab5dd5ccad72" providerId="ADAL" clId="{58324769-5ACD-49D9-9725-5AB58296D283}" dt="2022-06-09T14:37:56.423" v="10" actId="20577"/>
        <pc:sldMkLst>
          <pc:docMk/>
          <pc:sldMk cId="2248901682" sldId="824"/>
        </pc:sldMkLst>
        <pc:spChg chg="mod">
          <ac:chgData name="Judy Bezanson" userId="a9a0b41a-9471-4322-8d94-ab5dd5ccad72" providerId="ADAL" clId="{58324769-5ACD-49D9-9725-5AB58296D283}" dt="2022-06-09T14:37:56.423" v="10" actId="20577"/>
          <ac:spMkLst>
            <pc:docMk/>
            <pc:sldMk cId="2248901682" sldId="824"/>
            <ac:spMk id="14" creationId="{04D3CB7E-8D9C-426B-BC0F-1876EE36E331}"/>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205770474342882"/>
          <c:y val="0.14657427237900528"/>
          <c:w val="0.63240632964357713"/>
          <c:h val="0.75903553950718672"/>
        </c:manualLayout>
      </c:layout>
      <c:pieChart>
        <c:varyColors val="1"/>
        <c:ser>
          <c:idx val="0"/>
          <c:order val="0"/>
          <c:tx>
            <c:strRef>
              <c:f>Sheet1!$B$1</c:f>
              <c:strCache>
                <c:ptCount val="1"/>
                <c:pt idx="0">
                  <c:v>Column1</c:v>
                </c:pt>
              </c:strCache>
            </c:strRef>
          </c:tx>
          <c:spPr>
            <a:ln w="57150">
              <a:solidFill>
                <a:schemeClr val="bg1"/>
              </a:solidFill>
            </a:ln>
          </c:spPr>
          <c:dPt>
            <c:idx val="0"/>
            <c:bubble3D val="0"/>
            <c:spPr>
              <a:solidFill>
                <a:schemeClr val="tx1">
                  <a:lumMod val="65000"/>
                  <a:lumOff val="35000"/>
                </a:schemeClr>
              </a:solidFill>
              <a:ln w="57150">
                <a:solidFill>
                  <a:schemeClr val="bg1"/>
                </a:solidFill>
              </a:ln>
              <a:effectLst/>
            </c:spPr>
            <c:extLst>
              <c:ext xmlns:c16="http://schemas.microsoft.com/office/drawing/2014/chart" uri="{C3380CC4-5D6E-409C-BE32-E72D297353CC}">
                <c16:uniqueId val="{00000002-0229-4E7E-A2FA-0A23570DD392}"/>
              </c:ext>
            </c:extLst>
          </c:dPt>
          <c:dPt>
            <c:idx val="1"/>
            <c:bubble3D val="0"/>
            <c:spPr>
              <a:solidFill>
                <a:srgbClr val="CF2429"/>
              </a:solidFill>
              <a:ln w="57150">
                <a:solidFill>
                  <a:schemeClr val="bg1"/>
                </a:solidFill>
              </a:ln>
              <a:effectLst/>
            </c:spPr>
            <c:extLst>
              <c:ext xmlns:c16="http://schemas.microsoft.com/office/drawing/2014/chart" uri="{C3380CC4-5D6E-409C-BE32-E72D297353CC}">
                <c16:uniqueId val="{00000003-0229-4E7E-A2FA-0A23570DD392}"/>
              </c:ext>
            </c:extLst>
          </c:dPt>
          <c:dPt>
            <c:idx val="2"/>
            <c:bubble3D val="0"/>
            <c:spPr>
              <a:solidFill>
                <a:schemeClr val="accent3"/>
              </a:solidFill>
              <a:ln w="57150">
                <a:solidFill>
                  <a:schemeClr val="bg1"/>
                </a:solidFill>
              </a:ln>
              <a:effectLst/>
            </c:spPr>
            <c:extLst>
              <c:ext xmlns:c16="http://schemas.microsoft.com/office/drawing/2014/chart" uri="{C3380CC4-5D6E-409C-BE32-E72D297353CC}">
                <c16:uniqueId val="{00000004-0229-4E7E-A2FA-0A23570DD392}"/>
              </c:ext>
            </c:extLst>
          </c:dPt>
          <c:dLbls>
            <c:dLbl>
              <c:idx val="0"/>
              <c:layout>
                <c:manualLayout>
                  <c:x val="-0.28212750580090534"/>
                  <c:y val="-0.17375199913437425"/>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Lub Dub Condensed" panose="020B0506030403020204" pitchFamily="34" charset="0"/>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38656758883818976"/>
                      <c:h val="0.30223282136926838"/>
                    </c:manualLayout>
                  </c15:layout>
                </c:ext>
                <c:ext xmlns:c16="http://schemas.microsoft.com/office/drawing/2014/chart" uri="{C3380CC4-5D6E-409C-BE32-E72D297353CC}">
                  <c16:uniqueId val="{00000002-0229-4E7E-A2FA-0A23570DD392}"/>
                </c:ext>
              </c:extLst>
            </c:dLbl>
            <c:dLbl>
              <c:idx val="1"/>
              <c:layout>
                <c:manualLayout>
                  <c:x val="-5.3140096618357488E-2"/>
                  <c:y val="6.6679663227752248E-2"/>
                </c:manualLayout>
              </c:layout>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rgbClr val="CF2429"/>
                      </a:solidFill>
                      <a:latin typeface="Lub Dub Condensed" panose="020B0506030403020204" pitchFamily="34" charset="0"/>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19895716839742858"/>
                      <c:h val="6.1606210590858058E-2"/>
                    </c:manualLayout>
                  </c15:layout>
                </c:ext>
                <c:ext xmlns:c16="http://schemas.microsoft.com/office/drawing/2014/chart" uri="{C3380CC4-5D6E-409C-BE32-E72D297353CC}">
                  <c16:uniqueId val="{00000003-0229-4E7E-A2FA-0A23570DD392}"/>
                </c:ext>
              </c:extLst>
            </c:dLbl>
            <c:dLbl>
              <c:idx val="2"/>
              <c:layout>
                <c:manualLayout>
                  <c:x val="-0.15806982007683823"/>
                  <c:y val="1.4495807239388894E-2"/>
                </c:manualLayout>
              </c:layout>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tx1">
                          <a:lumMod val="75000"/>
                          <a:lumOff val="25000"/>
                        </a:schemeClr>
                      </a:solidFill>
                      <a:latin typeface="Lub Dub Condensed" panose="020B0506030403020204" pitchFamily="34" charset="0"/>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19935467305717217"/>
                      <c:h val="6.1606210590858058E-2"/>
                    </c:manualLayout>
                  </c15:layout>
                </c:ext>
                <c:ext xmlns:c16="http://schemas.microsoft.com/office/drawing/2014/chart" uri="{C3380CC4-5D6E-409C-BE32-E72D297353CC}">
                  <c16:uniqueId val="{00000004-0229-4E7E-A2FA-0A23570DD392}"/>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Lub Dub Condensed" panose="020B0506030403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extLst>
          </c:dLbls>
          <c:cat>
            <c:strRef>
              <c:f>Sheet1!$A$2:$A$4</c:f>
              <c:strCache>
                <c:ptCount val="3"/>
                <c:pt idx="0">
                  <c:v>Ischemic Strokes</c:v>
                </c:pt>
                <c:pt idx="1">
                  <c:v>ICH</c:v>
                </c:pt>
                <c:pt idx="2">
                  <c:v>SAH</c:v>
                </c:pt>
              </c:strCache>
            </c:strRef>
          </c:cat>
          <c:val>
            <c:numRef>
              <c:f>Sheet1!$B$2:$B$4</c:f>
              <c:numCache>
                <c:formatCode>#,##0,"K"</c:formatCode>
                <c:ptCount val="3"/>
                <c:pt idx="0">
                  <c:v>690000</c:v>
                </c:pt>
                <c:pt idx="1">
                  <c:v>79000</c:v>
                </c:pt>
                <c:pt idx="2">
                  <c:v>16000</c:v>
                </c:pt>
              </c:numCache>
            </c:numRef>
          </c:val>
          <c:extLst>
            <c:ext xmlns:c16="http://schemas.microsoft.com/office/drawing/2014/chart" uri="{C3380CC4-5D6E-409C-BE32-E72D297353CC}">
              <c16:uniqueId val="{00000000-0229-4E7E-A2FA-0A23570DD392}"/>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2T14:34:15.707"/>
    </inkml:context>
    <inkml:brush xml:id="br0">
      <inkml:brushProperty name="width" value="0.2" units="cm"/>
      <inkml:brushProperty name="height" value="0.2" units="cm"/>
      <inkml:brushProperty name="color" value="#E71224"/>
    </inkml:brush>
  </inkml:definitions>
  <inkml:trace contextRef="#ctx0" brushRef="#br0">1 0 24575,'0'0'-8191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2T14:34:15.718"/>
    </inkml:context>
    <inkml:brush xml:id="br0">
      <inkml:brushProperty name="width" value="0.2" units="cm"/>
      <inkml:brushProperty name="height" value="0.2" units="cm"/>
      <inkml:brushProperty name="color" value="#E71224"/>
    </inkml:brush>
  </inkml:definitions>
  <inkml:trace contextRef="#ctx0" brushRef="#br0">1 4 24575,'56'-3'0,"78"4"0,-106 1 0,1 1 0,-1 1 0,0 2 0,43 14 0,-54-13 0,0 1 0,-2 0 0,1 2 0,0 0 0,-1 0 0,0 2 0,-2 0 0,1 0 0,-2 1 0,0 0 0,0 1 0,-1 1 0,9 16 0,-5-7 0,-1 2 0,-2-1 0,0 1 0,-3 1 0,0 0 0,-1 0 0,6 44 0,-11-53 24,-3 0 0,1 0 0,-1-1 0,-5 37 0,2-43-189,1 1 0,-2 0 0,0-1 0,0 0 0,-2 0 0,1 0 0,-1-1 0,-10 14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2T14:34:15.719"/>
    </inkml:context>
    <inkml:brush xml:id="br0">
      <inkml:brushProperty name="width" value="0.2" units="cm"/>
      <inkml:brushProperty name="height" value="0.2" units="cm"/>
      <inkml:brushProperty name="color" value="#E71224"/>
    </inkml:brush>
  </inkml:definitions>
  <inkml:trace contextRef="#ctx0" brushRef="#br0">808 244 24575,'0'0'0,"0"0"0,0 0 0,0 0 0,18 10 0,19 13 0,-1 0 0,-1 3 0,-1 1 0,-1 1 0,53 61 0,-63-61 0,-1 1 0,-2 1 0,-1-1 0,-1 3 0,-1 0 0,-3 1 0,16 49 0,-27-74 0,-1 0 0,0 1 0,0-1 0,-1 1 0,0 0 0,-1-1 0,0 1 0,0 0 0,-1 0 0,-1-1 0,1 0 0,-1 1 0,0 0 0,-1-1 0,0-1 0,-1 2 0,1-1 0,-2-1 0,1 1 0,-1-1 0,-1 0 0,1 0 0,-1 0 0,1-1 0,-10 8 0,-15 12 0,0 0 0,-2-2 0,0-1 0,-2-2 0,0-1 0,-2-2 0,0-1 0,-52 16 0,73-28 0,0-3 0,-2 1 0,1-1 0,1-2 0,-34 0 0,15-1 0,39 0 0,-2 1 0,2-1 0,-2-1 0,1 1 0,0 0 0,0 0 0,0-1 0,-1 0 0,1 0 0,-1 0 0,1-1 0,-1 1 0,5-5 0,39-41 0,-26 22 0,-1-2 0,-2 0 0,0-1 0,-2 0 0,-1-1 0,-2-1 0,-1 0 0,-1-2 0,-2 1 0,-1 0 0,-2-2 0,2-34 0,-8 52 0,0 1 0,-2-1 0,0 1 0,-1-1 0,0 1 0,-1 0 0,-1 0 0,0 0 0,-1 1 0,0-1 0,-2 1 0,-11-16 0,5 10 0,-2 1 0,-1 0 0,0 1 0,-2 1 0,0 1 0,0 0 0,-23-13 0,-7-1 0,0 1 0,-3 2 0,-60-22 0,79 36 0,-1 3 0,-1 0 0,0 2 0,0 2 0,-1 1 0,-43 0 0,73 5 0,0 0 0,1 0 0,-1 0 0,0 1 0,0-1 0,1 2 0,-1-1 0,1 1 0,-1 0 0,1 0 0,0 0 0,0 1 0,-1-1 0,-4 5 0,5-2 0,-1 1 0,1-2 0,1 2 0,-1-1 0,1 2 0,0-1 0,1 0 0,-1 0 0,1 0 0,-4 13 0,-4 18 0,2 0 0,1 0 0,2 0 0,1 1 0,3-1 0,1 2 0,2-1 0,7 42 0,-6-62 0,1-1 0,1 0 0,2 0 0,-1 0 0,2-1 0,13 26 0,-15-31 0,2-1 0,-1-2 0,1 1 0,1 0 0,0 0 0,0-2 0,1 1 0,-1-1 0,2 0 0,-1 0 0,15 7 0,31 13 0,2-2 0,74 22 0,-90-36 0,0-2 0,0-1 0,1-2 0,51 1 0,91-8 0,-182 4 0,0-1 0,0 0 0,-1 1 0,1 0 0,-1-1 0,1 0 0,-1 1 0,0 0 0,-1 0 0,1-1 0,0 1 0,0 4 0,0-4 0,0-1 0,-1 1 0,1-1 0,-1 1 0,0 0 0,0-1 0,0 1 0,0 0 0,-1-1 0,0 4 0,0-5 0,0 0 0,0 0 0,0 0 0,1 0 0,-1 0 0,0-1 0,-1 0 0,1 1 0,0 0 0,0-1 0,0 1 0,0 0 0,0-1 0,-1 0 0,1 1 0,0-1 0,0 0 0,0 0 0,-1 1 0,1-1 0,-1 0 0,2 0 0,-2-1 0,-1 1 0,-40-1 0,0-2 0,1-1 0,-55-14 0,71 12 0,0-2 0,0 1 0,0-3 0,1-1 0,0-1 0,-29-18 0,43 21 0,-1 1 0,1-2 0,0 1 0,2-1 0,-1 0 0,1-1 0,0 0 0,1-1 0,0 0 0,-10-23 0,10 17 0,2-1 0,0 0 0,0 0 0,3 0 0,-1-1 0,0-38 0,5 18 0,1 1 0,3 0 0,2 0 0,1 0 0,1 1 0,3 1 0,19-46 0,-19 55 0,38-100 0,-44 110 0,-2 2 0,-1-2 0,0 1 0,-1-1 0,-2-33 0,0 33-1365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2T14:34:15.720"/>
    </inkml:context>
    <inkml:brush xml:id="br0">
      <inkml:brushProperty name="width" value="0.2" units="cm"/>
      <inkml:brushProperty name="height" value="0.2" units="cm"/>
      <inkml:brushProperty name="color" value="#E71224"/>
    </inkml:brush>
  </inkml:definitions>
  <inkml:trace contextRef="#ctx0" brushRef="#br0">0 1 24575,'20'2'0,"19"2"0,-1 2 0,1 1 0,60 21 0,-82-23 0,-1 2 0,-1 0 0,0 1 0,0 1 0,-1 0 0,0 0 0,-1 2 0,0-1 0,0 2 0,-1 0 0,11 14 0,-9-8 0,76 103 0,-81-105 0,1 0 0,-1 1 0,-1-1 0,-1 1 0,9 35 0,-15-43 0,0 1 0,0-2 0,-1 2 0,0-1 0,-1 0 0,0 0 0,-1 1 0,1-1 0,-2-1 0,0 1 0,0 0 0,-5 9 0,-7 12 0,-1-2 0,-22 29 0,27-42 0,-104 139 0,91-127 0,0-1 0,-2-1 0,-41 30 0,62-51-273,0-1 0,-2 0 0,2 1 0,-11 2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2T14:34:15.699"/>
    </inkml:context>
    <inkml:brush xml:id="br0">
      <inkml:brushProperty name="width" value="0.2" units="cm"/>
      <inkml:brushProperty name="height" value="0.2" units="cm"/>
      <inkml:brushProperty name="color" value="#CC0066"/>
    </inkml:brush>
  </inkml:definitions>
  <inkml:trace contextRef="#ctx0" brushRef="#br0">1 968 24575,'0'0'0,"0"0"0,0 0 0,0 0 0,0 0 0,0 0 0,0 0 0,0 0 0,0 0 0,17-19 0,6-6 0,16-16 0,-2-2 0,38-58 0,-62 74 0,-13 26 0,1 1 0,-1-1 0,1 0 0,-1 0 0,0-1 0,0 1 0,0 0 0,0 1 0,0-2 0,0 1 0,0 0 0,0 0 0,0-1 0,0 2 0,0-1 0,0 0 0,0 0 0,0-1 0,0 1 0,-1 0 0,1 1 0,-1-1 0,0 0 0,0-1 0,5 3 0,-2 0 0,2 0 0,-1 0 0,1-1 0,-1 0 0,1 1 0,4-1 0,19 3 0,-16 1 0,1 1 0,0 0 0,14 9 0,-17-9 0,-1 0 0,2-1 0,0 0 0,-1 0 0,1-1 0,13 3 0,24 1 0,-1-3 0,2-1 0,-1-3 0,48-4 0,-83 2 0,-2 1 0,1-2 0,-1-1 0,1 1 0,-2-1 0,2 0 0,-2 0 0,1-2 0,-1 1 0,0-1 0,0 0 0,-1-1 0,1 0 0,-2 0 0,1-1 0,-1 0 0,0-1 0,-1 2 0,8-15 0,-12 13 0,0 0 0,0 0 0,-1 0 0,0 0 0,-1-1 0,0 2 0,0-2 0,0 1 0,-2 0 0,0 0 0,0 0 0,0 0 0,-1 0 0,0 0 0,-7-13 0,-8-4 0,-10-20 0,27 43 0,0-1 0,0 1 0,0-1 0,0 1 0,0 0 0,0 0 0,1-1 0,0 1 0,0-1 0,0 1 0,0-1 0,2-6 0,29 5 0,120-52 0,-137 51 0,-1 0 0,1 0 0,-1-2 0,14-8 0,-12 6 0,0 0 0,24-8 0,3 1 0,2 1 0,0-3 0,-1-2 0,47-28 0,-78 40 0,0-2 0,-1 1 0,15-18 0,4-4 0,-22 28-1365</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2T14:34:15.700"/>
    </inkml:context>
    <inkml:brush xml:id="br0">
      <inkml:brushProperty name="width" value="0.2" units="cm"/>
      <inkml:brushProperty name="height" value="0.2" units="cm"/>
      <inkml:brushProperty name="color" value="#AB008B"/>
    </inkml:brush>
  </inkml:definitions>
  <inkml:trace contextRef="#ctx0" brushRef="#br0">0 0 24575,'0'0'0,"0"0"0,0 0 0,0 0 0,0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2T14:34:15.703"/>
    </inkml:context>
    <inkml:brush xml:id="br0">
      <inkml:brushProperty name="width" value="0.2" units="cm"/>
      <inkml:brushProperty name="height" value="0.2" units="cm"/>
      <inkml:brushProperty name="color" value="#AB008B"/>
    </inkml:brush>
  </inkml:definitions>
  <inkml:trace contextRef="#ctx0" brushRef="#br0">1 1 24575,'0'0'0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2T14:34:15.704"/>
    </inkml:context>
    <inkml:brush xml:id="br0">
      <inkml:brushProperty name="width" value="0.2" units="cm"/>
      <inkml:brushProperty name="height" value="0.2" units="cm"/>
      <inkml:brushProperty name="color" value="#AB008B"/>
    </inkml:brush>
  </inkml:definitions>
  <inkml:trace contextRef="#ctx0" brushRef="#br0">0 0 24575,'0'0'0,"0"0"0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2T14:34:15.705"/>
    </inkml:context>
    <inkml:brush xml:id="br0">
      <inkml:brushProperty name="width" value="0.2" units="cm"/>
      <inkml:brushProperty name="height" value="0.2" units="cm"/>
      <inkml:brushProperty name="color" value="#AB008B"/>
    </inkml:brush>
  </inkml:definitions>
  <inkml:trace contextRef="#ctx0" brushRef="#br0">1 1 24575,'0'0'0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2T14:34:15.706"/>
    </inkml:context>
    <inkml:brush xml:id="br0">
      <inkml:brushProperty name="width" value="0.2" units="cm"/>
      <inkml:brushProperty name="height" value="0.2" units="cm"/>
      <inkml:brushProperty name="color" value="#AB008B"/>
    </inkml:brush>
  </inkml:definitions>
  <inkml:trace contextRef="#ctx0" brushRef="#br0">1 1 24575,'0'0'0,"0"0"0,0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2T14:34:15.701"/>
    </inkml:context>
    <inkml:brush xml:id="br0">
      <inkml:brushProperty name="width" value="0.2" units="cm"/>
      <inkml:brushProperty name="height" value="0.2" units="cm"/>
      <inkml:brushProperty name="color" value="#AB008B"/>
    </inkml:brush>
  </inkml:definitions>
  <inkml:trace contextRef="#ctx0" brushRef="#br0">1 1 24575,'0'0'0,"0"0"0,0 0 0,0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2T14:34:15.708"/>
    </inkml:context>
    <inkml:brush xml:id="br0">
      <inkml:brushProperty name="width" value="0.2" units="cm"/>
      <inkml:brushProperty name="height" value="0.2" units="cm"/>
      <inkml:brushProperty name="color" value="#E71224"/>
    </inkml:brush>
  </inkml:definitions>
  <inkml:trace contextRef="#ctx0" brushRef="#br0">1 0 24575,'0'0'0,"10"24"0,5 16 0,3 4 0,-3-3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2T14:34:15.702"/>
    </inkml:context>
    <inkml:brush xml:id="br0">
      <inkml:brushProperty name="width" value="0.2" units="cm"/>
      <inkml:brushProperty name="height" value="0.2" units="cm"/>
      <inkml:brushProperty name="color" value="#AB008B"/>
    </inkml:brush>
  </inkml:definitions>
  <inkml:trace contextRef="#ctx0" brushRef="#br0">0 1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2T14:34:15.709"/>
    </inkml:context>
    <inkml:brush xml:id="br0">
      <inkml:brushProperty name="width" value="0.2" units="cm"/>
      <inkml:brushProperty name="height" value="0.2" units="cm"/>
      <inkml:brushProperty name="color" value="#E71224"/>
    </inkml:brush>
  </inkml:definitions>
  <inkml:trace contextRef="#ctx0" brushRef="#br0">681 1011 24575,'0'0'0,"1"-3"0,23-78 0,-2-2 0,17-153 0,-35 196 0,-3 1 0,-1-2 0,-2 2 0,-2-1 0,-2 0 0,-1 1 0,-1 0 0,-20-45 0,23 70 0,-1 0 0,-1 0 0,0 1 0,-1 1 0,-1-1 0,1 2 0,-2-2 0,0 3 0,0-2 0,-1 3 0,-1-2 0,-18-11 0,22 17 0,-2 0 0,0 1 0,0-1 0,0 1 0,0 0 0,-1 2 0,1-1 0,-1 0 0,1 3 0,-1-2 0,0 1 0,0 1 0,0 0 0,1 1 0,-1 0 0,0 0 0,0 1 0,-15 5 0,-10 4 0,1 1 0,1 1 0,0 2 0,1 2 0,-56 35 0,80-45 0,1 1 0,-1 0 0,0 0 0,1 0 0,1 0 0,0 2 0,0-1 0,1 0 0,0 2 0,1-2 0,0 2 0,-4 13 0,4-10 0,2 1 0,0 0 0,2 0 0,-1 0 0,1 0 0,1 0 0,1 0 0,3 19 0,4 3 0,2 1 0,1-1 0,2-1 0,1 0 0,3-1 0,26 42 0,-28-50 0,1-1 0,25 29 0,-34-47 0,0-1 0,0 0 0,0 0 0,1-1 0,1 0 0,-1 0 0,1-1 0,-1 0 0,1 0 0,19 6 0,-15-7 0,2-1 0,-1-1 0,0 0 0,1-1 0,-1 0 0,0-1 0,1-1 0,-1 0 0,1-1 0,-1 0 0,0-1 0,0-1 0,0 0 0,-1-1 0,21-10 0,-19 8 0,-1-1 0,0 0 0,0-1 0,-1-1 0,-1 0 0,0 0 0,1-2 0,-3 1 0,2-1 0,-3 0 0,1-2 0,-1 1 0,12-23 0,14-59-1365,-22 54-5461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2T14:34:15.710"/>
    </inkml:context>
    <inkml:brush xml:id="br0">
      <inkml:brushProperty name="width" value="0.2" units="cm"/>
      <inkml:brushProperty name="height" value="0.2" units="cm"/>
      <inkml:brushProperty name="color" value="#E71224"/>
    </inkml:brush>
  </inkml:definitions>
  <inkml:trace contextRef="#ctx0" brushRef="#br0">918 442 24575,'-13'-37'0,"-2"1"0,-2 0 0,0 2 0,-3 0 0,-1 2 0,-26-32 0,34 50 0,0 0 0,-1 1 0,0 0 0,-1 1 0,-1 1 0,0 0 0,0 2 0,-1-1 0,-1 1 0,1 1 0,-1 1 0,-21-5 0,12 5 0,0 1 0,0 2 0,-1-1 0,1 3 0,-1 1 0,1 0 0,-55 7 0,68-3 0,0-1 0,-1 1 0,1 1 0,1 1 0,-1 0 0,1 0 0,-1 1 0,1 1 0,1 0 0,0 1 0,0 0 0,1 1 0,-14 13 0,17-14 0,1 1 0,0 1 0,0-1 0,1 0 0,0 2 0,0-1 0,2 0 0,0 1 0,-1 0 0,2-1 0,0 2 0,0-1 0,2 0 0,0 1 0,0-1 0,1 19 0,2-13 0,0 2 0,2-2 0,0 1 0,1-1 0,1 0 0,1 0 0,0 0 0,1-1 0,0-1 0,2 1 0,0-1 0,1 0 0,0-1 0,2 0 0,0-1 0,18 16 0,-5-8 0,1-1 0,1-2 0,0 0 0,1-1 0,0-3 0,2 0 0,0 0 0,39 8 0,-41-14 0,2-1 0,0-2 0,-1 0 0,1-3 0,-1 0 0,1-2 0,1-1 0,-2-1 0,1-2 0,38-9 0,-52 9 0,1-2 0,-1 0 0,0-1 0,-1 0 0,0-1 0,0-1 0,0-1 0,-1 1 0,-1-2 0,0 0 0,0-2 0,-2 1 0,0-1 0,0 0 0,-1-1 0,-1-1 0,1 0 0,11-25 0,-16 25 0,0 1 0,-1-2 0,0 1 0,-2 0 0,0-1 0,-1 0 0,0 0 0,-1 1 0,-1-1 0,-1 0 0,0 0 0,-5-18 0,2 12 0,-2 1 0,-1 0 0,-1 0 0,0 0 0,-2 1 0,0 1 0,-2 0 0,-15-20 0,21 31 0,0 1 0,-1 0 0,0 0 0,0 0 0,-1 1 0,1 0 0,-1 1 0,0 0 0,-1 0 0,-16-7 0,11 8 0,0-1 0,0 1 0,-1 0 0,1 2 0,-1 0 0,-23 0 0,1 3 0,1 2 0,-1 1 0,1 1 0,0 2 0,-37 14 0,-103 35-1365,100-30-5461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2T14:34:15.711"/>
    </inkml:context>
    <inkml:brush xml:id="br0">
      <inkml:brushProperty name="width" value="0.2" units="cm"/>
      <inkml:brushProperty name="height" value="0.2" units="cm"/>
      <inkml:brushProperty name="color" value="#E71224"/>
    </inkml:brush>
  </inkml:definitions>
  <inkml:trace contextRef="#ctx0" brushRef="#br0">246 852 24575,'9'-1'0,"-1"0"0,1 0 0,-1-1 0,1 0 0,-1 0 0,8-5 0,5 0 0,-3 1 0,-1 0 0,1-1 0,26-15 0,-37 17 0,1-1 0,0 1 0,0-1 0,-1-1 0,0 0 0,0 0 0,-1 0 0,11-16 0,-7 4 0,-1 0 0,0 0 0,-1-1 0,-1 0 0,-1-1 0,-1 1 0,-1-1 0,2-24 0,-4 13 0,-1-1 0,-2 1 0,0-1 0,-12-50 0,11 68 0,-2 0 0,0 0 0,-1 0 0,-1 1 0,0 0 0,-1 0 0,0 0 0,-2 1 0,1 0 0,-1 0 0,-1 1 0,0 0 0,-2 1 0,1 0 0,0 1 0,-2 0 0,0 0 0,0 2 0,0 0 0,-1 0 0,-1 1 0,1 1 0,-1 0 0,0 1 0,0 0 0,0 1 0,-1 1 0,0 0 0,-29 0 0,22 2 0,0 2 0,1 0 0,-1 1 0,0 1 0,-38 11 0,59-14-97,-1 1-1,2 0 1,-2 0-1,1-1 1,1 2-1,-2-1 1,1 1-1,0-1 1,1 0-1,-1 1 1,0-1-1,0 1 0,-1 3 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2T14:34:15.712"/>
    </inkml:context>
    <inkml:brush xml:id="br0">
      <inkml:brushProperty name="width" value="0.2" units="cm"/>
      <inkml:brushProperty name="height" value="0.2" units="cm"/>
      <inkml:brushProperty name="color" value="#E71224"/>
    </inkml:brush>
  </inkml:definitions>
  <inkml:trace contextRef="#ctx0" brushRef="#br0">181 22 24575,'0'0'0,"0"-22"0</inkml:trace>
  <inkml:trace contextRef="#ctx0" brushRef="#br0" timeOffset="1">0 243 24575,'0'0'0,"12"-9"0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2T14:34:15.714"/>
    </inkml:context>
    <inkml:brush xml:id="br0">
      <inkml:brushProperty name="width" value="0.2" units="cm"/>
      <inkml:brushProperty name="height" value="0.2" units="cm"/>
      <inkml:brushProperty name="color" value="#E71224"/>
    </inkml:brush>
  </inkml:definitions>
  <inkml:trace contextRef="#ctx0" brushRef="#br0">0 261 24575,'0'0'0,"45"53"0,49 36 0,31 12 0,3-7 0,-7-18 0,-14-18 0,13-17 0,-9-16 0,-22-11 0,-27-11 0,-24-5-8191</inkml:trace>
  <inkml:trace contextRef="#ctx0" brushRef="#br0" timeOffset="1">682 30 24575,'0'0'0,"-21"0"0,-21-2 0,-10-1 0,-2-4 0,2 1 0,8 2 0,8 0 0,11 2 0,6 1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2T14:34:15.716"/>
    </inkml:context>
    <inkml:brush xml:id="br0">
      <inkml:brushProperty name="width" value="0.2" units="cm"/>
      <inkml:brushProperty name="height" value="0.2" units="cm"/>
      <inkml:brushProperty name="color" value="#E71224"/>
    </inkml:brush>
  </inkml:definitions>
  <inkml:trace contextRef="#ctx0" brushRef="#br0">1 1 24575,'0'0'0,"20"11"0,21 12 0,17 8 0,10 3 0,5 0 0,-1 0 0,0-2 0,-3-2 0,2-1 0,-7-4 0,-14-8-8191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2T14:34:15.717"/>
    </inkml:context>
    <inkml:brush xml:id="br0">
      <inkml:brushProperty name="width" value="0.2" units="cm"/>
      <inkml:brushProperty name="height" value="0.2" units="cm"/>
      <inkml:brushProperty name="color" value="#E71224"/>
    </inkml:brush>
  </inkml:definitions>
  <inkml:trace contextRef="#ctx0" brushRef="#br0">0 0 24575,'24'13'0,"225"107"0,-206-103 0,0-2 0,1-2 0,0 0 0,51 5 0,-73-16-682,38 0-1,-29-4-6143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D817AE-CE53-4148-BB99-BC5575CF2021}" type="datetimeFigureOut">
              <a:rPr lang="en-US" smtClean="0"/>
              <a:t>6/10/2022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2DB851-44DB-FA49-AA07-A381D675547D}" type="slidenum">
              <a:rPr lang="en-US" smtClean="0"/>
              <a:t>‹#›</a:t>
            </a:fld>
            <a:endParaRPr lang="en-US"/>
          </a:p>
        </p:txBody>
      </p:sp>
    </p:spTree>
    <p:extLst>
      <p:ext uri="{BB962C8B-B14F-4D97-AF65-F5344CB8AC3E}">
        <p14:creationId xmlns:p14="http://schemas.microsoft.com/office/powerpoint/2010/main" val="342451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3FAFC5-3A27-43A2-9905-E94D9A42FA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2048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2DB851-44DB-FA49-AA07-A381D675547D}" type="slidenum">
              <a:rPr lang="en-US" smtClean="0"/>
              <a:t>2</a:t>
            </a:fld>
            <a:endParaRPr lang="en-US" dirty="0"/>
          </a:p>
        </p:txBody>
      </p:sp>
    </p:spTree>
    <p:extLst>
      <p:ext uri="{BB962C8B-B14F-4D97-AF65-F5344CB8AC3E}">
        <p14:creationId xmlns:p14="http://schemas.microsoft.com/office/powerpoint/2010/main" val="3768562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2DB851-44DB-FA49-AA07-A381D675547D}" type="slidenum">
              <a:rPr lang="en-US" smtClean="0"/>
              <a:t>3</a:t>
            </a:fld>
            <a:endParaRPr lang="en-US" dirty="0"/>
          </a:p>
        </p:txBody>
      </p:sp>
    </p:spTree>
    <p:extLst>
      <p:ext uri="{BB962C8B-B14F-4D97-AF65-F5344CB8AC3E}">
        <p14:creationId xmlns:p14="http://schemas.microsoft.com/office/powerpoint/2010/main" val="272010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2DB851-44DB-FA49-AA07-A381D675547D}" type="slidenum">
              <a:rPr lang="en-US" smtClean="0"/>
              <a:t>4</a:t>
            </a:fld>
            <a:endParaRPr lang="en-US" dirty="0"/>
          </a:p>
        </p:txBody>
      </p:sp>
    </p:spTree>
    <p:extLst>
      <p:ext uri="{BB962C8B-B14F-4D97-AF65-F5344CB8AC3E}">
        <p14:creationId xmlns:p14="http://schemas.microsoft.com/office/powerpoint/2010/main" val="3617962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2DB851-44DB-FA49-AA07-A381D675547D}" type="slidenum">
              <a:rPr lang="en-US" smtClean="0"/>
              <a:t>17</a:t>
            </a:fld>
            <a:endParaRPr lang="en-US" dirty="0"/>
          </a:p>
        </p:txBody>
      </p:sp>
    </p:spTree>
    <p:extLst>
      <p:ext uri="{BB962C8B-B14F-4D97-AF65-F5344CB8AC3E}">
        <p14:creationId xmlns:p14="http://schemas.microsoft.com/office/powerpoint/2010/main" val="3882174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2DB851-44DB-FA49-AA07-A381D675547D}" type="slidenum">
              <a:rPr lang="en-US" smtClean="0"/>
              <a:t>18</a:t>
            </a:fld>
            <a:endParaRPr lang="en-US" dirty="0"/>
          </a:p>
        </p:txBody>
      </p:sp>
    </p:spTree>
    <p:extLst>
      <p:ext uri="{BB962C8B-B14F-4D97-AF65-F5344CB8AC3E}">
        <p14:creationId xmlns:p14="http://schemas.microsoft.com/office/powerpoint/2010/main" val="1897535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2DB851-44DB-FA49-AA07-A381D675547D}" type="slidenum">
              <a:rPr lang="en-US" smtClean="0"/>
              <a:t>22</a:t>
            </a:fld>
            <a:endParaRPr lang="en-US" dirty="0"/>
          </a:p>
        </p:txBody>
      </p:sp>
    </p:spTree>
    <p:extLst>
      <p:ext uri="{BB962C8B-B14F-4D97-AF65-F5344CB8AC3E}">
        <p14:creationId xmlns:p14="http://schemas.microsoft.com/office/powerpoint/2010/main" val="3421938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2DB851-44DB-FA49-AA07-A381D675547D}" type="slidenum">
              <a:rPr lang="en-US" smtClean="0"/>
              <a:t>31</a:t>
            </a:fld>
            <a:endParaRPr lang="en-US" dirty="0"/>
          </a:p>
        </p:txBody>
      </p:sp>
    </p:spTree>
    <p:extLst>
      <p:ext uri="{BB962C8B-B14F-4D97-AF65-F5344CB8AC3E}">
        <p14:creationId xmlns:p14="http://schemas.microsoft.com/office/powerpoint/2010/main" val="3761308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image" Target="../media/image1.jpg"/><Relationship Id="rId1" Type="http://schemas.openxmlformats.org/officeDocument/2006/relationships/slideMaster" Target="../slideMasters/slideMaster2.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FE0D6-0676-1D49-91A8-82691E9EEF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C9C280-F9C8-EC4D-86D5-0C9F020A60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892FAD-6B08-6D46-B2DA-E3E5097060BC}"/>
              </a:ext>
            </a:extLst>
          </p:cNvPr>
          <p:cNvSpPr>
            <a:spLocks noGrp="1"/>
          </p:cNvSpPr>
          <p:nvPr>
            <p:ph type="dt" sz="half" idx="10"/>
          </p:nvPr>
        </p:nvSpPr>
        <p:spPr/>
        <p:txBody>
          <a:bodyPr/>
          <a:lstStyle/>
          <a:p>
            <a:fld id="{F14D83FB-F381-F548-9181-0CA489C0BE15}" type="datetimeFigureOut">
              <a:rPr lang="en-US" smtClean="0"/>
              <a:t>6/10/2022</a:t>
            </a:fld>
            <a:endParaRPr lang="en-US"/>
          </a:p>
        </p:txBody>
      </p:sp>
      <p:sp>
        <p:nvSpPr>
          <p:cNvPr id="5" name="Footer Placeholder 4">
            <a:extLst>
              <a:ext uri="{FF2B5EF4-FFF2-40B4-BE49-F238E27FC236}">
                <a16:creationId xmlns:a16="http://schemas.microsoft.com/office/drawing/2014/main" id="{336F9327-2F2A-AB48-9155-B0FDEEA573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8264B3-15E3-0C46-A4A4-2DADE2D005B5}"/>
              </a:ext>
            </a:extLst>
          </p:cNvPr>
          <p:cNvSpPr>
            <a:spLocks noGrp="1"/>
          </p:cNvSpPr>
          <p:nvPr>
            <p:ph type="sldNum" sz="quarter" idx="12"/>
          </p:nvPr>
        </p:nvSpPr>
        <p:spPr/>
        <p:txBody>
          <a:bodyPr/>
          <a:lstStyle/>
          <a:p>
            <a:fld id="{83A78D5C-84A0-2C4B-B952-BAAC99D07E24}" type="slidenum">
              <a:rPr lang="en-US" smtClean="0"/>
              <a:t>‹#›</a:t>
            </a:fld>
            <a:endParaRPr lang="en-US"/>
          </a:p>
        </p:txBody>
      </p:sp>
    </p:spTree>
    <p:extLst>
      <p:ext uri="{BB962C8B-B14F-4D97-AF65-F5344CB8AC3E}">
        <p14:creationId xmlns:p14="http://schemas.microsoft.com/office/powerpoint/2010/main" val="4223833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AFE21-CD1D-204D-A3C7-2CC9B9177E8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34D48C-C5C9-EB4C-97A9-C5057BEAEA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7E0325-BAC9-D847-A99B-5F7CFCDECD52}"/>
              </a:ext>
            </a:extLst>
          </p:cNvPr>
          <p:cNvSpPr>
            <a:spLocks noGrp="1"/>
          </p:cNvSpPr>
          <p:nvPr>
            <p:ph type="dt" sz="half" idx="10"/>
          </p:nvPr>
        </p:nvSpPr>
        <p:spPr/>
        <p:txBody>
          <a:bodyPr/>
          <a:lstStyle/>
          <a:p>
            <a:fld id="{F14D83FB-F381-F548-9181-0CA489C0BE15}" type="datetimeFigureOut">
              <a:rPr lang="en-US" smtClean="0"/>
              <a:t>6/10/2022</a:t>
            </a:fld>
            <a:endParaRPr lang="en-US"/>
          </a:p>
        </p:txBody>
      </p:sp>
      <p:sp>
        <p:nvSpPr>
          <p:cNvPr id="5" name="Footer Placeholder 4">
            <a:extLst>
              <a:ext uri="{FF2B5EF4-FFF2-40B4-BE49-F238E27FC236}">
                <a16:creationId xmlns:a16="http://schemas.microsoft.com/office/drawing/2014/main" id="{4C2A7AEE-034C-0142-993E-5F907026F4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B92ED0-B274-AE4F-8E77-5204B1C1C0EC}"/>
              </a:ext>
            </a:extLst>
          </p:cNvPr>
          <p:cNvSpPr>
            <a:spLocks noGrp="1"/>
          </p:cNvSpPr>
          <p:nvPr>
            <p:ph type="sldNum" sz="quarter" idx="12"/>
          </p:nvPr>
        </p:nvSpPr>
        <p:spPr/>
        <p:txBody>
          <a:bodyPr/>
          <a:lstStyle/>
          <a:p>
            <a:fld id="{83A78D5C-84A0-2C4B-B952-BAAC99D07E24}" type="slidenum">
              <a:rPr lang="en-US" smtClean="0"/>
              <a:t>‹#›</a:t>
            </a:fld>
            <a:endParaRPr lang="en-US"/>
          </a:p>
        </p:txBody>
      </p:sp>
    </p:spTree>
    <p:extLst>
      <p:ext uri="{BB962C8B-B14F-4D97-AF65-F5344CB8AC3E}">
        <p14:creationId xmlns:p14="http://schemas.microsoft.com/office/powerpoint/2010/main" val="2896664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1A978E-FB4F-8047-A4B2-60E5E5E83E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FB5CBC5-DE55-CF44-B759-9EACB2AAEA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0594EB-40B6-9B40-85DE-C545FDBC5AC1}"/>
              </a:ext>
            </a:extLst>
          </p:cNvPr>
          <p:cNvSpPr>
            <a:spLocks noGrp="1"/>
          </p:cNvSpPr>
          <p:nvPr>
            <p:ph type="dt" sz="half" idx="10"/>
          </p:nvPr>
        </p:nvSpPr>
        <p:spPr/>
        <p:txBody>
          <a:bodyPr/>
          <a:lstStyle/>
          <a:p>
            <a:fld id="{F14D83FB-F381-F548-9181-0CA489C0BE15}" type="datetimeFigureOut">
              <a:rPr lang="en-US" smtClean="0"/>
              <a:t>6/10/2022</a:t>
            </a:fld>
            <a:endParaRPr lang="en-US"/>
          </a:p>
        </p:txBody>
      </p:sp>
      <p:sp>
        <p:nvSpPr>
          <p:cNvPr id="5" name="Footer Placeholder 4">
            <a:extLst>
              <a:ext uri="{FF2B5EF4-FFF2-40B4-BE49-F238E27FC236}">
                <a16:creationId xmlns:a16="http://schemas.microsoft.com/office/drawing/2014/main" id="{0A7BAE84-FA12-4C44-86AC-13B6DB2920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A501B9-BB05-E24C-8D51-BFC966ECFA2A}"/>
              </a:ext>
            </a:extLst>
          </p:cNvPr>
          <p:cNvSpPr>
            <a:spLocks noGrp="1"/>
          </p:cNvSpPr>
          <p:nvPr>
            <p:ph type="sldNum" sz="quarter" idx="12"/>
          </p:nvPr>
        </p:nvSpPr>
        <p:spPr/>
        <p:txBody>
          <a:bodyPr/>
          <a:lstStyle/>
          <a:p>
            <a:fld id="{83A78D5C-84A0-2C4B-B952-BAAC99D07E24}" type="slidenum">
              <a:rPr lang="en-US" smtClean="0"/>
              <a:t>‹#›</a:t>
            </a:fld>
            <a:endParaRPr lang="en-US"/>
          </a:p>
        </p:txBody>
      </p:sp>
    </p:spTree>
    <p:extLst>
      <p:ext uri="{BB962C8B-B14F-4D97-AF65-F5344CB8AC3E}">
        <p14:creationId xmlns:p14="http://schemas.microsoft.com/office/powerpoint/2010/main" val="3055878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6F6A19-9DF2-9A4A-8D20-804B137EB2C9}"/>
              </a:ext>
            </a:extLst>
          </p:cNvPr>
          <p:cNvPicPr>
            <a:picLocks noChangeAspect="1"/>
          </p:cNvPicPr>
          <p:nvPr userDrawn="1"/>
        </p:nvPicPr>
        <p:blipFill>
          <a:blip r:embed="rId2"/>
          <a:srcRect/>
          <a:stretch/>
        </p:blipFill>
        <p:spPr>
          <a:xfrm>
            <a:off x="6350" y="143"/>
            <a:ext cx="12179300" cy="6857713"/>
          </a:xfrm>
          <a:prstGeom prst="rect">
            <a:avLst/>
          </a:prstGeom>
        </p:spPr>
      </p:pic>
      <p:sp>
        <p:nvSpPr>
          <p:cNvPr id="2" name="Title 1">
            <a:extLst>
              <a:ext uri="{FF2B5EF4-FFF2-40B4-BE49-F238E27FC236}">
                <a16:creationId xmlns:a16="http://schemas.microsoft.com/office/drawing/2014/main" id="{68C372F6-D2C3-1944-933E-76E4DFF56DE0}"/>
              </a:ext>
            </a:extLst>
          </p:cNvPr>
          <p:cNvSpPr>
            <a:spLocks noGrp="1"/>
          </p:cNvSpPr>
          <p:nvPr>
            <p:ph type="title"/>
          </p:nvPr>
        </p:nvSpPr>
        <p:spPr/>
        <p:txBody>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62436D73-AE2C-AB40-B1D4-C781FCC2F913}"/>
              </a:ext>
            </a:extLst>
          </p:cNvPr>
          <p:cNvSpPr>
            <a:spLocks noGrp="1"/>
          </p:cNvSpPr>
          <p:nvPr>
            <p:ph idx="1"/>
          </p:nvPr>
        </p:nvSpPr>
        <p:spPr>
          <a:xfrm>
            <a:off x="838200" y="1357745"/>
            <a:ext cx="10515600" cy="3835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9E594532-75D3-4E76-ADA6-C212612B7973}"/>
              </a:ext>
            </a:extLst>
          </p:cNvPr>
          <p:cNvSpPr>
            <a:spLocks noGrp="1"/>
          </p:cNvSpPr>
          <p:nvPr>
            <p:ph type="sldNum" sz="quarter" idx="12"/>
          </p:nvPr>
        </p:nvSpPr>
        <p:spPr>
          <a:xfrm>
            <a:off x="11353800"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dirty="0"/>
          </a:p>
        </p:txBody>
      </p:sp>
      <p:sp>
        <p:nvSpPr>
          <p:cNvPr id="9" name="Text Placeholder 8">
            <a:extLst>
              <a:ext uri="{FF2B5EF4-FFF2-40B4-BE49-F238E27FC236}">
                <a16:creationId xmlns:a16="http://schemas.microsoft.com/office/drawing/2014/main" id="{1B1E6CC9-2A32-4314-BD62-AB78B2787B81}"/>
              </a:ext>
            </a:extLst>
          </p:cNvPr>
          <p:cNvSpPr>
            <a:spLocks noGrp="1"/>
          </p:cNvSpPr>
          <p:nvPr>
            <p:ph type="body" sz="quarter" idx="13"/>
          </p:nvPr>
        </p:nvSpPr>
        <p:spPr>
          <a:xfrm>
            <a:off x="838200" y="5525611"/>
            <a:ext cx="10515600" cy="271939"/>
          </a:xfrm>
        </p:spPr>
        <p:txBody>
          <a:bodyPr lIns="0">
            <a:noAutofit/>
          </a:bodyPr>
          <a:lstStyle>
            <a:lvl1pPr>
              <a:buNone/>
              <a:defRPr sz="1200">
                <a:latin typeface="Lub Dub Condensed" panose="020B0506030403020204" pitchFamily="34" charset="0"/>
              </a:defRPr>
            </a:lvl1pPr>
          </a:lstStyle>
          <a:p>
            <a:pPr lvl="0"/>
            <a:r>
              <a:rPr lang="en-US" dirty="0"/>
              <a:t>Click to edit Master text styles</a:t>
            </a:r>
          </a:p>
        </p:txBody>
      </p:sp>
      <p:sp>
        <p:nvSpPr>
          <p:cNvPr id="7" name="TextBox 6">
            <a:extLst>
              <a:ext uri="{FF2B5EF4-FFF2-40B4-BE49-F238E27FC236}">
                <a16:creationId xmlns:a16="http://schemas.microsoft.com/office/drawing/2014/main" id="{01D09417-19EF-462C-A133-E03C0B072EC5}"/>
              </a:ext>
            </a:extLst>
          </p:cNvPr>
          <p:cNvSpPr txBox="1"/>
          <p:nvPr userDrawn="1"/>
        </p:nvSpPr>
        <p:spPr>
          <a:xfrm>
            <a:off x="2774235" y="6447236"/>
            <a:ext cx="6643531" cy="230832"/>
          </a:xfrm>
          <a:prstGeom prst="rect">
            <a:avLst/>
          </a:prstGeom>
          <a:noFill/>
        </p:spPr>
        <p:txBody>
          <a:bodyPr wrap="square" rtlCol="0">
            <a:spAutoFit/>
          </a:bodyPr>
          <a:lstStyle/>
          <a:p>
            <a:pPr algn="ctr">
              <a:buClr>
                <a:srgbClr val="000000"/>
              </a:buClr>
              <a:defRPr/>
            </a:pPr>
            <a:r>
              <a:rPr lang="en-US" sz="900" kern="0" dirty="0">
                <a:solidFill>
                  <a:schemeClr val="tx1">
                    <a:lumMod val="50000"/>
                    <a:lumOff val="50000"/>
                  </a:schemeClr>
                </a:solidFill>
                <a:latin typeface="Lub Dub Condensed" panose="020B0506030403020204" pitchFamily="34" charset="0"/>
                <a:cs typeface="Arial"/>
              </a:rPr>
              <a:t>Greenberg, S. M. 2022 AHA/ASA . Guideline for the Management of Patients with Spontaneous Intracerebral Hemorrhage. </a:t>
            </a:r>
            <a:r>
              <a:rPr lang="en-US" sz="900" i="1" kern="0" dirty="0">
                <a:solidFill>
                  <a:schemeClr val="tx1">
                    <a:lumMod val="50000"/>
                    <a:lumOff val="50000"/>
                  </a:schemeClr>
                </a:solidFill>
                <a:latin typeface="Lub Dub Condensed" panose="020B0506030403020204" pitchFamily="34" charset="0"/>
                <a:cs typeface="Arial"/>
              </a:rPr>
              <a:t>Circulation.</a:t>
            </a:r>
          </a:p>
        </p:txBody>
      </p:sp>
      <p:sp>
        <p:nvSpPr>
          <p:cNvPr id="11" name="Oval 10">
            <a:hlinkClick r:id="rId3" action="ppaction://hlinksldjump"/>
            <a:extLst>
              <a:ext uri="{FF2B5EF4-FFF2-40B4-BE49-F238E27FC236}">
                <a16:creationId xmlns:a16="http://schemas.microsoft.com/office/drawing/2014/main" id="{6E05F60A-1FEF-462A-8C3B-1AC94DA6F37D}"/>
              </a:ext>
            </a:extLst>
          </p:cNvPr>
          <p:cNvSpPr/>
          <p:nvPr userDrawn="1"/>
        </p:nvSpPr>
        <p:spPr>
          <a:xfrm>
            <a:off x="11545709" y="153334"/>
            <a:ext cx="461847" cy="461847"/>
          </a:xfrm>
          <a:prstGeom prst="ellipse">
            <a:avLst/>
          </a:prstGeom>
          <a:noFill/>
          <a:ln w="28575">
            <a:solidFill>
              <a:srgbClr val="FFFFFF">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descr="Home with solid fill">
            <a:hlinkClick r:id="rId3" action="ppaction://hlinksldjump"/>
            <a:extLst>
              <a:ext uri="{FF2B5EF4-FFF2-40B4-BE49-F238E27FC236}">
                <a16:creationId xmlns:a16="http://schemas.microsoft.com/office/drawing/2014/main" id="{EB8CC497-1BA4-4822-AFA1-866E4A76FB7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591891" y="178992"/>
            <a:ext cx="382656" cy="382656"/>
          </a:xfrm>
          <a:prstGeom prst="rect">
            <a:avLst/>
          </a:prstGeom>
        </p:spPr>
      </p:pic>
    </p:spTree>
    <p:extLst>
      <p:ext uri="{BB962C8B-B14F-4D97-AF65-F5344CB8AC3E}">
        <p14:creationId xmlns:p14="http://schemas.microsoft.com/office/powerpoint/2010/main" val="31749150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6F6A19-9DF2-9A4A-8D20-804B137EB2C9}"/>
              </a:ext>
            </a:extLst>
          </p:cNvPr>
          <p:cNvPicPr>
            <a:picLocks noChangeAspect="1"/>
          </p:cNvPicPr>
          <p:nvPr userDrawn="1"/>
        </p:nvPicPr>
        <p:blipFill>
          <a:blip r:embed="rId2"/>
          <a:srcRect/>
          <a:stretch/>
        </p:blipFill>
        <p:spPr>
          <a:xfrm>
            <a:off x="6350" y="143"/>
            <a:ext cx="12179300" cy="6857713"/>
          </a:xfrm>
          <a:prstGeom prst="rect">
            <a:avLst/>
          </a:prstGeom>
        </p:spPr>
      </p:pic>
      <p:sp>
        <p:nvSpPr>
          <p:cNvPr id="2" name="Title 1">
            <a:extLst>
              <a:ext uri="{FF2B5EF4-FFF2-40B4-BE49-F238E27FC236}">
                <a16:creationId xmlns:a16="http://schemas.microsoft.com/office/drawing/2014/main" id="{68C372F6-D2C3-1944-933E-76E4DFF56DE0}"/>
              </a:ext>
            </a:extLst>
          </p:cNvPr>
          <p:cNvSpPr>
            <a:spLocks noGrp="1"/>
          </p:cNvSpPr>
          <p:nvPr>
            <p:ph type="title"/>
          </p:nvPr>
        </p:nvSpPr>
        <p:spPr/>
        <p:txBody>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62436D73-AE2C-AB40-B1D4-C781FCC2F913}"/>
              </a:ext>
            </a:extLst>
          </p:cNvPr>
          <p:cNvSpPr>
            <a:spLocks noGrp="1"/>
          </p:cNvSpPr>
          <p:nvPr>
            <p:ph idx="1"/>
          </p:nvPr>
        </p:nvSpPr>
        <p:spPr>
          <a:xfrm>
            <a:off x="838200" y="1357745"/>
            <a:ext cx="10515600" cy="3835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9E594532-75D3-4E76-ADA6-C212612B7973}"/>
              </a:ext>
            </a:extLst>
          </p:cNvPr>
          <p:cNvSpPr>
            <a:spLocks noGrp="1"/>
          </p:cNvSpPr>
          <p:nvPr>
            <p:ph type="sldNum" sz="quarter" idx="12"/>
          </p:nvPr>
        </p:nvSpPr>
        <p:spPr>
          <a:xfrm>
            <a:off x="11353800"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dirty="0"/>
          </a:p>
        </p:txBody>
      </p:sp>
      <p:sp>
        <p:nvSpPr>
          <p:cNvPr id="9" name="Text Placeholder 8">
            <a:extLst>
              <a:ext uri="{FF2B5EF4-FFF2-40B4-BE49-F238E27FC236}">
                <a16:creationId xmlns:a16="http://schemas.microsoft.com/office/drawing/2014/main" id="{1B1E6CC9-2A32-4314-BD62-AB78B2787B81}"/>
              </a:ext>
            </a:extLst>
          </p:cNvPr>
          <p:cNvSpPr>
            <a:spLocks noGrp="1"/>
          </p:cNvSpPr>
          <p:nvPr>
            <p:ph type="body" sz="quarter" idx="13"/>
          </p:nvPr>
        </p:nvSpPr>
        <p:spPr>
          <a:xfrm>
            <a:off x="838200" y="5525611"/>
            <a:ext cx="10515600" cy="271939"/>
          </a:xfrm>
        </p:spPr>
        <p:txBody>
          <a:bodyPr lIns="0">
            <a:noAutofit/>
          </a:bodyPr>
          <a:lstStyle>
            <a:lvl1pPr>
              <a:buNone/>
              <a:defRPr sz="1200">
                <a:latin typeface="Lub Dub Condensed" panose="020B0506030403020204" pitchFamily="34" charset="0"/>
              </a:defRPr>
            </a:lvl1pPr>
          </a:lstStyle>
          <a:p>
            <a:pPr lvl="0"/>
            <a:r>
              <a:rPr lang="en-US" dirty="0"/>
              <a:t>Click to edit Master text styles</a:t>
            </a:r>
          </a:p>
        </p:txBody>
      </p:sp>
      <p:sp>
        <p:nvSpPr>
          <p:cNvPr id="7" name="TextBox 6">
            <a:extLst>
              <a:ext uri="{FF2B5EF4-FFF2-40B4-BE49-F238E27FC236}">
                <a16:creationId xmlns:a16="http://schemas.microsoft.com/office/drawing/2014/main" id="{01D09417-19EF-462C-A133-E03C0B072EC5}"/>
              </a:ext>
            </a:extLst>
          </p:cNvPr>
          <p:cNvSpPr txBox="1"/>
          <p:nvPr userDrawn="1"/>
        </p:nvSpPr>
        <p:spPr>
          <a:xfrm>
            <a:off x="2774235" y="6447236"/>
            <a:ext cx="6643531" cy="230832"/>
          </a:xfrm>
          <a:prstGeom prst="rect">
            <a:avLst/>
          </a:prstGeom>
          <a:noFill/>
        </p:spPr>
        <p:txBody>
          <a:bodyPr wrap="square" rtlCol="0">
            <a:spAutoFit/>
          </a:bodyPr>
          <a:lstStyle/>
          <a:p>
            <a:pPr algn="ctr">
              <a:buClr>
                <a:srgbClr val="000000"/>
              </a:buClr>
              <a:defRPr/>
            </a:pPr>
            <a:r>
              <a:rPr lang="en-US" sz="900" kern="0" dirty="0">
                <a:solidFill>
                  <a:schemeClr val="tx1">
                    <a:lumMod val="50000"/>
                    <a:lumOff val="50000"/>
                  </a:schemeClr>
                </a:solidFill>
                <a:latin typeface="Lub Dub Condensed" panose="020B0506030403020204" pitchFamily="34" charset="0"/>
                <a:cs typeface="Arial"/>
              </a:rPr>
              <a:t>Greenberg, S. M. 2022 AHA/ASA . Guideline for the Management of Patients with Spontaneous Intracerebral Hemorrhage. </a:t>
            </a:r>
            <a:r>
              <a:rPr lang="en-US" sz="900" i="1" kern="0" dirty="0">
                <a:solidFill>
                  <a:schemeClr val="tx1">
                    <a:lumMod val="50000"/>
                    <a:lumOff val="50000"/>
                  </a:schemeClr>
                </a:solidFill>
                <a:latin typeface="Lub Dub Condensed" panose="020B0506030403020204" pitchFamily="34" charset="0"/>
                <a:cs typeface="Arial"/>
              </a:rPr>
              <a:t>Circulation.</a:t>
            </a:r>
          </a:p>
        </p:txBody>
      </p:sp>
    </p:spTree>
    <p:extLst>
      <p:ext uri="{BB962C8B-B14F-4D97-AF65-F5344CB8AC3E}">
        <p14:creationId xmlns:p14="http://schemas.microsoft.com/office/powerpoint/2010/main" val="20006873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FE54C2-D791-9B45-AD53-484F26DBFD71}"/>
              </a:ext>
            </a:extLst>
          </p:cNvPr>
          <p:cNvPicPr>
            <a:picLocks noChangeAspect="1"/>
          </p:cNvPicPr>
          <p:nvPr userDrawn="1"/>
        </p:nvPicPr>
        <p:blipFill>
          <a:blip r:embed="rId2"/>
          <a:srcRect/>
          <a:stretch/>
        </p:blipFill>
        <p:spPr>
          <a:xfrm>
            <a:off x="6350" y="143"/>
            <a:ext cx="12179300" cy="6857713"/>
          </a:xfrm>
          <a:prstGeom prst="rect">
            <a:avLst/>
          </a:prstGeom>
        </p:spPr>
      </p:pic>
      <p:sp>
        <p:nvSpPr>
          <p:cNvPr id="2" name="Title 1">
            <a:extLst>
              <a:ext uri="{FF2B5EF4-FFF2-40B4-BE49-F238E27FC236}">
                <a16:creationId xmlns:a16="http://schemas.microsoft.com/office/drawing/2014/main" id="{3FD23563-8619-944E-B06D-E9C75F669EE1}"/>
              </a:ext>
            </a:extLst>
          </p:cNvPr>
          <p:cNvSpPr>
            <a:spLocks noGrp="1"/>
          </p:cNvSpPr>
          <p:nvPr>
            <p:ph type="ctrTitle" hasCustomPrompt="1"/>
          </p:nvPr>
        </p:nvSpPr>
        <p:spPr>
          <a:xfrm>
            <a:off x="2209800" y="1967947"/>
            <a:ext cx="9144000" cy="1909763"/>
          </a:xfrm>
        </p:spPr>
        <p:txBody>
          <a:bodyPr anchor="b"/>
          <a:lstStyle>
            <a:lvl1pPr algn="ctr">
              <a:defRPr sz="5400">
                <a:solidFill>
                  <a:schemeClr val="bg1"/>
                </a:solidFill>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72455242-CE50-B746-8A9D-3F32FAEFCC59}"/>
              </a:ext>
            </a:extLst>
          </p:cNvPr>
          <p:cNvSpPr>
            <a:spLocks noGrp="1"/>
          </p:cNvSpPr>
          <p:nvPr>
            <p:ph type="subTitle" idx="1"/>
          </p:nvPr>
        </p:nvSpPr>
        <p:spPr>
          <a:xfrm>
            <a:off x="2209800" y="4168569"/>
            <a:ext cx="9144000" cy="602214"/>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2583249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6F6A19-9DF2-9A4A-8D20-804B137EB2C9}"/>
              </a:ext>
            </a:extLst>
          </p:cNvPr>
          <p:cNvPicPr>
            <a:picLocks noChangeAspect="1"/>
          </p:cNvPicPr>
          <p:nvPr userDrawn="1"/>
        </p:nvPicPr>
        <p:blipFill>
          <a:blip r:embed="rId2"/>
          <a:srcRect/>
          <a:stretch/>
        </p:blipFill>
        <p:spPr>
          <a:xfrm>
            <a:off x="6350" y="143"/>
            <a:ext cx="12179300" cy="6857713"/>
          </a:xfrm>
          <a:prstGeom prst="rect">
            <a:avLst/>
          </a:prstGeom>
        </p:spPr>
      </p:pic>
      <p:sp>
        <p:nvSpPr>
          <p:cNvPr id="2" name="Title 1">
            <a:extLst>
              <a:ext uri="{FF2B5EF4-FFF2-40B4-BE49-F238E27FC236}">
                <a16:creationId xmlns:a16="http://schemas.microsoft.com/office/drawing/2014/main" id="{68C372F6-D2C3-1944-933E-76E4DFF56DE0}"/>
              </a:ext>
            </a:extLst>
          </p:cNvPr>
          <p:cNvSpPr>
            <a:spLocks noGrp="1"/>
          </p:cNvSpPr>
          <p:nvPr>
            <p:ph type="title"/>
          </p:nvPr>
        </p:nvSpPr>
        <p:spPr/>
        <p:txBody>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62436D73-AE2C-AB40-B1D4-C781FCC2F913}"/>
              </a:ext>
            </a:extLst>
          </p:cNvPr>
          <p:cNvSpPr>
            <a:spLocks noGrp="1"/>
          </p:cNvSpPr>
          <p:nvPr>
            <p:ph idx="1"/>
          </p:nvPr>
        </p:nvSpPr>
        <p:spPr>
          <a:xfrm>
            <a:off x="838200" y="1357745"/>
            <a:ext cx="10515600" cy="3835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9E594532-75D3-4E76-ADA6-C212612B7973}"/>
              </a:ext>
            </a:extLst>
          </p:cNvPr>
          <p:cNvSpPr>
            <a:spLocks noGrp="1"/>
          </p:cNvSpPr>
          <p:nvPr>
            <p:ph type="sldNum" sz="quarter" idx="12"/>
          </p:nvPr>
        </p:nvSpPr>
        <p:spPr>
          <a:xfrm>
            <a:off x="11353800"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
        <p:nvSpPr>
          <p:cNvPr id="9" name="Text Placeholder 8">
            <a:extLst>
              <a:ext uri="{FF2B5EF4-FFF2-40B4-BE49-F238E27FC236}">
                <a16:creationId xmlns:a16="http://schemas.microsoft.com/office/drawing/2014/main" id="{1B1E6CC9-2A32-4314-BD62-AB78B2787B81}"/>
              </a:ext>
            </a:extLst>
          </p:cNvPr>
          <p:cNvSpPr>
            <a:spLocks noGrp="1"/>
          </p:cNvSpPr>
          <p:nvPr>
            <p:ph type="body" sz="quarter" idx="13"/>
          </p:nvPr>
        </p:nvSpPr>
        <p:spPr>
          <a:xfrm>
            <a:off x="838200" y="5948738"/>
            <a:ext cx="10515600" cy="271939"/>
          </a:xfrm>
        </p:spPr>
        <p:txBody>
          <a:bodyPr lIns="0">
            <a:noAutofit/>
          </a:bodyPr>
          <a:lstStyle>
            <a:lvl1pPr algn="ctr">
              <a:buNone/>
              <a:defRPr sz="900">
                <a:latin typeface="Lub Dub Condensed" panose="020B0506030403020204" pitchFamily="34" charset="0"/>
              </a:defRPr>
            </a:lvl1pPr>
          </a:lstStyle>
          <a:p>
            <a:pPr lvl="0"/>
            <a:r>
              <a:rPr lang="en-US" dirty="0"/>
              <a:t>Click to edit Master text styles</a:t>
            </a:r>
          </a:p>
        </p:txBody>
      </p:sp>
      <p:sp>
        <p:nvSpPr>
          <p:cNvPr id="7" name="TextBox 6">
            <a:extLst>
              <a:ext uri="{FF2B5EF4-FFF2-40B4-BE49-F238E27FC236}">
                <a16:creationId xmlns:a16="http://schemas.microsoft.com/office/drawing/2014/main" id="{9502E9AC-1262-4C1D-9D88-502359AA60A7}"/>
              </a:ext>
            </a:extLst>
          </p:cNvPr>
          <p:cNvSpPr txBox="1"/>
          <p:nvPr userDrawn="1"/>
        </p:nvSpPr>
        <p:spPr>
          <a:xfrm>
            <a:off x="2691546" y="6355866"/>
            <a:ext cx="6808909" cy="230832"/>
          </a:xfrm>
          <a:prstGeom prst="rect">
            <a:avLst/>
          </a:prstGeom>
          <a:noFill/>
        </p:spPr>
        <p:txBody>
          <a:bodyPr wrap="square">
            <a:spAutoFit/>
          </a:bodyPr>
          <a:lstStyle/>
          <a:p>
            <a:pPr algn="ctr">
              <a:buClr>
                <a:srgbClr val="000000"/>
              </a:buClr>
              <a:defRPr/>
            </a:pPr>
            <a:r>
              <a:rPr lang="en-US" sz="900" kern="0" dirty="0">
                <a:solidFill>
                  <a:schemeClr val="tx1">
                    <a:lumMod val="50000"/>
                    <a:lumOff val="50000"/>
                  </a:schemeClr>
                </a:solidFill>
                <a:latin typeface="Lub Dub Condensed" panose="020B0506030403020204" pitchFamily="34" charset="0"/>
                <a:cs typeface="Arial"/>
              </a:rPr>
              <a:t>Greenberg, S. M. 2022 AHA/ASA . Guideline for the Management of Patients with Spontaneous Intracerebral Hemorrhage. </a:t>
            </a:r>
            <a:r>
              <a:rPr lang="en-US" sz="900" i="1" kern="0" dirty="0">
                <a:solidFill>
                  <a:schemeClr val="tx1">
                    <a:lumMod val="50000"/>
                    <a:lumOff val="50000"/>
                  </a:schemeClr>
                </a:solidFill>
                <a:latin typeface="Lub Dub Condensed" panose="020B0506030403020204" pitchFamily="34" charset="0"/>
                <a:cs typeface="Arial"/>
              </a:rPr>
              <a:t>Circulation.</a:t>
            </a:r>
          </a:p>
        </p:txBody>
      </p:sp>
      <p:sp>
        <p:nvSpPr>
          <p:cNvPr id="8" name="Oval 7">
            <a:hlinkClick r:id="rId3" action="ppaction://hlinksldjump"/>
            <a:extLst>
              <a:ext uri="{FF2B5EF4-FFF2-40B4-BE49-F238E27FC236}">
                <a16:creationId xmlns:a16="http://schemas.microsoft.com/office/drawing/2014/main" id="{9D51FEE6-774C-49BA-B182-5599C7040E24}"/>
              </a:ext>
            </a:extLst>
          </p:cNvPr>
          <p:cNvSpPr/>
          <p:nvPr userDrawn="1"/>
        </p:nvSpPr>
        <p:spPr>
          <a:xfrm>
            <a:off x="11545709" y="153334"/>
            <a:ext cx="461847" cy="461847"/>
          </a:xfrm>
          <a:prstGeom prst="ellipse">
            <a:avLst/>
          </a:prstGeom>
          <a:noFill/>
          <a:ln w="28575">
            <a:solidFill>
              <a:srgbClr val="FFFFFF">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descr="Home with solid fill">
            <a:hlinkClick r:id="rId3" action="ppaction://hlinksldjump"/>
            <a:extLst>
              <a:ext uri="{FF2B5EF4-FFF2-40B4-BE49-F238E27FC236}">
                <a16:creationId xmlns:a16="http://schemas.microsoft.com/office/drawing/2014/main" id="{8ADE55AE-030C-45BF-93A2-6BA3584B4415}"/>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591891" y="178992"/>
            <a:ext cx="382656" cy="382656"/>
          </a:xfrm>
          <a:prstGeom prst="rect">
            <a:avLst/>
          </a:prstGeom>
        </p:spPr>
      </p:pic>
    </p:spTree>
    <p:extLst>
      <p:ext uri="{BB962C8B-B14F-4D97-AF65-F5344CB8AC3E}">
        <p14:creationId xmlns:p14="http://schemas.microsoft.com/office/powerpoint/2010/main" val="2386371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FE2D9C-BD8C-4C23-9CD4-A4EC9E1FB85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6">
            <a:extLst>
              <a:ext uri="{FF2B5EF4-FFF2-40B4-BE49-F238E27FC236}">
                <a16:creationId xmlns:a16="http://schemas.microsoft.com/office/drawing/2014/main" id="{22A071F2-9471-4880-A0A3-0F5D034268A0}"/>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Tree>
    <p:extLst>
      <p:ext uri="{BB962C8B-B14F-4D97-AF65-F5344CB8AC3E}">
        <p14:creationId xmlns:p14="http://schemas.microsoft.com/office/powerpoint/2010/main" val="41433090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FE2D9C-BD8C-4C23-9CD4-A4EC9E1FB85E}"/>
              </a:ext>
            </a:extLst>
          </p:cNvPr>
          <p:cNvSpPr/>
          <p:nvPr userDrawn="1"/>
        </p:nvSpPr>
        <p:spPr>
          <a:xfrm>
            <a:off x="0" y="0"/>
            <a:ext cx="12192000" cy="6858000"/>
          </a:xfrm>
          <a:prstGeom prst="rect">
            <a:avLst/>
          </a:prstGeom>
          <a:solidFill>
            <a:srgbClr val="CF2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6">
            <a:extLst>
              <a:ext uri="{FF2B5EF4-FFF2-40B4-BE49-F238E27FC236}">
                <a16:creationId xmlns:a16="http://schemas.microsoft.com/office/drawing/2014/main" id="{22A071F2-9471-4880-A0A3-0F5D034268A0}"/>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bg1"/>
                </a:solidFill>
                <a:latin typeface="Lub Dub Medium" panose="020B0603030403020204" pitchFamily="34" charset="0"/>
              </a:defRPr>
            </a:lvl1pPr>
          </a:lstStyle>
          <a:p>
            <a:fld id="{FDAF4333-7328-E84F-9F6D-15A5075E3AB3}" type="slidenum">
              <a:rPr lang="en-US" smtClean="0"/>
              <a:pPr/>
              <a:t>‹#›</a:t>
            </a:fld>
            <a:endParaRPr lang="en-US" dirty="0"/>
          </a:p>
        </p:txBody>
      </p:sp>
    </p:spTree>
    <p:extLst>
      <p:ext uri="{BB962C8B-B14F-4D97-AF65-F5344CB8AC3E}">
        <p14:creationId xmlns:p14="http://schemas.microsoft.com/office/powerpoint/2010/main" val="3225589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56407-AEF2-F544-85F7-272F7D88C3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780E0A-4E62-EB42-85B3-230EB2D6C31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E243A4-2663-2945-A057-C37E09AF6A2B}"/>
              </a:ext>
            </a:extLst>
          </p:cNvPr>
          <p:cNvSpPr>
            <a:spLocks noGrp="1"/>
          </p:cNvSpPr>
          <p:nvPr>
            <p:ph type="dt" sz="half" idx="10"/>
          </p:nvPr>
        </p:nvSpPr>
        <p:spPr/>
        <p:txBody>
          <a:bodyPr/>
          <a:lstStyle/>
          <a:p>
            <a:fld id="{F14D83FB-F381-F548-9181-0CA489C0BE15}" type="datetimeFigureOut">
              <a:rPr lang="en-US" smtClean="0"/>
              <a:t>6/10/2022</a:t>
            </a:fld>
            <a:endParaRPr lang="en-US"/>
          </a:p>
        </p:txBody>
      </p:sp>
      <p:sp>
        <p:nvSpPr>
          <p:cNvPr id="5" name="Footer Placeholder 4">
            <a:extLst>
              <a:ext uri="{FF2B5EF4-FFF2-40B4-BE49-F238E27FC236}">
                <a16:creationId xmlns:a16="http://schemas.microsoft.com/office/drawing/2014/main" id="{232D00B0-711D-7743-852C-AB1B014CD8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524F73-A928-8B45-9AD4-CA3E7757E4A0}"/>
              </a:ext>
            </a:extLst>
          </p:cNvPr>
          <p:cNvSpPr>
            <a:spLocks noGrp="1"/>
          </p:cNvSpPr>
          <p:nvPr>
            <p:ph type="sldNum" sz="quarter" idx="12"/>
          </p:nvPr>
        </p:nvSpPr>
        <p:spPr/>
        <p:txBody>
          <a:bodyPr/>
          <a:lstStyle/>
          <a:p>
            <a:fld id="{83A78D5C-84A0-2C4B-B952-BAAC99D07E24}" type="slidenum">
              <a:rPr lang="en-US" smtClean="0"/>
              <a:t>‹#›</a:t>
            </a:fld>
            <a:endParaRPr lang="en-US"/>
          </a:p>
        </p:txBody>
      </p:sp>
    </p:spTree>
    <p:extLst>
      <p:ext uri="{BB962C8B-B14F-4D97-AF65-F5344CB8AC3E}">
        <p14:creationId xmlns:p14="http://schemas.microsoft.com/office/powerpoint/2010/main" val="2351750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9A51E-FE83-A749-8D20-EF5FABDEAA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43C310-E301-3A47-80C1-49BC68C30E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ADC639-D4D2-F64C-A0D6-E3070455E3BE}"/>
              </a:ext>
            </a:extLst>
          </p:cNvPr>
          <p:cNvSpPr>
            <a:spLocks noGrp="1"/>
          </p:cNvSpPr>
          <p:nvPr>
            <p:ph type="dt" sz="half" idx="10"/>
          </p:nvPr>
        </p:nvSpPr>
        <p:spPr/>
        <p:txBody>
          <a:bodyPr/>
          <a:lstStyle/>
          <a:p>
            <a:fld id="{F14D83FB-F381-F548-9181-0CA489C0BE15}" type="datetimeFigureOut">
              <a:rPr lang="en-US" smtClean="0"/>
              <a:t>6/10/2022</a:t>
            </a:fld>
            <a:endParaRPr lang="en-US"/>
          </a:p>
        </p:txBody>
      </p:sp>
      <p:sp>
        <p:nvSpPr>
          <p:cNvPr id="5" name="Footer Placeholder 4">
            <a:extLst>
              <a:ext uri="{FF2B5EF4-FFF2-40B4-BE49-F238E27FC236}">
                <a16:creationId xmlns:a16="http://schemas.microsoft.com/office/drawing/2014/main" id="{C452BBB3-65D5-0E42-A132-E33F5CE937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3F5607-D112-E046-B34F-6E0ACA68C1B4}"/>
              </a:ext>
            </a:extLst>
          </p:cNvPr>
          <p:cNvSpPr>
            <a:spLocks noGrp="1"/>
          </p:cNvSpPr>
          <p:nvPr>
            <p:ph type="sldNum" sz="quarter" idx="12"/>
          </p:nvPr>
        </p:nvSpPr>
        <p:spPr/>
        <p:txBody>
          <a:bodyPr/>
          <a:lstStyle/>
          <a:p>
            <a:fld id="{83A78D5C-84A0-2C4B-B952-BAAC99D07E24}" type="slidenum">
              <a:rPr lang="en-US" smtClean="0"/>
              <a:t>‹#›</a:t>
            </a:fld>
            <a:endParaRPr lang="en-US"/>
          </a:p>
        </p:txBody>
      </p:sp>
    </p:spTree>
    <p:extLst>
      <p:ext uri="{BB962C8B-B14F-4D97-AF65-F5344CB8AC3E}">
        <p14:creationId xmlns:p14="http://schemas.microsoft.com/office/powerpoint/2010/main" val="4146883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48C1F-6CC0-EA41-A4B0-FAEC905798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F025E4-D404-A64A-806C-99679B70774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38FA0B-A977-BF47-8484-CD47CFB92F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3DD3ADE-6489-E74D-B425-CD00E8A51F4E}"/>
              </a:ext>
            </a:extLst>
          </p:cNvPr>
          <p:cNvSpPr>
            <a:spLocks noGrp="1"/>
          </p:cNvSpPr>
          <p:nvPr>
            <p:ph type="dt" sz="half" idx="10"/>
          </p:nvPr>
        </p:nvSpPr>
        <p:spPr/>
        <p:txBody>
          <a:bodyPr/>
          <a:lstStyle/>
          <a:p>
            <a:fld id="{F14D83FB-F381-F548-9181-0CA489C0BE15}" type="datetimeFigureOut">
              <a:rPr lang="en-US" smtClean="0"/>
              <a:t>6/10/2022</a:t>
            </a:fld>
            <a:endParaRPr lang="en-US"/>
          </a:p>
        </p:txBody>
      </p:sp>
      <p:sp>
        <p:nvSpPr>
          <p:cNvPr id="6" name="Footer Placeholder 5">
            <a:extLst>
              <a:ext uri="{FF2B5EF4-FFF2-40B4-BE49-F238E27FC236}">
                <a16:creationId xmlns:a16="http://schemas.microsoft.com/office/drawing/2014/main" id="{C69007F9-2385-9747-8AD0-2637CA8610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108A90-08C7-B141-8B6B-CAADC03FB110}"/>
              </a:ext>
            </a:extLst>
          </p:cNvPr>
          <p:cNvSpPr>
            <a:spLocks noGrp="1"/>
          </p:cNvSpPr>
          <p:nvPr>
            <p:ph type="sldNum" sz="quarter" idx="12"/>
          </p:nvPr>
        </p:nvSpPr>
        <p:spPr/>
        <p:txBody>
          <a:bodyPr/>
          <a:lstStyle/>
          <a:p>
            <a:fld id="{83A78D5C-84A0-2C4B-B952-BAAC99D07E24}" type="slidenum">
              <a:rPr lang="en-US" smtClean="0"/>
              <a:t>‹#›</a:t>
            </a:fld>
            <a:endParaRPr lang="en-US"/>
          </a:p>
        </p:txBody>
      </p:sp>
    </p:spTree>
    <p:extLst>
      <p:ext uri="{BB962C8B-B14F-4D97-AF65-F5344CB8AC3E}">
        <p14:creationId xmlns:p14="http://schemas.microsoft.com/office/powerpoint/2010/main" val="1000269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186FA-661B-D540-859F-02A4D33717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8FAE8EF-A1CA-C347-8554-857DBF77F0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4C7B17-DC35-3B49-9B95-27992A917C0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49A53A-3B91-DA43-9F5B-5E120A6B7D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5D26E85-3C96-9D48-996D-B96EEB2F7D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9B8DEA-7583-0C42-8718-21D200C39099}"/>
              </a:ext>
            </a:extLst>
          </p:cNvPr>
          <p:cNvSpPr>
            <a:spLocks noGrp="1"/>
          </p:cNvSpPr>
          <p:nvPr>
            <p:ph type="dt" sz="half" idx="10"/>
          </p:nvPr>
        </p:nvSpPr>
        <p:spPr/>
        <p:txBody>
          <a:bodyPr/>
          <a:lstStyle/>
          <a:p>
            <a:fld id="{F14D83FB-F381-F548-9181-0CA489C0BE15}" type="datetimeFigureOut">
              <a:rPr lang="en-US" smtClean="0"/>
              <a:t>6/10/2022</a:t>
            </a:fld>
            <a:endParaRPr lang="en-US"/>
          </a:p>
        </p:txBody>
      </p:sp>
      <p:sp>
        <p:nvSpPr>
          <p:cNvPr id="8" name="Footer Placeholder 7">
            <a:extLst>
              <a:ext uri="{FF2B5EF4-FFF2-40B4-BE49-F238E27FC236}">
                <a16:creationId xmlns:a16="http://schemas.microsoft.com/office/drawing/2014/main" id="{D67CC21C-03DC-7142-9D59-ADEEE463A69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E2546AE-2B09-CD4F-AAE2-BF96A74DF6F0}"/>
              </a:ext>
            </a:extLst>
          </p:cNvPr>
          <p:cNvSpPr>
            <a:spLocks noGrp="1"/>
          </p:cNvSpPr>
          <p:nvPr>
            <p:ph type="sldNum" sz="quarter" idx="12"/>
          </p:nvPr>
        </p:nvSpPr>
        <p:spPr/>
        <p:txBody>
          <a:bodyPr/>
          <a:lstStyle/>
          <a:p>
            <a:fld id="{83A78D5C-84A0-2C4B-B952-BAAC99D07E24}" type="slidenum">
              <a:rPr lang="en-US" smtClean="0"/>
              <a:t>‹#›</a:t>
            </a:fld>
            <a:endParaRPr lang="en-US"/>
          </a:p>
        </p:txBody>
      </p:sp>
    </p:spTree>
    <p:extLst>
      <p:ext uri="{BB962C8B-B14F-4D97-AF65-F5344CB8AC3E}">
        <p14:creationId xmlns:p14="http://schemas.microsoft.com/office/powerpoint/2010/main" val="3411447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77039-DFD2-BA42-9FED-CD7F9478327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0E7A9F-8B42-D94E-B6FD-88B524985170}"/>
              </a:ext>
            </a:extLst>
          </p:cNvPr>
          <p:cNvSpPr>
            <a:spLocks noGrp="1"/>
          </p:cNvSpPr>
          <p:nvPr>
            <p:ph type="dt" sz="half" idx="10"/>
          </p:nvPr>
        </p:nvSpPr>
        <p:spPr/>
        <p:txBody>
          <a:bodyPr/>
          <a:lstStyle/>
          <a:p>
            <a:fld id="{F14D83FB-F381-F548-9181-0CA489C0BE15}" type="datetimeFigureOut">
              <a:rPr lang="en-US" smtClean="0"/>
              <a:t>6/10/2022</a:t>
            </a:fld>
            <a:endParaRPr lang="en-US"/>
          </a:p>
        </p:txBody>
      </p:sp>
      <p:sp>
        <p:nvSpPr>
          <p:cNvPr id="4" name="Footer Placeholder 3">
            <a:extLst>
              <a:ext uri="{FF2B5EF4-FFF2-40B4-BE49-F238E27FC236}">
                <a16:creationId xmlns:a16="http://schemas.microsoft.com/office/drawing/2014/main" id="{C3AEC4EF-69A7-0845-9416-7162DB3FFB2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E302263-F2A8-5D46-81BC-471EA1AA74DA}"/>
              </a:ext>
            </a:extLst>
          </p:cNvPr>
          <p:cNvSpPr>
            <a:spLocks noGrp="1"/>
          </p:cNvSpPr>
          <p:nvPr>
            <p:ph type="sldNum" sz="quarter" idx="12"/>
          </p:nvPr>
        </p:nvSpPr>
        <p:spPr/>
        <p:txBody>
          <a:bodyPr/>
          <a:lstStyle/>
          <a:p>
            <a:fld id="{83A78D5C-84A0-2C4B-B952-BAAC99D07E24}" type="slidenum">
              <a:rPr lang="en-US" smtClean="0"/>
              <a:t>‹#›</a:t>
            </a:fld>
            <a:endParaRPr lang="en-US"/>
          </a:p>
        </p:txBody>
      </p:sp>
    </p:spTree>
    <p:extLst>
      <p:ext uri="{BB962C8B-B14F-4D97-AF65-F5344CB8AC3E}">
        <p14:creationId xmlns:p14="http://schemas.microsoft.com/office/powerpoint/2010/main" val="784306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B98B96-6E3E-D24C-8F7B-622EEBA26A5D}"/>
              </a:ext>
            </a:extLst>
          </p:cNvPr>
          <p:cNvSpPr>
            <a:spLocks noGrp="1"/>
          </p:cNvSpPr>
          <p:nvPr>
            <p:ph type="dt" sz="half" idx="10"/>
          </p:nvPr>
        </p:nvSpPr>
        <p:spPr/>
        <p:txBody>
          <a:bodyPr/>
          <a:lstStyle/>
          <a:p>
            <a:fld id="{F14D83FB-F381-F548-9181-0CA489C0BE15}" type="datetimeFigureOut">
              <a:rPr lang="en-US" smtClean="0"/>
              <a:t>6/10/2022</a:t>
            </a:fld>
            <a:endParaRPr lang="en-US"/>
          </a:p>
        </p:txBody>
      </p:sp>
      <p:sp>
        <p:nvSpPr>
          <p:cNvPr id="3" name="Footer Placeholder 2">
            <a:extLst>
              <a:ext uri="{FF2B5EF4-FFF2-40B4-BE49-F238E27FC236}">
                <a16:creationId xmlns:a16="http://schemas.microsoft.com/office/drawing/2014/main" id="{3C16EE6F-614D-9F40-A24A-E6A4B93FCE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CEFCC5E-5CEA-1347-A459-48A1A5B328EB}"/>
              </a:ext>
            </a:extLst>
          </p:cNvPr>
          <p:cNvSpPr>
            <a:spLocks noGrp="1"/>
          </p:cNvSpPr>
          <p:nvPr>
            <p:ph type="sldNum" sz="quarter" idx="12"/>
          </p:nvPr>
        </p:nvSpPr>
        <p:spPr/>
        <p:txBody>
          <a:bodyPr/>
          <a:lstStyle/>
          <a:p>
            <a:fld id="{83A78D5C-84A0-2C4B-B952-BAAC99D07E24}" type="slidenum">
              <a:rPr lang="en-US" smtClean="0"/>
              <a:t>‹#›</a:t>
            </a:fld>
            <a:endParaRPr lang="en-US"/>
          </a:p>
        </p:txBody>
      </p:sp>
    </p:spTree>
    <p:extLst>
      <p:ext uri="{BB962C8B-B14F-4D97-AF65-F5344CB8AC3E}">
        <p14:creationId xmlns:p14="http://schemas.microsoft.com/office/powerpoint/2010/main" val="3358022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ED9CE-B7B9-AE4A-BEC5-BFAD88F488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4666B6-22CD-2645-95A9-C1332C534B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836263-264E-9B44-A1A3-532CCF5573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21393E-4B7A-6445-AE69-ABED002A2150}"/>
              </a:ext>
            </a:extLst>
          </p:cNvPr>
          <p:cNvSpPr>
            <a:spLocks noGrp="1"/>
          </p:cNvSpPr>
          <p:nvPr>
            <p:ph type="dt" sz="half" idx="10"/>
          </p:nvPr>
        </p:nvSpPr>
        <p:spPr/>
        <p:txBody>
          <a:bodyPr/>
          <a:lstStyle/>
          <a:p>
            <a:fld id="{F14D83FB-F381-F548-9181-0CA489C0BE15}" type="datetimeFigureOut">
              <a:rPr lang="en-US" smtClean="0"/>
              <a:t>6/10/2022</a:t>
            </a:fld>
            <a:endParaRPr lang="en-US"/>
          </a:p>
        </p:txBody>
      </p:sp>
      <p:sp>
        <p:nvSpPr>
          <p:cNvPr id="6" name="Footer Placeholder 5">
            <a:extLst>
              <a:ext uri="{FF2B5EF4-FFF2-40B4-BE49-F238E27FC236}">
                <a16:creationId xmlns:a16="http://schemas.microsoft.com/office/drawing/2014/main" id="{CA7C4CED-F9C4-414A-8FAF-D31D888A74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C32DDD-FE90-9D4A-845D-8C86C7F99D18}"/>
              </a:ext>
            </a:extLst>
          </p:cNvPr>
          <p:cNvSpPr>
            <a:spLocks noGrp="1"/>
          </p:cNvSpPr>
          <p:nvPr>
            <p:ph type="sldNum" sz="quarter" idx="12"/>
          </p:nvPr>
        </p:nvSpPr>
        <p:spPr/>
        <p:txBody>
          <a:bodyPr/>
          <a:lstStyle/>
          <a:p>
            <a:fld id="{83A78D5C-84A0-2C4B-B952-BAAC99D07E24}" type="slidenum">
              <a:rPr lang="en-US" smtClean="0"/>
              <a:t>‹#›</a:t>
            </a:fld>
            <a:endParaRPr lang="en-US"/>
          </a:p>
        </p:txBody>
      </p:sp>
    </p:spTree>
    <p:extLst>
      <p:ext uri="{BB962C8B-B14F-4D97-AF65-F5344CB8AC3E}">
        <p14:creationId xmlns:p14="http://schemas.microsoft.com/office/powerpoint/2010/main" val="1240149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52A4F-4CA0-9C49-A680-B741A28C3B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2E048A-7A4A-3B4F-9BB1-E57A2F55E6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42BA9A-D752-3E46-BE7B-120CB1E811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731D10-2227-CC4E-922C-B892A0489B81}"/>
              </a:ext>
            </a:extLst>
          </p:cNvPr>
          <p:cNvSpPr>
            <a:spLocks noGrp="1"/>
          </p:cNvSpPr>
          <p:nvPr>
            <p:ph type="dt" sz="half" idx="10"/>
          </p:nvPr>
        </p:nvSpPr>
        <p:spPr/>
        <p:txBody>
          <a:bodyPr/>
          <a:lstStyle/>
          <a:p>
            <a:fld id="{F14D83FB-F381-F548-9181-0CA489C0BE15}" type="datetimeFigureOut">
              <a:rPr lang="en-US" smtClean="0"/>
              <a:t>6/10/2022</a:t>
            </a:fld>
            <a:endParaRPr lang="en-US"/>
          </a:p>
        </p:txBody>
      </p:sp>
      <p:sp>
        <p:nvSpPr>
          <p:cNvPr id="6" name="Footer Placeholder 5">
            <a:extLst>
              <a:ext uri="{FF2B5EF4-FFF2-40B4-BE49-F238E27FC236}">
                <a16:creationId xmlns:a16="http://schemas.microsoft.com/office/drawing/2014/main" id="{F1F4149E-75B8-3641-B435-EF59BC2E36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90EFE9-1C6B-594C-BF49-6CFCBD65C408}"/>
              </a:ext>
            </a:extLst>
          </p:cNvPr>
          <p:cNvSpPr>
            <a:spLocks noGrp="1"/>
          </p:cNvSpPr>
          <p:nvPr>
            <p:ph type="sldNum" sz="quarter" idx="12"/>
          </p:nvPr>
        </p:nvSpPr>
        <p:spPr/>
        <p:txBody>
          <a:bodyPr/>
          <a:lstStyle/>
          <a:p>
            <a:fld id="{83A78D5C-84A0-2C4B-B952-BAAC99D07E24}" type="slidenum">
              <a:rPr lang="en-US" smtClean="0"/>
              <a:t>‹#›</a:t>
            </a:fld>
            <a:endParaRPr lang="en-US"/>
          </a:p>
        </p:txBody>
      </p:sp>
    </p:spTree>
    <p:extLst>
      <p:ext uri="{BB962C8B-B14F-4D97-AF65-F5344CB8AC3E}">
        <p14:creationId xmlns:p14="http://schemas.microsoft.com/office/powerpoint/2010/main" val="130749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4.jpeg"/><Relationship Id="rId5" Type="http://schemas.openxmlformats.org/officeDocument/2006/relationships/theme" Target="../theme/theme2.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D5431E-ECE2-1744-882B-94BA55DDE1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34436E-8D06-7642-B2F8-C577CAF76D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876E65-52C7-E340-8514-DBB16A841B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4D83FB-F381-F548-9181-0CA489C0BE15}" type="datetimeFigureOut">
              <a:rPr lang="en-US" smtClean="0"/>
              <a:t>6/10/2022</a:t>
            </a:fld>
            <a:endParaRPr lang="en-US"/>
          </a:p>
        </p:txBody>
      </p:sp>
      <p:sp>
        <p:nvSpPr>
          <p:cNvPr id="5" name="Footer Placeholder 4">
            <a:extLst>
              <a:ext uri="{FF2B5EF4-FFF2-40B4-BE49-F238E27FC236}">
                <a16:creationId xmlns:a16="http://schemas.microsoft.com/office/drawing/2014/main" id="{BE03E624-01DD-D04A-9FFF-0B77F84DC5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54E17FA-DF40-084D-8C3D-DB90E10340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A78D5C-84A0-2C4B-B952-BAAC99D07E24}" type="slidenum">
              <a:rPr lang="en-US" smtClean="0"/>
              <a:t>‹#›</a:t>
            </a:fld>
            <a:endParaRPr lang="en-US"/>
          </a:p>
        </p:txBody>
      </p:sp>
    </p:spTree>
    <p:extLst>
      <p:ext uri="{BB962C8B-B14F-4D97-AF65-F5344CB8AC3E}">
        <p14:creationId xmlns:p14="http://schemas.microsoft.com/office/powerpoint/2010/main" val="29843499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ackground pattern&#10;&#10;Description automatically generated with low confidence">
            <a:extLst>
              <a:ext uri="{FF2B5EF4-FFF2-40B4-BE49-F238E27FC236}">
                <a16:creationId xmlns:a16="http://schemas.microsoft.com/office/drawing/2014/main" id="{35D4A77D-62E2-7543-9429-601A081E230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350" y="0"/>
            <a:ext cx="12179300" cy="6858000"/>
          </a:xfrm>
          <a:prstGeom prst="rect">
            <a:avLst/>
          </a:prstGeom>
        </p:spPr>
      </p:pic>
      <p:sp>
        <p:nvSpPr>
          <p:cNvPr id="2" name="Title Placeholder 1">
            <a:extLst>
              <a:ext uri="{FF2B5EF4-FFF2-40B4-BE49-F238E27FC236}">
                <a16:creationId xmlns:a16="http://schemas.microsoft.com/office/drawing/2014/main" id="{6BC06D0D-9CF8-BF47-84F1-14601FF4F794}"/>
              </a:ext>
            </a:extLst>
          </p:cNvPr>
          <p:cNvSpPr>
            <a:spLocks noGrp="1"/>
          </p:cNvSpPr>
          <p:nvPr>
            <p:ph type="title"/>
          </p:nvPr>
        </p:nvSpPr>
        <p:spPr>
          <a:xfrm>
            <a:off x="838200" y="365125"/>
            <a:ext cx="10515600" cy="660111"/>
          </a:xfrm>
          <a:prstGeom prst="rect">
            <a:avLst/>
          </a:prstGeom>
        </p:spPr>
        <p:txBody>
          <a:bodyPr vert="horz" lIns="0" tIns="0" rIns="0" bIns="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A096185F-E230-DF47-BD73-C48F14F35785}"/>
              </a:ext>
            </a:extLst>
          </p:cNvPr>
          <p:cNvSpPr>
            <a:spLocks noGrp="1"/>
          </p:cNvSpPr>
          <p:nvPr>
            <p:ph type="body" idx="1"/>
          </p:nvPr>
        </p:nvSpPr>
        <p:spPr>
          <a:xfrm>
            <a:off x="838200" y="1357745"/>
            <a:ext cx="10515600" cy="433568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54108379"/>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65" r:id="rId3"/>
    <p:sldLayoutId id="2147483666" r:id="rId4"/>
  </p:sldLayoutIdLst>
  <p:hf hdr="0" ftr="0" dt="0"/>
  <p:txStyles>
    <p:titleStyle>
      <a:lvl1pPr algn="l" defTabSz="914400" rtl="0" eaLnBrk="1" latinLnBrk="0" hangingPunct="1">
        <a:lnSpc>
          <a:spcPct val="90000"/>
        </a:lnSpc>
        <a:spcBef>
          <a:spcPct val="0"/>
        </a:spcBef>
        <a:buNone/>
        <a:defRPr sz="3600" kern="1200">
          <a:solidFill>
            <a:schemeClr val="tx1"/>
          </a:solidFill>
          <a:latin typeface="Lub Dub Bold" panose="020B08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15.xml"/><Relationship Id="rId5" Type="http://schemas.openxmlformats.org/officeDocument/2006/relationships/image" Target="../media/image35.sv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7.xml"/><Relationship Id="rId18" Type="http://schemas.openxmlformats.org/officeDocument/2006/relationships/slide" Target="slide35.xml"/><Relationship Id="rId3" Type="http://schemas.openxmlformats.org/officeDocument/2006/relationships/slide" Target="slide4.xml"/><Relationship Id="rId7" Type="http://schemas.openxmlformats.org/officeDocument/2006/relationships/slide" Target="slide12.xml"/><Relationship Id="rId12" Type="http://schemas.openxmlformats.org/officeDocument/2006/relationships/slide" Target="slide22.xml"/><Relationship Id="rId17" Type="http://schemas.openxmlformats.org/officeDocument/2006/relationships/slide" Target="slide31.xml"/><Relationship Id="rId2" Type="http://schemas.openxmlformats.org/officeDocument/2006/relationships/notesSlide" Target="../notesSlides/notesSlide2.xml"/><Relationship Id="rId16" Type="http://schemas.openxmlformats.org/officeDocument/2006/relationships/slide" Target="slide30.xml"/><Relationship Id="rId1" Type="http://schemas.openxmlformats.org/officeDocument/2006/relationships/slideLayout" Target="../slideLayouts/slideLayout17.xml"/><Relationship Id="rId6" Type="http://schemas.openxmlformats.org/officeDocument/2006/relationships/slide" Target="slide7.xml"/><Relationship Id="rId11" Type="http://schemas.openxmlformats.org/officeDocument/2006/relationships/slide" Target="slide21.xml"/><Relationship Id="rId5" Type="http://schemas.openxmlformats.org/officeDocument/2006/relationships/slide" Target="slide6.xml"/><Relationship Id="rId15" Type="http://schemas.openxmlformats.org/officeDocument/2006/relationships/slide" Target="slide29.xml"/><Relationship Id="rId10" Type="http://schemas.openxmlformats.org/officeDocument/2006/relationships/slide" Target="slide20.xml"/><Relationship Id="rId4" Type="http://schemas.openxmlformats.org/officeDocument/2006/relationships/slide" Target="slide5.xml"/><Relationship Id="rId9" Type="http://schemas.openxmlformats.org/officeDocument/2006/relationships/slide" Target="slide16.xml"/><Relationship Id="rId14" Type="http://schemas.openxmlformats.org/officeDocument/2006/relationships/slide" Target="slide2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slide" Target="slide38.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3" Type="http://schemas.openxmlformats.org/officeDocument/2006/relationships/image" Target="../media/image70.png"/><Relationship Id="rId18" Type="http://schemas.openxmlformats.org/officeDocument/2006/relationships/customXml" Target="../ink/ink8.xml"/><Relationship Id="rId26" Type="http://schemas.openxmlformats.org/officeDocument/2006/relationships/customXml" Target="../ink/ink12.xml"/><Relationship Id="rId21" Type="http://schemas.openxmlformats.org/officeDocument/2006/relationships/image" Target="../media/image110.png"/><Relationship Id="rId34" Type="http://schemas.openxmlformats.org/officeDocument/2006/relationships/customXml" Target="../ink/ink17.xml"/><Relationship Id="rId7" Type="http://schemas.openxmlformats.org/officeDocument/2006/relationships/image" Target="../media/image4.png"/><Relationship Id="rId12" Type="http://schemas.openxmlformats.org/officeDocument/2006/relationships/customXml" Target="../ink/ink5.xml"/><Relationship Id="rId17" Type="http://schemas.openxmlformats.org/officeDocument/2006/relationships/image" Target="../media/image90.png"/><Relationship Id="rId25" Type="http://schemas.openxmlformats.org/officeDocument/2006/relationships/image" Target="../media/image130.png"/><Relationship Id="rId33" Type="http://schemas.openxmlformats.org/officeDocument/2006/relationships/customXml" Target="../ink/ink16.xml"/><Relationship Id="rId2" Type="http://schemas.openxmlformats.org/officeDocument/2006/relationships/notesSlide" Target="../notesSlides/notesSlide8.xml"/><Relationship Id="rId16" Type="http://schemas.openxmlformats.org/officeDocument/2006/relationships/customXml" Target="../ink/ink7.xml"/><Relationship Id="rId20" Type="http://schemas.openxmlformats.org/officeDocument/2006/relationships/customXml" Target="../ink/ink9.xml"/><Relationship Id="rId29" Type="http://schemas.openxmlformats.org/officeDocument/2006/relationships/image" Target="../media/image150.png"/><Relationship Id="rId1" Type="http://schemas.openxmlformats.org/officeDocument/2006/relationships/slideLayout" Target="../slideLayouts/slideLayout15.xml"/><Relationship Id="rId6" Type="http://schemas.openxmlformats.org/officeDocument/2006/relationships/customXml" Target="../ink/ink2.xml"/><Relationship Id="rId11" Type="http://schemas.openxmlformats.org/officeDocument/2006/relationships/image" Target="../media/image600.png"/><Relationship Id="rId24" Type="http://schemas.openxmlformats.org/officeDocument/2006/relationships/customXml" Target="../ink/ink11.xml"/><Relationship Id="rId32" Type="http://schemas.openxmlformats.org/officeDocument/2006/relationships/customXml" Target="../ink/ink15.xml"/><Relationship Id="rId37" Type="http://schemas.openxmlformats.org/officeDocument/2006/relationships/customXml" Target="../ink/ink20.xml"/><Relationship Id="rId5" Type="http://schemas.openxmlformats.org/officeDocument/2006/relationships/image" Target="../media/image3.png"/><Relationship Id="rId15" Type="http://schemas.openxmlformats.org/officeDocument/2006/relationships/image" Target="../media/image80.png"/><Relationship Id="rId23" Type="http://schemas.openxmlformats.org/officeDocument/2006/relationships/image" Target="../media/image120.png"/><Relationship Id="rId28" Type="http://schemas.openxmlformats.org/officeDocument/2006/relationships/customXml" Target="../ink/ink13.xml"/><Relationship Id="rId36" Type="http://schemas.openxmlformats.org/officeDocument/2006/relationships/customXml" Target="../ink/ink19.xml"/><Relationship Id="rId10" Type="http://schemas.openxmlformats.org/officeDocument/2006/relationships/customXml" Target="../ink/ink4.xml"/><Relationship Id="rId19" Type="http://schemas.openxmlformats.org/officeDocument/2006/relationships/image" Target="../media/image100.png"/><Relationship Id="rId31" Type="http://schemas.openxmlformats.org/officeDocument/2006/relationships/image" Target="../media/image160.png"/><Relationship Id="rId4" Type="http://schemas.openxmlformats.org/officeDocument/2006/relationships/customXml" Target="../ink/ink1.xml"/><Relationship Id="rId9" Type="http://schemas.openxmlformats.org/officeDocument/2006/relationships/image" Target="../media/image5.png"/><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140.png"/><Relationship Id="rId30" Type="http://schemas.openxmlformats.org/officeDocument/2006/relationships/customXml" Target="../ink/ink14.xml"/><Relationship Id="rId35" Type="http://schemas.openxmlformats.org/officeDocument/2006/relationships/customXml" Target="../ink/ink18.xml"/><Relationship Id="rId8" Type="http://schemas.openxmlformats.org/officeDocument/2006/relationships/customXml" Target="../ink/ink3.xml"/><Relationship Id="rId3" Type="http://schemas.openxmlformats.org/officeDocument/2006/relationships/image" Target="../media/image36.jpeg"/></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5.xml"/><Relationship Id="rId4" Type="http://schemas.openxmlformats.org/officeDocument/2006/relationships/image" Target="../media/image39.sv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svg"/><Relationship Id="rId7" Type="http://schemas.openxmlformats.org/officeDocument/2006/relationships/image" Target="../media/image45.svg"/><Relationship Id="rId2" Type="http://schemas.openxmlformats.org/officeDocument/2006/relationships/image" Target="../media/image40.png"/><Relationship Id="rId1" Type="http://schemas.openxmlformats.org/officeDocument/2006/relationships/slideLayout" Target="../slideLayouts/slideLayout15.xml"/><Relationship Id="rId6" Type="http://schemas.openxmlformats.org/officeDocument/2006/relationships/image" Target="../media/image44.png"/><Relationship Id="rId11" Type="http://schemas.openxmlformats.org/officeDocument/2006/relationships/image" Target="../media/image49.svg"/><Relationship Id="rId5" Type="http://schemas.openxmlformats.org/officeDocument/2006/relationships/image" Target="../media/image43.sv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svg"/></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9.jpeg"/><Relationship Id="rId5" Type="http://schemas.openxmlformats.org/officeDocument/2006/relationships/chart" Target="../charts/chart1.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3" Type="http://schemas.openxmlformats.org/officeDocument/2006/relationships/image" Target="../media/image12.svg"/><Relationship Id="rId7" Type="http://schemas.openxmlformats.org/officeDocument/2006/relationships/image" Target="../media/image16.sv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15.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5" Type="http://schemas.openxmlformats.org/officeDocument/2006/relationships/image" Target="../media/image2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 Id="rId14"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E7538-99E0-814A-996C-0848A5205CE0}"/>
              </a:ext>
            </a:extLst>
          </p:cNvPr>
          <p:cNvSpPr>
            <a:spLocks noGrp="1"/>
          </p:cNvSpPr>
          <p:nvPr>
            <p:ph type="ctrTitle"/>
          </p:nvPr>
        </p:nvSpPr>
        <p:spPr>
          <a:xfrm>
            <a:off x="2209800" y="1615249"/>
            <a:ext cx="9144000" cy="1135471"/>
          </a:xfrm>
        </p:spPr>
        <p:txBody>
          <a:bodyPr/>
          <a:lstStyle/>
          <a:p>
            <a:r>
              <a:rPr lang="en-US" sz="6000" dirty="0"/>
              <a:t>AHA Clinical Update</a:t>
            </a:r>
          </a:p>
        </p:txBody>
      </p:sp>
      <p:sp>
        <p:nvSpPr>
          <p:cNvPr id="3" name="Subtitle 2">
            <a:extLst>
              <a:ext uri="{FF2B5EF4-FFF2-40B4-BE49-F238E27FC236}">
                <a16:creationId xmlns:a16="http://schemas.microsoft.com/office/drawing/2014/main" id="{CDEA19E2-C884-5343-8547-E4ACA2FCDE39}"/>
              </a:ext>
            </a:extLst>
          </p:cNvPr>
          <p:cNvSpPr>
            <a:spLocks noGrp="1"/>
          </p:cNvSpPr>
          <p:nvPr>
            <p:ph type="subTitle" idx="1"/>
          </p:nvPr>
        </p:nvSpPr>
        <p:spPr>
          <a:xfrm>
            <a:off x="2716981" y="3004721"/>
            <a:ext cx="8129638" cy="2713182"/>
          </a:xfrm>
        </p:spPr>
        <p:txBody>
          <a:bodyPr>
            <a:normAutofit lnSpcReduction="10000"/>
          </a:bodyPr>
          <a:lstStyle/>
          <a:p>
            <a:pPr>
              <a:tabLst>
                <a:tab pos="2346325" algn="l"/>
              </a:tabLst>
            </a:pPr>
            <a:r>
              <a:rPr lang="en-US" dirty="0">
                <a:latin typeface="Lub Dub Light" panose="020B0303030403020204" pitchFamily="34" charset="0"/>
              </a:rPr>
              <a:t>ADAPTED FROM:</a:t>
            </a:r>
            <a:br>
              <a:rPr lang="en-US" dirty="0">
                <a:latin typeface="Lub Dub Light" panose="020B0303030403020204" pitchFamily="34" charset="0"/>
              </a:rPr>
            </a:br>
            <a:r>
              <a:rPr lang="en-US" sz="1050" dirty="0">
                <a:latin typeface="Lub Dub Light" panose="020B0303030403020204" pitchFamily="34" charset="0"/>
              </a:rPr>
              <a:t> </a:t>
            </a:r>
            <a:br>
              <a:rPr lang="en-US" sz="1600" dirty="0"/>
            </a:br>
            <a:r>
              <a:rPr lang="en-US" sz="3200" dirty="0">
                <a:latin typeface="Lub Dub Bold" panose="020B0803030403020204" pitchFamily="34" charset="0"/>
              </a:rPr>
              <a:t>2022 Guideline for the Management of Patients With Spontaneous Intracerebral Hemorrhage: A Guideline From the American Heart Association/ American Stroke Association</a:t>
            </a:r>
            <a:endParaRPr lang="en-US" sz="3200" dirty="0"/>
          </a:p>
        </p:txBody>
      </p:sp>
      <p:sp>
        <p:nvSpPr>
          <p:cNvPr id="4" name="Rectangle 3" descr="American Heart Association">
            <a:extLst>
              <a:ext uri="{FF2B5EF4-FFF2-40B4-BE49-F238E27FC236}">
                <a16:creationId xmlns:a16="http://schemas.microsoft.com/office/drawing/2014/main" id="{96162FBB-ECD7-4996-B4F0-6244AFA17C13}"/>
              </a:ext>
            </a:extLst>
          </p:cNvPr>
          <p:cNvSpPr/>
          <p:nvPr/>
        </p:nvSpPr>
        <p:spPr>
          <a:xfrm>
            <a:off x="160256" y="5825765"/>
            <a:ext cx="1470581" cy="895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4206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E4DD9-F180-4118-8350-A00AD4520931}"/>
              </a:ext>
            </a:extLst>
          </p:cNvPr>
          <p:cNvSpPr>
            <a:spLocks noGrp="1"/>
          </p:cNvSpPr>
          <p:nvPr>
            <p:ph type="title"/>
          </p:nvPr>
        </p:nvSpPr>
        <p:spPr>
          <a:xfrm>
            <a:off x="838199" y="365125"/>
            <a:ext cx="10678297" cy="660111"/>
          </a:xfrm>
        </p:spPr>
        <p:txBody>
          <a:bodyPr/>
          <a:lstStyle/>
          <a:p>
            <a:r>
              <a:rPr lang="en-US" sz="2800" dirty="0">
                <a:latin typeface="Lub Dub Bold" panose="020B0803030403020204" pitchFamily="34" charset="0"/>
              </a:rPr>
              <a:t>Diagnosis &amp; Assessment | </a:t>
            </a:r>
            <a:r>
              <a:rPr lang="en-US" sz="2400" dirty="0">
                <a:solidFill>
                  <a:srgbClr val="CF2429"/>
                </a:solidFill>
                <a:latin typeface="Lub Dub Condensed" panose="020B0506030403020204" pitchFamily="34" charset="0"/>
                <a:cs typeface="Arial" panose="020B0604020202020204" pitchFamily="34" charset="0"/>
              </a:rPr>
              <a:t>Neuroimaging to Diagnose ICH</a:t>
            </a:r>
            <a:endParaRPr lang="en-US" sz="2800" dirty="0">
              <a:solidFill>
                <a:srgbClr val="CF2429"/>
              </a:solidFill>
              <a:latin typeface="Lub Dub Condensed" panose="020B0506030403020204" pitchFamily="34" charset="0"/>
            </a:endParaRPr>
          </a:p>
        </p:txBody>
      </p:sp>
      <p:sp>
        <p:nvSpPr>
          <p:cNvPr id="13" name="TextBox 12">
            <a:extLst>
              <a:ext uri="{FF2B5EF4-FFF2-40B4-BE49-F238E27FC236}">
                <a16:creationId xmlns:a16="http://schemas.microsoft.com/office/drawing/2014/main" id="{76F4D45E-C36C-4F05-8CF2-F4777CA2A4F2}"/>
              </a:ext>
              <a:ext uri="{C183D7F6-B498-43B3-948B-1728B52AA6E4}">
                <adec:decorative xmlns:adec="http://schemas.microsoft.com/office/drawing/2017/decorative" val="1"/>
              </a:ext>
            </a:extLst>
          </p:cNvPr>
          <p:cNvSpPr txBox="1"/>
          <p:nvPr/>
        </p:nvSpPr>
        <p:spPr>
          <a:xfrm>
            <a:off x="4758789" y="2897641"/>
            <a:ext cx="224149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Lub Dub Bold" panose="020B0803030403020204" pitchFamily="34" charset="0"/>
              </a:rPr>
              <a:t>TIME COURSE </a:t>
            </a:r>
          </a:p>
        </p:txBody>
      </p:sp>
      <p:sp>
        <p:nvSpPr>
          <p:cNvPr id="6" name="Arrow: Right 5">
            <a:extLst>
              <a:ext uri="{FF2B5EF4-FFF2-40B4-BE49-F238E27FC236}">
                <a16:creationId xmlns:a16="http://schemas.microsoft.com/office/drawing/2014/main" id="{A6BACA43-C4C3-4503-A50F-2EC8C074565D}"/>
              </a:ext>
              <a:ext uri="{C183D7F6-B498-43B3-948B-1728B52AA6E4}">
                <adec:decorative xmlns:adec="http://schemas.microsoft.com/office/drawing/2017/decorative" val="1"/>
              </a:ext>
            </a:extLst>
          </p:cNvPr>
          <p:cNvSpPr/>
          <p:nvPr/>
        </p:nvSpPr>
        <p:spPr>
          <a:xfrm>
            <a:off x="995494" y="2752252"/>
            <a:ext cx="10201013" cy="660111"/>
          </a:xfrm>
          <a:prstGeom prst="rightArrow">
            <a:avLst>
              <a:gd name="adj1" fmla="val 50000"/>
              <a:gd name="adj2" fmla="val 99944"/>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CDF3EC43-059D-4849-9941-3385D5C92E32}"/>
              </a:ext>
              <a:ext uri="{C183D7F6-B498-43B3-948B-1728B52AA6E4}">
                <adec:decorative xmlns:adec="http://schemas.microsoft.com/office/drawing/2017/decorative" val="1"/>
              </a:ext>
            </a:extLst>
          </p:cNvPr>
          <p:cNvSpPr txBox="1"/>
          <p:nvPr/>
        </p:nvSpPr>
        <p:spPr>
          <a:xfrm>
            <a:off x="838199" y="1320294"/>
            <a:ext cx="2191910" cy="1384995"/>
          </a:xfrm>
          <a:prstGeom prst="rect">
            <a:avLst/>
          </a:prstGeom>
          <a:solidFill>
            <a:srgbClr val="82D472"/>
          </a:solid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prstClr val="black"/>
              </a:solidFill>
              <a:latin typeface="Lub Dub Condensed" panose="020B0506030403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prstClr val="black"/>
              </a:solidFill>
              <a:latin typeface="Lub Dub Condensed" panose="020B0506030403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1B38BBE7-D048-4F85-8997-48523405C073}"/>
              </a:ext>
              <a:ext uri="{C183D7F6-B498-43B3-948B-1728B52AA6E4}">
                <adec:decorative xmlns:adec="http://schemas.microsoft.com/office/drawing/2017/decorative" val="1"/>
              </a:ext>
            </a:extLst>
          </p:cNvPr>
          <p:cNvSpPr txBox="1"/>
          <p:nvPr/>
        </p:nvSpPr>
        <p:spPr>
          <a:xfrm>
            <a:off x="8966935" y="1673223"/>
            <a:ext cx="2694647" cy="830997"/>
          </a:xfrm>
          <a:prstGeom prst="rect">
            <a:avLst/>
          </a:prstGeom>
          <a:solidFill>
            <a:schemeClr val="bg2"/>
          </a:solid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solidFill>
                <a:prstClr val="black"/>
              </a:solidFill>
              <a:latin typeface="Lub Dub Condensed" panose="020B0506030403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B4752D88-B39B-4CDC-83D8-D14B5BE6FE2B}"/>
              </a:ext>
              <a:ext uri="{C183D7F6-B498-43B3-948B-1728B52AA6E4}">
                <adec:decorative xmlns:adec="http://schemas.microsoft.com/office/drawing/2017/decorative" val="1"/>
              </a:ext>
            </a:extLst>
          </p:cNvPr>
          <p:cNvSpPr txBox="1"/>
          <p:nvPr/>
        </p:nvSpPr>
        <p:spPr>
          <a:xfrm>
            <a:off x="4776077" y="1317006"/>
            <a:ext cx="2446628" cy="1384995"/>
          </a:xfrm>
          <a:prstGeom prst="rect">
            <a:avLst/>
          </a:prstGeom>
          <a:solidFill>
            <a:srgbClr val="F99B1D"/>
          </a:solid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prstClr val="black"/>
              </a:solidFill>
              <a:latin typeface="Lub Dub Condensed" panose="020B0506030403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prstClr val="black"/>
              </a:solidFill>
              <a:latin typeface="Lub Dub Condensed" panose="020B0506030403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25CE9902-057E-4D22-9F4C-8E0D1A8DA6DF}"/>
              </a:ext>
              <a:ext uri="{C183D7F6-B498-43B3-948B-1728B52AA6E4}">
                <adec:decorative xmlns:adec="http://schemas.microsoft.com/office/drawing/2017/decorative" val="1"/>
              </a:ext>
            </a:extLst>
          </p:cNvPr>
          <p:cNvSpPr txBox="1"/>
          <p:nvPr/>
        </p:nvSpPr>
        <p:spPr>
          <a:xfrm>
            <a:off x="893659" y="3629080"/>
            <a:ext cx="4514649" cy="2277547"/>
          </a:xfrm>
          <a:prstGeom prst="rect">
            <a:avLst/>
          </a:prstGeom>
          <a:solidFill>
            <a:srgbClr val="F0DB0E"/>
          </a:solidFill>
          <a:ln>
            <a:noFill/>
          </a:ln>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sz="1400" b="1" dirty="0">
              <a:solidFill>
                <a:prstClr val="black"/>
              </a:solidFill>
              <a:latin typeface="Lub Dub Condensed" panose="020B0506030403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sz="1400" b="1" dirty="0">
              <a:solidFill>
                <a:prstClr val="black"/>
              </a:solidFill>
              <a:latin typeface="Lub Dub Condensed" panose="020B0506030403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br>
              <a:rPr lang="en-US" sz="1400" b="1" dirty="0">
                <a:solidFill>
                  <a:prstClr val="black"/>
                </a:solidFill>
                <a:latin typeface="Lub Dub Condensed" panose="020B0506030403020204" pitchFamily="34" charset="0"/>
                <a:cs typeface="Arial" panose="020B0604020202020204" pitchFamily="34" charset="0"/>
              </a:rPr>
            </a:br>
            <a:endParaRPr lang="en-US" sz="1400" b="1" dirty="0">
              <a:solidFill>
                <a:prstClr val="black"/>
              </a:solidFill>
              <a:latin typeface="Lub Dub Condensed" panose="020B0506030403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696B2F6A-CD80-42FA-B64E-383FED22F6BB}"/>
              </a:ext>
              <a:ext uri="{C183D7F6-B498-43B3-948B-1728B52AA6E4}">
                <adec:decorative xmlns:adec="http://schemas.microsoft.com/office/drawing/2017/decorative" val="1"/>
              </a:ext>
            </a:extLst>
          </p:cNvPr>
          <p:cNvSpPr txBox="1"/>
          <p:nvPr/>
        </p:nvSpPr>
        <p:spPr>
          <a:xfrm>
            <a:off x="6326363" y="3629080"/>
            <a:ext cx="4210127" cy="2277547"/>
          </a:xfrm>
          <a:prstGeom prst="rect">
            <a:avLst/>
          </a:prstGeom>
          <a:solidFill>
            <a:srgbClr val="F99B1D"/>
          </a:solidFill>
          <a:ln>
            <a:noFill/>
          </a:ln>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sz="1400" b="1" dirty="0">
              <a:solidFill>
                <a:prstClr val="black"/>
              </a:solidFill>
              <a:latin typeface="Lub Dub Condensed" panose="020B0506030403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sz="1400" b="1" dirty="0">
              <a:solidFill>
                <a:prstClr val="black"/>
              </a:solidFill>
              <a:latin typeface="Lub Dub Condensed" panose="020B0506030403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br>
              <a:rPr kumimoji="0" lang="en-US" sz="1400" b="1"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br>
            <a:endParaRPr kumimoji="0" lang="en-US" sz="1400" b="1"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sz="1400" b="1" dirty="0">
              <a:solidFill>
                <a:prstClr val="black"/>
              </a:solidFill>
              <a:latin typeface="Lub Dub Condensed" panose="020B0506030403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67C52E67-FDC1-4916-9386-CE4295B61F5F}"/>
              </a:ext>
              <a:ext uri="{C183D7F6-B498-43B3-948B-1728B52AA6E4}">
                <adec:decorative xmlns:adec="http://schemas.microsoft.com/office/drawing/2017/decorative" val="1"/>
              </a:ext>
            </a:extLst>
          </p:cNvPr>
          <p:cNvCxnSpPr>
            <a:cxnSpLocks/>
            <a:stCxn id="7" idx="2"/>
          </p:cNvCxnSpPr>
          <p:nvPr/>
        </p:nvCxnSpPr>
        <p:spPr>
          <a:xfrm>
            <a:off x="1934154" y="2705289"/>
            <a:ext cx="0" cy="192352"/>
          </a:xfrm>
          <a:prstGeom prst="line">
            <a:avLst/>
          </a:prstGeom>
          <a:ln w="38100">
            <a:solidFill>
              <a:srgbClr val="82D472"/>
            </a:solidFil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3138FCB-4E69-4EBF-B1C3-7B52FF730863}"/>
              </a:ext>
              <a:ext uri="{C183D7F6-B498-43B3-948B-1728B52AA6E4}">
                <adec:decorative xmlns:adec="http://schemas.microsoft.com/office/drawing/2017/decorative" val="1"/>
              </a:ext>
            </a:extLst>
          </p:cNvPr>
          <p:cNvCxnSpPr>
            <a:cxnSpLocks/>
            <a:stCxn id="9" idx="2"/>
          </p:cNvCxnSpPr>
          <p:nvPr/>
        </p:nvCxnSpPr>
        <p:spPr>
          <a:xfrm flipH="1">
            <a:off x="5997653" y="2702001"/>
            <a:ext cx="1738" cy="195640"/>
          </a:xfrm>
          <a:prstGeom prst="line">
            <a:avLst/>
          </a:prstGeom>
          <a:ln w="38100">
            <a:solidFill>
              <a:srgbClr val="F99B1D"/>
            </a:solidFil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316D93-03BD-4B0D-89C6-E7BD033570DC}"/>
              </a:ext>
              <a:ext uri="{C183D7F6-B498-43B3-948B-1728B52AA6E4}">
                <adec:decorative xmlns:adec="http://schemas.microsoft.com/office/drawing/2017/decorative" val="1"/>
              </a:ext>
            </a:extLst>
          </p:cNvPr>
          <p:cNvCxnSpPr>
            <a:cxnSpLocks/>
          </p:cNvCxnSpPr>
          <p:nvPr/>
        </p:nvCxnSpPr>
        <p:spPr>
          <a:xfrm>
            <a:off x="2086554" y="3229902"/>
            <a:ext cx="0" cy="402103"/>
          </a:xfrm>
          <a:prstGeom prst="line">
            <a:avLst/>
          </a:prstGeom>
          <a:ln w="38100">
            <a:solidFill>
              <a:srgbClr val="F0DB0E"/>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DA1C961-79F7-47A3-AD97-1886846C045A}"/>
              </a:ext>
              <a:ext uri="{C183D7F6-B498-43B3-948B-1728B52AA6E4}">
                <adec:decorative xmlns:adec="http://schemas.microsoft.com/office/drawing/2017/decorative" val="1"/>
              </a:ext>
            </a:extLst>
          </p:cNvPr>
          <p:cNvCxnSpPr>
            <a:cxnSpLocks/>
          </p:cNvCxnSpPr>
          <p:nvPr/>
        </p:nvCxnSpPr>
        <p:spPr>
          <a:xfrm>
            <a:off x="8431427" y="3239334"/>
            <a:ext cx="0" cy="402103"/>
          </a:xfrm>
          <a:prstGeom prst="line">
            <a:avLst/>
          </a:prstGeom>
          <a:ln w="38100">
            <a:solidFill>
              <a:srgbClr val="F99B1D"/>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C964FA1-776B-4836-BA5B-CA30981A4E51}"/>
              </a:ext>
              <a:ext uri="{C183D7F6-B498-43B3-948B-1728B52AA6E4}">
                <adec:decorative xmlns:adec="http://schemas.microsoft.com/office/drawing/2017/decorative" val="1"/>
              </a:ext>
            </a:extLst>
          </p:cNvPr>
          <p:cNvCxnSpPr>
            <a:cxnSpLocks/>
          </p:cNvCxnSpPr>
          <p:nvPr/>
        </p:nvCxnSpPr>
        <p:spPr>
          <a:xfrm flipH="1">
            <a:off x="10289270" y="2495538"/>
            <a:ext cx="1738" cy="402103"/>
          </a:xfrm>
          <a:prstGeom prst="line">
            <a:avLst/>
          </a:prstGeom>
          <a:ln w="38100">
            <a:solidFill>
              <a:srgbClr val="E7E6E6"/>
            </a:solidFill>
            <a:tailEnd type="ova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6EA81CBD-2634-4D20-951D-44FC2B3F7E55}"/>
              </a:ext>
            </a:extLst>
          </p:cNvPr>
          <p:cNvSpPr txBox="1"/>
          <p:nvPr/>
        </p:nvSpPr>
        <p:spPr>
          <a:xfrm>
            <a:off x="838199" y="1424798"/>
            <a:ext cx="2191910" cy="1175244"/>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Lub Dub Condensed" panose="020B0506030403020204" pitchFamily="34" charset="0"/>
                <a:ea typeface="Times New Roman" panose="02020603050405020304" pitchFamily="18" charset="0"/>
                <a:cs typeface="Arial" panose="020B0604020202020204" pitchFamily="34" charset="0"/>
              </a:rPr>
              <a:t>Time of presentation with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Lub Dub Condensed" panose="020B0506030403020204" pitchFamily="34" charset="0"/>
                <a:ea typeface="Times New Roman" panose="02020603050405020304" pitchFamily="18" charset="0"/>
                <a:cs typeface="Arial" panose="020B0604020202020204" pitchFamily="34" charset="0"/>
              </a:rPr>
              <a:t>stroke-like symptoms: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b Dub Condensed" panose="020B0506030403020204" pitchFamily="34" charset="0"/>
                <a:ea typeface="Times New Roman" panose="02020603050405020304" pitchFamily="18" charset="0"/>
                <a:cs typeface="Arial" panose="020B0604020202020204" pitchFamily="34" charset="0"/>
              </a:rPr>
              <a:t>Obtain rapid CT or MRI to confirm the diagnosis of spontaneous ICH  </a:t>
            </a:r>
            <a:r>
              <a:rPr kumimoji="0" lang="en-US" sz="1400" b="1" i="0" u="none" strike="noStrike" kern="1200" cap="none" spc="0" normalizeH="0" baseline="0" noProof="0" dirty="0">
                <a:ln>
                  <a:noFill/>
                </a:ln>
                <a:solidFill>
                  <a:prstClr val="black"/>
                </a:solidFill>
                <a:effectLst/>
                <a:uLnTx/>
                <a:uFillTx/>
                <a:latin typeface="Lub Dub Condensed" panose="020B0506030403020204" pitchFamily="34" charset="0"/>
                <a:ea typeface="Times New Roman" panose="02020603050405020304" pitchFamily="18" charset="0"/>
                <a:cs typeface="Arial" panose="020B0604020202020204" pitchFamily="34" charset="0"/>
              </a:rPr>
              <a:t>(1)</a:t>
            </a:r>
            <a:endParaRPr kumimoji="0" lang="en-US" sz="1400" b="1"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52A69C4B-9781-452A-9E2A-B1F01881F17E}"/>
              </a:ext>
            </a:extLst>
          </p:cNvPr>
          <p:cNvSpPr txBox="1"/>
          <p:nvPr/>
        </p:nvSpPr>
        <p:spPr>
          <a:xfrm>
            <a:off x="893659" y="3668269"/>
            <a:ext cx="4514649" cy="2046714"/>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Serial head CT scans can be useful for: </a:t>
            </a:r>
          </a:p>
          <a:p>
            <a:pPr marL="284163" marR="0" lvl="0" indent="-1746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Patients with spontaneous intracerebral and/or intraventricular hemorrhage within the first 24 hours after symptom onset to evaluate for HE</a:t>
            </a:r>
          </a:p>
          <a:p>
            <a:pPr marL="284163" marR="0" lvl="0" indent="-1746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Patients with low GCS score or neurological deterioration to evaluate for HE, hydrocephalus, perihematomal edema or herniation </a:t>
            </a:r>
          </a:p>
          <a:p>
            <a:pPr marR="0" lvl="0" algn="ctr" defTabSz="914400" rtl="0" eaLnBrk="1" fontAlgn="auto" latinLnBrk="0" hangingPunct="1">
              <a:lnSpc>
                <a:spcPct val="100000"/>
              </a:lnSpc>
              <a:spcBef>
                <a:spcPts val="0"/>
              </a:spcBef>
              <a:spcAft>
                <a:spcPts val="600"/>
              </a:spcAft>
              <a:buClrTx/>
              <a:buSzTx/>
              <a:tabLst/>
              <a:defRPr/>
            </a:pPr>
            <a:r>
              <a:rPr kumimoji="0" lang="en-US" sz="1400" b="0"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 </a:t>
            </a:r>
            <a:r>
              <a:rPr kumimoji="0" lang="en-US" sz="1400" b="1"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(2a)</a:t>
            </a:r>
          </a:p>
        </p:txBody>
      </p:sp>
      <p:sp>
        <p:nvSpPr>
          <p:cNvPr id="24" name="TextBox 23">
            <a:extLst>
              <a:ext uri="{FF2B5EF4-FFF2-40B4-BE49-F238E27FC236}">
                <a16:creationId xmlns:a16="http://schemas.microsoft.com/office/drawing/2014/main" id="{0338A8F9-4E9A-467C-8584-5F445C6F9207}"/>
              </a:ext>
            </a:extLst>
          </p:cNvPr>
          <p:cNvSpPr txBox="1"/>
          <p:nvPr/>
        </p:nvSpPr>
        <p:spPr>
          <a:xfrm>
            <a:off x="4776077" y="1421510"/>
            <a:ext cx="2446628" cy="1178532"/>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CT angiography within the first few hours of ICH onset: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May be reasonable to detect some structural causes of secondary ICH  </a:t>
            </a:r>
            <a:r>
              <a:rPr kumimoji="0" lang="en-US" sz="1400" b="1"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(2b) </a:t>
            </a:r>
          </a:p>
        </p:txBody>
      </p:sp>
      <p:sp>
        <p:nvSpPr>
          <p:cNvPr id="26" name="TextBox 25">
            <a:extLst>
              <a:ext uri="{FF2B5EF4-FFF2-40B4-BE49-F238E27FC236}">
                <a16:creationId xmlns:a16="http://schemas.microsoft.com/office/drawing/2014/main" id="{F0D6C875-E324-4C62-9868-E1F202F88CBA}"/>
              </a:ext>
            </a:extLst>
          </p:cNvPr>
          <p:cNvSpPr txBox="1"/>
          <p:nvPr/>
        </p:nvSpPr>
        <p:spPr>
          <a:xfrm>
            <a:off x="6326363" y="3668269"/>
            <a:ext cx="4210127" cy="2262158"/>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Utilizing CT markers of HE to identify patients at risk for HE may be reasonable.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Imaging findings: </a:t>
            </a:r>
          </a:p>
          <a:p>
            <a:pPr marL="284163" indent="-174625">
              <a:buFont typeface="Arial" panose="020B0604020202020204" pitchFamily="34" charset="0"/>
              <a:buChar char="•"/>
              <a:defRPr/>
            </a:pPr>
            <a:r>
              <a:rPr lang="en-US" sz="1400" dirty="0">
                <a:solidFill>
                  <a:prstClr val="black"/>
                </a:solidFill>
                <a:latin typeface="Lub Dub Condensed" panose="020B0506030403020204" pitchFamily="34" charset="0"/>
                <a:cs typeface="Arial" panose="020B0604020202020204" pitchFamily="34" charset="0"/>
              </a:rPr>
              <a:t>Non contrast CT:</a:t>
            </a:r>
          </a:p>
          <a:p>
            <a:pPr marL="457200" indent="-174625">
              <a:buFont typeface="Courier New" panose="02070309020205020404" pitchFamily="49" charset="0"/>
              <a:buChar char="o"/>
              <a:defRPr/>
            </a:pPr>
            <a:r>
              <a:rPr lang="en-US" sz="1400" i="1" dirty="0">
                <a:solidFill>
                  <a:prstClr val="black"/>
                </a:solidFill>
                <a:latin typeface="Lub Dub Condensed" panose="020B0506030403020204" pitchFamily="34" charset="0"/>
                <a:cs typeface="Arial" panose="020B0604020202020204" pitchFamily="34" charset="0"/>
              </a:rPr>
              <a:t>Heterogeneous densities within the hematoma</a:t>
            </a:r>
          </a:p>
          <a:p>
            <a:pPr marL="457200" indent="-174625">
              <a:spcAft>
                <a:spcPts val="600"/>
              </a:spcAft>
              <a:buFont typeface="Courier New" panose="02070309020205020404" pitchFamily="49" charset="0"/>
              <a:buChar char="o"/>
              <a:defRPr/>
            </a:pPr>
            <a:r>
              <a:rPr lang="en-US" sz="1400" i="1" dirty="0">
                <a:solidFill>
                  <a:prstClr val="black"/>
                </a:solidFill>
                <a:latin typeface="Lub Dub Condensed" panose="020B0506030403020204" pitchFamily="34" charset="0"/>
                <a:cs typeface="Arial" panose="020B0604020202020204" pitchFamily="34" charset="0"/>
              </a:rPr>
              <a:t>Irregularities at the hematoma margins </a:t>
            </a:r>
          </a:p>
          <a:p>
            <a:pPr marL="284163" indent="-174625">
              <a:buFont typeface="Arial" panose="020B0604020202020204" pitchFamily="34" charset="0"/>
              <a:buChar char="•"/>
              <a:defRPr/>
            </a:pPr>
            <a:r>
              <a:rPr lang="en-US" sz="1400" dirty="0">
                <a:solidFill>
                  <a:prstClr val="black"/>
                </a:solidFill>
                <a:latin typeface="Lub Dub Condensed" panose="020B0506030403020204" pitchFamily="34" charset="0"/>
                <a:cs typeface="Arial" panose="020B0604020202020204" pitchFamily="34" charset="0"/>
              </a:rPr>
              <a:t>CT angiography/ Contrast enhanced CT:</a:t>
            </a:r>
          </a:p>
          <a:p>
            <a:pPr marL="457200" indent="-174625">
              <a:buFont typeface="Courier New" panose="02070309020205020404" pitchFamily="49" charset="0"/>
              <a:buChar char="o"/>
              <a:defRPr/>
            </a:pPr>
            <a:r>
              <a:rPr lang="en-US" sz="1400" i="1" dirty="0">
                <a:solidFill>
                  <a:prstClr val="black"/>
                </a:solidFill>
                <a:latin typeface="Lub Dub Condensed" panose="020B0506030403020204" pitchFamily="34" charset="0"/>
                <a:cs typeface="Arial" panose="020B0604020202020204" pitchFamily="34" charset="0"/>
              </a:rPr>
              <a:t>Spot sign  </a:t>
            </a:r>
          </a:p>
          <a:p>
            <a:pPr marR="0" lvl="0" algn="ctr" defTabSz="914400" rtl="0" eaLnBrk="1" fontAlgn="auto" latinLnBrk="0" hangingPunct="1">
              <a:lnSpc>
                <a:spcPct val="100000"/>
              </a:lnSpc>
              <a:buClrTx/>
              <a:buSzTx/>
              <a:tabLst/>
              <a:defRPr/>
            </a:pPr>
            <a:r>
              <a:rPr kumimoji="0" lang="en-US" sz="1400" b="1"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(2b)</a:t>
            </a:r>
          </a:p>
        </p:txBody>
      </p:sp>
      <p:sp>
        <p:nvSpPr>
          <p:cNvPr id="23" name="TextBox 22">
            <a:extLst>
              <a:ext uri="{FF2B5EF4-FFF2-40B4-BE49-F238E27FC236}">
                <a16:creationId xmlns:a16="http://schemas.microsoft.com/office/drawing/2014/main" id="{9A849364-EA97-403D-A70E-8BA349508667}"/>
              </a:ext>
            </a:extLst>
          </p:cNvPr>
          <p:cNvSpPr txBox="1"/>
          <p:nvPr/>
        </p:nvSpPr>
        <p:spPr>
          <a:xfrm>
            <a:off x="8966935" y="1673223"/>
            <a:ext cx="2694647" cy="830997"/>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Beyond first 24 hours:</a:t>
            </a:r>
            <a:r>
              <a:rPr kumimoji="0" lang="en-US" sz="1600" b="0"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 Serial imaging is generally guided by clinical picture of the patient</a:t>
            </a:r>
          </a:p>
        </p:txBody>
      </p:sp>
      <p:sp>
        <p:nvSpPr>
          <p:cNvPr id="5" name="Text Placeholder 4">
            <a:extLst>
              <a:ext uri="{FF2B5EF4-FFF2-40B4-BE49-F238E27FC236}">
                <a16:creationId xmlns:a16="http://schemas.microsoft.com/office/drawing/2014/main" id="{730464D6-9829-4D74-AEC3-6620937CC09D}"/>
              </a:ext>
            </a:extLst>
          </p:cNvPr>
          <p:cNvSpPr>
            <a:spLocks noGrp="1"/>
          </p:cNvSpPr>
          <p:nvPr>
            <p:ph type="body" sz="quarter" idx="13"/>
          </p:nvPr>
        </p:nvSpPr>
        <p:spPr>
          <a:xfrm>
            <a:off x="1263479" y="6076799"/>
            <a:ext cx="9665043" cy="271939"/>
          </a:xfrm>
        </p:spPr>
        <p:txBody>
          <a:bodyPr/>
          <a:lstStyle/>
          <a:p>
            <a:r>
              <a:rPr lang="en-US" b="1" dirty="0"/>
              <a:t>Abbreviations: </a:t>
            </a:r>
            <a:r>
              <a:rPr lang="en-US" dirty="0"/>
              <a:t>CT indicates computed tomography; HE, hematoma expansion; ICH, intracerebral hemorrhage; and MRI, magnetic resonance imaging. </a:t>
            </a:r>
          </a:p>
        </p:txBody>
      </p:sp>
      <p:sp>
        <p:nvSpPr>
          <p:cNvPr id="4" name="Slide Number Placeholder 3">
            <a:extLst>
              <a:ext uri="{FF2B5EF4-FFF2-40B4-BE49-F238E27FC236}">
                <a16:creationId xmlns:a16="http://schemas.microsoft.com/office/drawing/2014/main" id="{245DCBDE-38D1-44C1-A30F-0D17F893E81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10</a:t>
            </a:fld>
            <a:endParaRPr lang="en-US" sz="900" dirty="0"/>
          </a:p>
        </p:txBody>
      </p:sp>
    </p:spTree>
    <p:extLst>
      <p:ext uri="{BB962C8B-B14F-4D97-AF65-F5344CB8AC3E}">
        <p14:creationId xmlns:p14="http://schemas.microsoft.com/office/powerpoint/2010/main" val="3631904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C76EA6F3-6A97-484B-A3F5-575E21ACA295}"/>
              </a:ext>
              <a:ext uri="{C183D7F6-B498-43B3-948B-1728B52AA6E4}">
                <adec:decorative xmlns:adec="http://schemas.microsoft.com/office/drawing/2017/decorative" val="1"/>
              </a:ext>
            </a:extLst>
          </p:cNvPr>
          <p:cNvSpPr/>
          <p:nvPr/>
        </p:nvSpPr>
        <p:spPr>
          <a:xfrm>
            <a:off x="6053939" y="1790091"/>
            <a:ext cx="4950339" cy="204444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A1124224-4FDE-41FD-A202-551D0A39FC32}"/>
              </a:ext>
              <a:ext uri="{C183D7F6-B498-43B3-948B-1728B52AA6E4}">
                <adec:decorative xmlns:adec="http://schemas.microsoft.com/office/drawing/2017/decorative" val="1"/>
              </a:ext>
            </a:extLst>
          </p:cNvPr>
          <p:cNvSpPr/>
          <p:nvPr/>
        </p:nvSpPr>
        <p:spPr>
          <a:xfrm>
            <a:off x="1475088" y="1791543"/>
            <a:ext cx="3976028" cy="204444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7E4DD9-F180-4118-8350-A00AD4520931}"/>
              </a:ext>
            </a:extLst>
          </p:cNvPr>
          <p:cNvSpPr>
            <a:spLocks noGrp="1"/>
          </p:cNvSpPr>
          <p:nvPr>
            <p:ph type="title"/>
          </p:nvPr>
        </p:nvSpPr>
        <p:spPr>
          <a:xfrm>
            <a:off x="838199" y="365125"/>
            <a:ext cx="10678297" cy="660111"/>
          </a:xfrm>
        </p:spPr>
        <p:txBody>
          <a:bodyPr/>
          <a:lstStyle/>
          <a:p>
            <a:r>
              <a:rPr lang="en-US" sz="2800" dirty="0">
                <a:latin typeface="Lub Dub Bold" panose="020B0803030403020204" pitchFamily="34" charset="0"/>
              </a:rPr>
              <a:t>Diagnosis &amp; Assessment | </a:t>
            </a:r>
            <a:r>
              <a:rPr lang="en-US" sz="2400" dirty="0">
                <a:solidFill>
                  <a:srgbClr val="CF2429"/>
                </a:solidFill>
                <a:latin typeface="Lub Dub Condensed" panose="020B0506030403020204" pitchFamily="34" charset="0"/>
                <a:cs typeface="Arial" panose="020B0604020202020204" pitchFamily="34" charset="0"/>
              </a:rPr>
              <a:t>Strategy to Determine ICH Etiology</a:t>
            </a:r>
            <a:endParaRPr lang="en-US" sz="2800" dirty="0">
              <a:solidFill>
                <a:srgbClr val="CF2429"/>
              </a:solidFill>
              <a:latin typeface="Lub Dub Condensed" panose="020B0506030403020204" pitchFamily="34" charset="0"/>
            </a:endParaRPr>
          </a:p>
        </p:txBody>
      </p:sp>
      <p:sp>
        <p:nvSpPr>
          <p:cNvPr id="4" name="Slide Number Placeholder 3">
            <a:extLst>
              <a:ext uri="{FF2B5EF4-FFF2-40B4-BE49-F238E27FC236}">
                <a16:creationId xmlns:a16="http://schemas.microsoft.com/office/drawing/2014/main" id="{245DCBDE-38D1-44C1-A30F-0D17F893E81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11</a:t>
            </a:fld>
            <a:endParaRPr lang="en-US" sz="900" dirty="0"/>
          </a:p>
        </p:txBody>
      </p:sp>
      <p:sp>
        <p:nvSpPr>
          <p:cNvPr id="5" name="Text Placeholder 4">
            <a:extLst>
              <a:ext uri="{FF2B5EF4-FFF2-40B4-BE49-F238E27FC236}">
                <a16:creationId xmlns:a16="http://schemas.microsoft.com/office/drawing/2014/main" id="{730464D6-9829-4D74-AEC3-6620937CC09D}"/>
              </a:ext>
            </a:extLst>
          </p:cNvPr>
          <p:cNvSpPr>
            <a:spLocks noGrp="1"/>
          </p:cNvSpPr>
          <p:nvPr>
            <p:ph type="body" sz="quarter" idx="13"/>
          </p:nvPr>
        </p:nvSpPr>
        <p:spPr>
          <a:xfrm>
            <a:off x="2989821" y="5948738"/>
            <a:ext cx="6212359" cy="271939"/>
          </a:xfrm>
        </p:spPr>
        <p:txBody>
          <a:bodyPr/>
          <a:lstStyle/>
          <a:p>
            <a:r>
              <a:rPr lang="en-US" b="1" dirty="0"/>
              <a:t>Abbreviations: </a:t>
            </a:r>
            <a:r>
              <a:rPr lang="en-US" dirty="0"/>
              <a:t>CT indicates computed tomography; CTA, computed tomography angiogram; HTN, hypertension; ICH, intracerebral hemorrhage; IVH, intraventricular hemorrhage; MRA, magnetic resonance angiogram; and MRI, magnetic resonance imaging.</a:t>
            </a:r>
          </a:p>
        </p:txBody>
      </p:sp>
      <p:sp>
        <p:nvSpPr>
          <p:cNvPr id="6" name="TextBox 5">
            <a:extLst>
              <a:ext uri="{FF2B5EF4-FFF2-40B4-BE49-F238E27FC236}">
                <a16:creationId xmlns:a16="http://schemas.microsoft.com/office/drawing/2014/main" id="{446316C8-2898-4C7E-AD61-1EE346C7EA30}"/>
              </a:ext>
            </a:extLst>
          </p:cNvPr>
          <p:cNvSpPr txBox="1"/>
          <p:nvPr/>
        </p:nvSpPr>
        <p:spPr>
          <a:xfrm>
            <a:off x="1475088" y="1281710"/>
            <a:ext cx="3029465" cy="400110"/>
          </a:xfrm>
          <a:prstGeom prst="rect">
            <a:avLst/>
          </a:prstGeom>
          <a:noFill/>
        </p:spPr>
        <p:txBody>
          <a:bodyPr wrap="square">
            <a:spAutoFit/>
          </a:bodyPr>
          <a:lstStyle/>
          <a:p>
            <a:pPr algn="ctr">
              <a:buClr>
                <a:srgbClr val="000000"/>
              </a:buClr>
            </a:pPr>
            <a:r>
              <a:rPr lang="en-US" sz="2000" u="sng" dirty="0">
                <a:ln w="9525">
                  <a:noFill/>
                </a:ln>
                <a:effectLst/>
                <a:latin typeface="Lub Dub Bold" panose="020B0803030403020204" pitchFamily="34" charset="0"/>
                <a:ea typeface="Times New Roman" panose="02020603050405020304" pitchFamily="18" charset="0"/>
              </a:rPr>
              <a:t>For Patients With…</a:t>
            </a:r>
          </a:p>
        </p:txBody>
      </p:sp>
      <p:sp>
        <p:nvSpPr>
          <p:cNvPr id="7" name="TextBox 6">
            <a:extLst>
              <a:ext uri="{FF2B5EF4-FFF2-40B4-BE49-F238E27FC236}">
                <a16:creationId xmlns:a16="http://schemas.microsoft.com/office/drawing/2014/main" id="{1DBDEAFF-D3D7-4A76-82CB-0086983A4605}"/>
              </a:ext>
            </a:extLst>
          </p:cNvPr>
          <p:cNvSpPr txBox="1"/>
          <p:nvPr/>
        </p:nvSpPr>
        <p:spPr>
          <a:xfrm>
            <a:off x="6327063" y="1281710"/>
            <a:ext cx="4389849" cy="400110"/>
          </a:xfrm>
          <a:prstGeom prst="rect">
            <a:avLst/>
          </a:prstGeom>
          <a:noFill/>
        </p:spPr>
        <p:txBody>
          <a:bodyPr wrap="square">
            <a:spAutoFit/>
          </a:bodyPr>
          <a:lstStyle/>
          <a:p>
            <a:pPr algn="ctr">
              <a:buClr>
                <a:srgbClr val="000000"/>
              </a:buClr>
            </a:pPr>
            <a:r>
              <a:rPr lang="en-US" sz="2000" u="sng" dirty="0">
                <a:ln w="9525">
                  <a:noFill/>
                </a:ln>
                <a:effectLst/>
                <a:latin typeface="Lub Dub Bold" panose="020B0803030403020204" pitchFamily="34" charset="0"/>
                <a:ea typeface="Times New Roman" panose="02020603050405020304" pitchFamily="18" charset="0"/>
              </a:rPr>
              <a:t>Utilize This Diagnostic </a:t>
            </a:r>
            <a:r>
              <a:rPr lang="en-US" sz="2000" u="sng" dirty="0">
                <a:ln w="9525">
                  <a:noFill/>
                </a:ln>
                <a:latin typeface="Lub Dub Bold" panose="020B0803030403020204" pitchFamily="34" charset="0"/>
                <a:ea typeface="Times New Roman" panose="02020603050405020304" pitchFamily="18" charset="0"/>
              </a:rPr>
              <a:t>Strategy</a:t>
            </a:r>
            <a:r>
              <a:rPr lang="en-US" sz="2000" u="sng" dirty="0">
                <a:ln w="9525">
                  <a:noFill/>
                </a:ln>
                <a:effectLst/>
                <a:latin typeface="Lub Dub Bold" panose="020B0803030403020204" pitchFamily="34" charset="0"/>
                <a:ea typeface="Times New Roman" panose="02020603050405020304" pitchFamily="18" charset="0"/>
              </a:rPr>
              <a:t>…</a:t>
            </a:r>
          </a:p>
        </p:txBody>
      </p:sp>
      <p:pic>
        <p:nvPicPr>
          <p:cNvPr id="9" name="Picture 2" descr="brain head scan - mri brain stock pictures, royalty-free photos &amp; images">
            <a:extLst>
              <a:ext uri="{FF2B5EF4-FFF2-40B4-BE49-F238E27FC236}">
                <a16:creationId xmlns:a16="http://schemas.microsoft.com/office/drawing/2014/main" id="{BF8893E8-7E95-402B-9298-D96E7C302FA8}"/>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47585" y="1791543"/>
            <a:ext cx="1976902" cy="204444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A5FFEADE-AF66-4619-B38D-2BFFBBF7C8C2}"/>
              </a:ext>
            </a:extLst>
          </p:cNvPr>
          <p:cNvSpPr txBox="1"/>
          <p:nvPr/>
        </p:nvSpPr>
        <p:spPr>
          <a:xfrm>
            <a:off x="2493805" y="1887188"/>
            <a:ext cx="1409681" cy="615553"/>
          </a:xfrm>
          <a:prstGeom prst="rect">
            <a:avLst/>
          </a:prstGeom>
          <a:noFill/>
        </p:spPr>
        <p:txBody>
          <a:bodyPr wrap="none" rtlCol="0">
            <a:spAutoFit/>
          </a:bodyPr>
          <a:lstStyle/>
          <a:p>
            <a:r>
              <a:rPr lang="en-US" b="1" dirty="0">
                <a:solidFill>
                  <a:prstClr val="black"/>
                </a:solidFill>
                <a:latin typeface="Lub Dub Condensed" panose="020B0506030403020204" pitchFamily="34" charset="0"/>
                <a:cs typeface="Arial" panose="020B0604020202020204" pitchFamily="34" charset="0"/>
              </a:rPr>
              <a:t>Lobar ICH</a:t>
            </a:r>
          </a:p>
          <a:p>
            <a:pPr marL="284163" indent="-174625">
              <a:spcAft>
                <a:spcPts val="600"/>
              </a:spcAft>
              <a:buFont typeface="Arial" panose="020B0604020202020204" pitchFamily="34" charset="0"/>
              <a:buChar char="•"/>
              <a:defRPr/>
            </a:pPr>
            <a:r>
              <a:rPr lang="en-US" sz="1600" dirty="0">
                <a:solidFill>
                  <a:prstClr val="black"/>
                </a:solidFill>
                <a:latin typeface="Lub Dub Condensed" panose="020B0506030403020204" pitchFamily="34" charset="0"/>
                <a:cs typeface="Arial" panose="020B0604020202020204" pitchFamily="34" charset="0"/>
              </a:rPr>
              <a:t>Age &lt;70 yrs</a:t>
            </a:r>
          </a:p>
        </p:txBody>
      </p:sp>
      <p:sp>
        <p:nvSpPr>
          <p:cNvPr id="11" name="TextBox 10">
            <a:extLst>
              <a:ext uri="{FF2B5EF4-FFF2-40B4-BE49-F238E27FC236}">
                <a16:creationId xmlns:a16="http://schemas.microsoft.com/office/drawing/2014/main" id="{3CDE624D-1C86-4FB9-933E-C2A9A8C01D86}"/>
              </a:ext>
            </a:extLst>
          </p:cNvPr>
          <p:cNvSpPr txBox="1"/>
          <p:nvPr/>
        </p:nvSpPr>
        <p:spPr>
          <a:xfrm>
            <a:off x="2493805" y="2898720"/>
            <a:ext cx="2563522" cy="938719"/>
          </a:xfrm>
          <a:prstGeom prst="rect">
            <a:avLst/>
          </a:prstGeom>
          <a:noFill/>
        </p:spPr>
        <p:txBody>
          <a:bodyPr wrap="none" rtlCol="0">
            <a:spAutoFit/>
          </a:bodyPr>
          <a:lstStyle/>
          <a:p>
            <a:r>
              <a:rPr lang="en-US" b="1" dirty="0">
                <a:solidFill>
                  <a:prstClr val="black"/>
                </a:solidFill>
                <a:latin typeface="Lub Dub Condensed" panose="020B0506030403020204" pitchFamily="34" charset="0"/>
                <a:cs typeface="Arial" panose="020B0604020202020204" pitchFamily="34" charset="0"/>
              </a:rPr>
              <a:t>Deep/Posterior Fossa ICH</a:t>
            </a:r>
          </a:p>
          <a:p>
            <a:pPr marL="284163" indent="-174625">
              <a:spcAft>
                <a:spcPts val="600"/>
              </a:spcAft>
              <a:buFont typeface="Arial" panose="020B0604020202020204" pitchFamily="34" charset="0"/>
              <a:buChar char="•"/>
              <a:defRPr/>
            </a:pPr>
            <a:r>
              <a:rPr lang="en-US" sz="1600" dirty="0">
                <a:solidFill>
                  <a:prstClr val="black"/>
                </a:solidFill>
                <a:latin typeface="Lub Dub Condensed" panose="020B0506030403020204" pitchFamily="34" charset="0"/>
                <a:cs typeface="Arial" panose="020B0604020202020204" pitchFamily="34" charset="0"/>
              </a:rPr>
              <a:t>Age &lt;45</a:t>
            </a:r>
          </a:p>
          <a:p>
            <a:pPr marL="284163" indent="-174625">
              <a:spcAft>
                <a:spcPts val="600"/>
              </a:spcAft>
              <a:buFont typeface="Arial" panose="020B0604020202020204" pitchFamily="34" charset="0"/>
              <a:buChar char="•"/>
              <a:defRPr/>
            </a:pPr>
            <a:r>
              <a:rPr lang="en-US" sz="1600" dirty="0">
                <a:solidFill>
                  <a:prstClr val="black"/>
                </a:solidFill>
                <a:latin typeface="Lub Dub Condensed" panose="020B0506030403020204" pitchFamily="34" charset="0"/>
                <a:cs typeface="Arial" panose="020B0604020202020204" pitchFamily="34" charset="0"/>
              </a:rPr>
              <a:t>Age 45-70 yrs, NO HTN</a:t>
            </a:r>
          </a:p>
        </p:txBody>
      </p:sp>
      <p:cxnSp>
        <p:nvCxnSpPr>
          <p:cNvPr id="12" name="Straight Connector 11">
            <a:extLst>
              <a:ext uri="{FF2B5EF4-FFF2-40B4-BE49-F238E27FC236}">
                <a16:creationId xmlns:a16="http://schemas.microsoft.com/office/drawing/2014/main" id="{28180CFC-6B6F-4124-9C70-FDDE875CA049}"/>
              </a:ext>
              <a:ext uri="{C183D7F6-B498-43B3-948B-1728B52AA6E4}">
                <adec:decorative xmlns:adec="http://schemas.microsoft.com/office/drawing/2017/decorative" val="1"/>
              </a:ext>
            </a:extLst>
          </p:cNvPr>
          <p:cNvCxnSpPr>
            <a:cxnSpLocks/>
          </p:cNvCxnSpPr>
          <p:nvPr/>
        </p:nvCxnSpPr>
        <p:spPr>
          <a:xfrm flipH="1">
            <a:off x="1816148" y="2933254"/>
            <a:ext cx="362759"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B7BF77-0DB9-41B1-BAE4-325B70646D88}"/>
              </a:ext>
              <a:ext uri="{C183D7F6-B498-43B3-948B-1728B52AA6E4}">
                <adec:decorative xmlns:adec="http://schemas.microsoft.com/office/drawing/2017/decorative" val="1"/>
              </a:ext>
            </a:extLst>
          </p:cNvPr>
          <p:cNvCxnSpPr>
            <a:cxnSpLocks/>
            <a:endCxn id="15" idx="6"/>
          </p:cNvCxnSpPr>
          <p:nvPr/>
        </p:nvCxnSpPr>
        <p:spPr>
          <a:xfrm flipH="1">
            <a:off x="1361601" y="2076282"/>
            <a:ext cx="1158752" cy="106017"/>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CE20485-BA2A-4C41-8DEA-3CDC70FE6380}"/>
              </a:ext>
              <a:ext uri="{C183D7F6-B498-43B3-948B-1728B52AA6E4}">
                <adec:decorative xmlns:adec="http://schemas.microsoft.com/office/drawing/2017/decorative" val="1"/>
              </a:ext>
            </a:extLst>
          </p:cNvPr>
          <p:cNvCxnSpPr>
            <a:cxnSpLocks/>
            <a:endCxn id="16" idx="6"/>
          </p:cNvCxnSpPr>
          <p:nvPr/>
        </p:nvCxnSpPr>
        <p:spPr>
          <a:xfrm flipH="1" flipV="1">
            <a:off x="1448540" y="2538792"/>
            <a:ext cx="1022288" cy="560109"/>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5E9491ED-5E96-42BE-ADF7-2E92C0D995E1}"/>
              </a:ext>
              <a:ext uri="{C183D7F6-B498-43B3-948B-1728B52AA6E4}">
                <adec:decorative xmlns:adec="http://schemas.microsoft.com/office/drawing/2017/decorative" val="1"/>
              </a:ext>
            </a:extLst>
          </p:cNvPr>
          <p:cNvSpPr/>
          <p:nvPr/>
        </p:nvSpPr>
        <p:spPr>
          <a:xfrm>
            <a:off x="1187722" y="2108397"/>
            <a:ext cx="173879" cy="147803"/>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19924B0E-B0E8-4DD3-9900-E2B92912DA48}"/>
              </a:ext>
              <a:ext uri="{C183D7F6-B498-43B3-948B-1728B52AA6E4}">
                <adec:decorative xmlns:adec="http://schemas.microsoft.com/office/drawing/2017/decorative" val="1"/>
              </a:ext>
            </a:extLst>
          </p:cNvPr>
          <p:cNvSpPr/>
          <p:nvPr/>
        </p:nvSpPr>
        <p:spPr>
          <a:xfrm>
            <a:off x="1274661" y="2464890"/>
            <a:ext cx="173879" cy="147803"/>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ACDB2E26-3619-4525-B521-92212BE821D0}"/>
              </a:ext>
              <a:ext uri="{C183D7F6-B498-43B3-948B-1728B52AA6E4}">
                <adec:decorative xmlns:adec="http://schemas.microsoft.com/office/drawing/2017/decorative" val="1"/>
              </a:ext>
            </a:extLst>
          </p:cNvPr>
          <p:cNvSpPr/>
          <p:nvPr/>
        </p:nvSpPr>
        <p:spPr>
          <a:xfrm>
            <a:off x="1644406" y="2859353"/>
            <a:ext cx="173879" cy="147803"/>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27C73CB-8657-4A69-8A26-7313CCDF6D0B}"/>
              </a:ext>
            </a:extLst>
          </p:cNvPr>
          <p:cNvSpPr txBox="1"/>
          <p:nvPr/>
        </p:nvSpPr>
        <p:spPr>
          <a:xfrm>
            <a:off x="2733453" y="2552803"/>
            <a:ext cx="715260" cy="369332"/>
          </a:xfrm>
          <a:prstGeom prst="rect">
            <a:avLst/>
          </a:prstGeom>
          <a:noFill/>
        </p:spPr>
        <p:txBody>
          <a:bodyPr wrap="none" rtlCol="0">
            <a:spAutoFit/>
          </a:bodyPr>
          <a:lstStyle/>
          <a:p>
            <a:r>
              <a:rPr lang="en-US" b="1" dirty="0">
                <a:solidFill>
                  <a:prstClr val="black"/>
                </a:solidFill>
                <a:latin typeface="Lub Dub Condensed" panose="020B0506030403020204" pitchFamily="34" charset="0"/>
                <a:cs typeface="Arial" panose="020B0604020202020204" pitchFamily="34" charset="0"/>
              </a:rPr>
              <a:t>- OR -</a:t>
            </a:r>
          </a:p>
        </p:txBody>
      </p:sp>
      <p:sp>
        <p:nvSpPr>
          <p:cNvPr id="22" name="TextBox 21">
            <a:extLst>
              <a:ext uri="{FF2B5EF4-FFF2-40B4-BE49-F238E27FC236}">
                <a16:creationId xmlns:a16="http://schemas.microsoft.com/office/drawing/2014/main" id="{1109F004-5912-4C5D-A65A-A069B01E75D5}"/>
              </a:ext>
            </a:extLst>
          </p:cNvPr>
          <p:cNvSpPr txBox="1"/>
          <p:nvPr/>
        </p:nvSpPr>
        <p:spPr>
          <a:xfrm>
            <a:off x="6560141" y="1887188"/>
            <a:ext cx="3900639" cy="338554"/>
          </a:xfrm>
          <a:prstGeom prst="rect">
            <a:avLst/>
          </a:prstGeom>
          <a:solidFill>
            <a:srgbClr val="82D472"/>
          </a:solidFill>
          <a:ln>
            <a:noFill/>
          </a:ln>
        </p:spPr>
        <p:txBody>
          <a:bodyPr wrap="square" rtlCol="0">
            <a:spAutoFit/>
          </a:bodyPr>
          <a:lstStyle/>
          <a:p>
            <a:pPr algn="ctr"/>
            <a:r>
              <a:rPr lang="en-US" sz="1600" b="1" dirty="0">
                <a:latin typeface="Lub Dub Condensed" panose="020B0506030403020204" pitchFamily="34" charset="0"/>
              </a:rPr>
              <a:t>CT Angiogram/Venogram Recommended (1)</a:t>
            </a:r>
          </a:p>
        </p:txBody>
      </p:sp>
      <p:sp>
        <p:nvSpPr>
          <p:cNvPr id="23" name="TextBox 22">
            <a:extLst>
              <a:ext uri="{FF2B5EF4-FFF2-40B4-BE49-F238E27FC236}">
                <a16:creationId xmlns:a16="http://schemas.microsoft.com/office/drawing/2014/main" id="{5E048E31-B6BA-46A7-AFE7-41DD3B7F7B84}"/>
              </a:ext>
            </a:extLst>
          </p:cNvPr>
          <p:cNvSpPr txBox="1"/>
          <p:nvPr/>
        </p:nvSpPr>
        <p:spPr>
          <a:xfrm>
            <a:off x="6560141" y="2593034"/>
            <a:ext cx="3900639" cy="338554"/>
          </a:xfrm>
          <a:prstGeom prst="rect">
            <a:avLst/>
          </a:prstGeom>
          <a:solidFill>
            <a:srgbClr val="F0DB0E"/>
          </a:solidFill>
          <a:ln>
            <a:noFill/>
          </a:ln>
        </p:spPr>
        <p:txBody>
          <a:bodyPr wrap="square" rtlCol="0">
            <a:spAutoFit/>
          </a:bodyPr>
          <a:lstStyle/>
          <a:p>
            <a:pPr algn="ctr"/>
            <a:r>
              <a:rPr lang="en-US" sz="1600" b="1" dirty="0">
                <a:latin typeface="Lub Dub Condensed" panose="020B0506030403020204" pitchFamily="34" charset="0"/>
              </a:rPr>
              <a:t>MRI + MR Angiogram Reasonable (2a)</a:t>
            </a:r>
          </a:p>
        </p:txBody>
      </p:sp>
      <p:sp>
        <p:nvSpPr>
          <p:cNvPr id="24" name="TextBox 23">
            <a:extLst>
              <a:ext uri="{FF2B5EF4-FFF2-40B4-BE49-F238E27FC236}">
                <a16:creationId xmlns:a16="http://schemas.microsoft.com/office/drawing/2014/main" id="{32113798-B25D-4FC5-A983-557398AB39B5}"/>
              </a:ext>
            </a:extLst>
          </p:cNvPr>
          <p:cNvSpPr txBox="1"/>
          <p:nvPr/>
        </p:nvSpPr>
        <p:spPr>
          <a:xfrm>
            <a:off x="6560141" y="3322526"/>
            <a:ext cx="3900638" cy="338554"/>
          </a:xfrm>
          <a:prstGeom prst="rect">
            <a:avLst/>
          </a:prstGeom>
          <a:solidFill>
            <a:srgbClr val="F0DB0E"/>
          </a:solidFill>
          <a:ln>
            <a:noFill/>
          </a:ln>
        </p:spPr>
        <p:txBody>
          <a:bodyPr wrap="square" rtlCol="0">
            <a:spAutoFit/>
          </a:bodyPr>
          <a:lstStyle/>
          <a:p>
            <a:pPr algn="ctr"/>
            <a:r>
              <a:rPr lang="en-US" sz="1600" b="1" dirty="0">
                <a:latin typeface="Lub Dub Condensed" panose="020B0506030403020204" pitchFamily="34" charset="0"/>
              </a:rPr>
              <a:t>Cerebral Angiogram Reasonable (2a)</a:t>
            </a:r>
          </a:p>
        </p:txBody>
      </p:sp>
      <p:cxnSp>
        <p:nvCxnSpPr>
          <p:cNvPr id="27" name="Straight Arrow Connector 26">
            <a:extLst>
              <a:ext uri="{FF2B5EF4-FFF2-40B4-BE49-F238E27FC236}">
                <a16:creationId xmlns:a16="http://schemas.microsoft.com/office/drawing/2014/main" id="{631A92F4-45DB-4068-9D60-B2D9A0D6F6BD}"/>
              </a:ext>
              <a:ext uri="{C183D7F6-B498-43B3-948B-1728B52AA6E4}">
                <adec:decorative xmlns:adec="http://schemas.microsoft.com/office/drawing/2017/decorative" val="1"/>
              </a:ext>
            </a:extLst>
          </p:cNvPr>
          <p:cNvCxnSpPr>
            <a:stCxn id="20" idx="3"/>
          </p:cNvCxnSpPr>
          <p:nvPr/>
        </p:nvCxnSpPr>
        <p:spPr>
          <a:xfrm>
            <a:off x="5451116" y="2813765"/>
            <a:ext cx="504841" cy="5081"/>
          </a:xfrm>
          <a:prstGeom prst="straightConnector1">
            <a:avLst/>
          </a:prstGeom>
          <a:ln w="857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5965F0DC-D3D1-44E8-85D5-0DA1E21A25EC}"/>
              </a:ext>
            </a:extLst>
          </p:cNvPr>
          <p:cNvSpPr txBox="1"/>
          <p:nvPr/>
        </p:nvSpPr>
        <p:spPr>
          <a:xfrm>
            <a:off x="8107624" y="2232035"/>
            <a:ext cx="857927" cy="369332"/>
          </a:xfrm>
          <a:prstGeom prst="rect">
            <a:avLst/>
          </a:prstGeom>
          <a:noFill/>
        </p:spPr>
        <p:txBody>
          <a:bodyPr wrap="none" rtlCol="0">
            <a:spAutoFit/>
          </a:bodyPr>
          <a:lstStyle/>
          <a:p>
            <a:r>
              <a:rPr lang="en-US" b="1" dirty="0">
                <a:solidFill>
                  <a:prstClr val="black"/>
                </a:solidFill>
                <a:latin typeface="Lub Dub Condensed" panose="020B0506030403020204" pitchFamily="34" charset="0"/>
                <a:cs typeface="Arial" panose="020B0604020202020204" pitchFamily="34" charset="0"/>
              </a:rPr>
              <a:t>- AND -</a:t>
            </a:r>
          </a:p>
        </p:txBody>
      </p:sp>
      <p:sp>
        <p:nvSpPr>
          <p:cNvPr id="30" name="TextBox 29">
            <a:extLst>
              <a:ext uri="{FF2B5EF4-FFF2-40B4-BE49-F238E27FC236}">
                <a16:creationId xmlns:a16="http://schemas.microsoft.com/office/drawing/2014/main" id="{CC8E292C-C606-4DF1-9451-31CDE368BCD4}"/>
              </a:ext>
            </a:extLst>
          </p:cNvPr>
          <p:cNvSpPr txBox="1"/>
          <p:nvPr/>
        </p:nvSpPr>
        <p:spPr>
          <a:xfrm>
            <a:off x="8107624" y="2954084"/>
            <a:ext cx="857927" cy="369332"/>
          </a:xfrm>
          <a:prstGeom prst="rect">
            <a:avLst/>
          </a:prstGeom>
          <a:noFill/>
        </p:spPr>
        <p:txBody>
          <a:bodyPr wrap="none" rtlCol="0">
            <a:spAutoFit/>
          </a:bodyPr>
          <a:lstStyle/>
          <a:p>
            <a:r>
              <a:rPr lang="en-US" b="1" dirty="0">
                <a:solidFill>
                  <a:prstClr val="black"/>
                </a:solidFill>
                <a:latin typeface="Lub Dub Condensed" panose="020B0506030403020204" pitchFamily="34" charset="0"/>
                <a:cs typeface="Arial" panose="020B0604020202020204" pitchFamily="34" charset="0"/>
              </a:rPr>
              <a:t>- AND -</a:t>
            </a:r>
          </a:p>
        </p:txBody>
      </p:sp>
      <p:sp>
        <p:nvSpPr>
          <p:cNvPr id="31" name="Rectangle 30">
            <a:extLst>
              <a:ext uri="{FF2B5EF4-FFF2-40B4-BE49-F238E27FC236}">
                <a16:creationId xmlns:a16="http://schemas.microsoft.com/office/drawing/2014/main" id="{EBB03476-71EA-4BAB-BDF5-757E0614DAB1}"/>
              </a:ext>
              <a:ext uri="{C183D7F6-B498-43B3-948B-1728B52AA6E4}">
                <adec:decorative xmlns:adec="http://schemas.microsoft.com/office/drawing/2017/decorative" val="1"/>
              </a:ext>
            </a:extLst>
          </p:cNvPr>
          <p:cNvSpPr/>
          <p:nvPr/>
        </p:nvSpPr>
        <p:spPr>
          <a:xfrm>
            <a:off x="6053939" y="4067916"/>
            <a:ext cx="4950339" cy="17662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FB856B72-54B0-4599-B313-C73C60E601D5}"/>
              </a:ext>
              <a:ext uri="{C183D7F6-B498-43B3-948B-1728B52AA6E4}">
                <adec:decorative xmlns:adec="http://schemas.microsoft.com/office/drawing/2017/decorative" val="1"/>
              </a:ext>
            </a:extLst>
          </p:cNvPr>
          <p:cNvSpPr/>
          <p:nvPr/>
        </p:nvSpPr>
        <p:spPr>
          <a:xfrm>
            <a:off x="347585" y="4069368"/>
            <a:ext cx="5103531" cy="17662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6669B9C2-CF1D-4636-B574-447CE23D4CAA}"/>
              </a:ext>
            </a:extLst>
          </p:cNvPr>
          <p:cNvSpPr txBox="1"/>
          <p:nvPr/>
        </p:nvSpPr>
        <p:spPr>
          <a:xfrm>
            <a:off x="933044" y="4127762"/>
            <a:ext cx="4081707" cy="646331"/>
          </a:xfrm>
          <a:prstGeom prst="rect">
            <a:avLst/>
          </a:prstGeom>
          <a:noFill/>
        </p:spPr>
        <p:txBody>
          <a:bodyPr wrap="square" rtlCol="0">
            <a:spAutoFit/>
          </a:bodyPr>
          <a:lstStyle/>
          <a:p>
            <a:r>
              <a:rPr lang="en-US" b="1" dirty="0">
                <a:solidFill>
                  <a:prstClr val="black"/>
                </a:solidFill>
                <a:latin typeface="Lub Dub Condensed" panose="020B0506030403020204" pitchFamily="34" charset="0"/>
                <a:cs typeface="Arial" panose="020B0604020202020204" pitchFamily="34" charset="0"/>
              </a:rPr>
              <a:t>Spontaneous IVH with NO parenchymal hemorrhage (any age)</a:t>
            </a:r>
          </a:p>
        </p:txBody>
      </p:sp>
      <p:sp>
        <p:nvSpPr>
          <p:cNvPr id="35" name="TextBox 34">
            <a:extLst>
              <a:ext uri="{FF2B5EF4-FFF2-40B4-BE49-F238E27FC236}">
                <a16:creationId xmlns:a16="http://schemas.microsoft.com/office/drawing/2014/main" id="{DF0D4872-E82F-4103-A3C2-922B103012E7}"/>
              </a:ext>
            </a:extLst>
          </p:cNvPr>
          <p:cNvSpPr txBox="1"/>
          <p:nvPr/>
        </p:nvSpPr>
        <p:spPr>
          <a:xfrm>
            <a:off x="933044" y="5114760"/>
            <a:ext cx="3984945" cy="646331"/>
          </a:xfrm>
          <a:prstGeom prst="rect">
            <a:avLst/>
          </a:prstGeom>
          <a:noFill/>
        </p:spPr>
        <p:txBody>
          <a:bodyPr wrap="square" rtlCol="0">
            <a:spAutoFit/>
          </a:bodyPr>
          <a:lstStyle/>
          <a:p>
            <a:r>
              <a:rPr lang="en-US" b="1" dirty="0">
                <a:solidFill>
                  <a:prstClr val="black"/>
                </a:solidFill>
                <a:latin typeface="Lub Dub Condensed" panose="020B0506030403020204" pitchFamily="34" charset="0"/>
                <a:cs typeface="Arial" panose="020B0604020202020204" pitchFamily="34" charset="0"/>
              </a:rPr>
              <a:t>CTA/MRA suggestive of macrovascular ICH etiology  (any age)</a:t>
            </a:r>
          </a:p>
        </p:txBody>
      </p:sp>
      <p:sp>
        <p:nvSpPr>
          <p:cNvPr id="42" name="TextBox 41">
            <a:extLst>
              <a:ext uri="{FF2B5EF4-FFF2-40B4-BE49-F238E27FC236}">
                <a16:creationId xmlns:a16="http://schemas.microsoft.com/office/drawing/2014/main" id="{12285A89-6F16-462A-A97E-B54055563FD1}"/>
              </a:ext>
            </a:extLst>
          </p:cNvPr>
          <p:cNvSpPr txBox="1"/>
          <p:nvPr/>
        </p:nvSpPr>
        <p:spPr>
          <a:xfrm>
            <a:off x="2493805" y="4768843"/>
            <a:ext cx="715260" cy="369332"/>
          </a:xfrm>
          <a:prstGeom prst="rect">
            <a:avLst/>
          </a:prstGeom>
          <a:noFill/>
        </p:spPr>
        <p:txBody>
          <a:bodyPr wrap="none" rtlCol="0">
            <a:spAutoFit/>
          </a:bodyPr>
          <a:lstStyle/>
          <a:p>
            <a:r>
              <a:rPr lang="en-US" b="1" dirty="0">
                <a:solidFill>
                  <a:prstClr val="black"/>
                </a:solidFill>
                <a:latin typeface="Lub Dub Condensed" panose="020B0506030403020204" pitchFamily="34" charset="0"/>
                <a:cs typeface="Arial" panose="020B0604020202020204" pitchFamily="34" charset="0"/>
              </a:rPr>
              <a:t>- OR -</a:t>
            </a:r>
          </a:p>
        </p:txBody>
      </p:sp>
      <p:sp>
        <p:nvSpPr>
          <p:cNvPr id="43" name="TextBox 42">
            <a:extLst>
              <a:ext uri="{FF2B5EF4-FFF2-40B4-BE49-F238E27FC236}">
                <a16:creationId xmlns:a16="http://schemas.microsoft.com/office/drawing/2014/main" id="{D7D22432-9D40-4833-B633-A9DB23740B19}"/>
              </a:ext>
            </a:extLst>
          </p:cNvPr>
          <p:cNvSpPr txBox="1"/>
          <p:nvPr/>
        </p:nvSpPr>
        <p:spPr>
          <a:xfrm>
            <a:off x="6560141" y="4768843"/>
            <a:ext cx="3900639" cy="338554"/>
          </a:xfrm>
          <a:prstGeom prst="rect">
            <a:avLst/>
          </a:prstGeom>
          <a:solidFill>
            <a:srgbClr val="82D472"/>
          </a:solidFill>
          <a:ln>
            <a:noFill/>
          </a:ln>
        </p:spPr>
        <p:txBody>
          <a:bodyPr wrap="square" rtlCol="0">
            <a:spAutoFit/>
          </a:bodyPr>
          <a:lstStyle/>
          <a:p>
            <a:pPr algn="ctr"/>
            <a:r>
              <a:rPr lang="en-US" sz="1600" b="1" dirty="0">
                <a:latin typeface="Lub Dub Condensed" panose="020B0506030403020204" pitchFamily="34" charset="0"/>
              </a:rPr>
              <a:t>Cerebral Angiogram Recommended (1)</a:t>
            </a:r>
          </a:p>
        </p:txBody>
      </p:sp>
      <p:cxnSp>
        <p:nvCxnSpPr>
          <p:cNvPr id="46" name="Straight Arrow Connector 45">
            <a:extLst>
              <a:ext uri="{FF2B5EF4-FFF2-40B4-BE49-F238E27FC236}">
                <a16:creationId xmlns:a16="http://schemas.microsoft.com/office/drawing/2014/main" id="{CBC5D548-15BB-4A59-9FE6-D1992B66E483}"/>
              </a:ext>
              <a:ext uri="{C183D7F6-B498-43B3-948B-1728B52AA6E4}">
                <adec:decorative xmlns:adec="http://schemas.microsoft.com/office/drawing/2017/decorative" val="1"/>
              </a:ext>
            </a:extLst>
          </p:cNvPr>
          <p:cNvCxnSpPr>
            <a:cxnSpLocks/>
            <a:stCxn id="32" idx="3"/>
          </p:cNvCxnSpPr>
          <p:nvPr/>
        </p:nvCxnSpPr>
        <p:spPr>
          <a:xfrm>
            <a:off x="5451116" y="4952492"/>
            <a:ext cx="504841" cy="5081"/>
          </a:xfrm>
          <a:prstGeom prst="straightConnector1">
            <a:avLst/>
          </a:prstGeom>
          <a:ln w="8572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7815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E4DD9-F180-4118-8350-A00AD4520931}"/>
              </a:ext>
            </a:extLst>
          </p:cNvPr>
          <p:cNvSpPr>
            <a:spLocks noGrp="1"/>
          </p:cNvSpPr>
          <p:nvPr>
            <p:ph type="title"/>
          </p:nvPr>
        </p:nvSpPr>
        <p:spPr>
          <a:xfrm>
            <a:off x="838199" y="365125"/>
            <a:ext cx="10678297" cy="660111"/>
          </a:xfrm>
        </p:spPr>
        <p:txBody>
          <a:bodyPr/>
          <a:lstStyle/>
          <a:p>
            <a:r>
              <a:rPr lang="en-US" sz="2800" dirty="0">
                <a:latin typeface="Lub Dub Bold" panose="020B0803030403020204" pitchFamily="34" charset="0"/>
              </a:rPr>
              <a:t>Medical and Neurointensive Treatment for ICH</a:t>
            </a:r>
            <a:br>
              <a:rPr lang="en-US" sz="2800" dirty="0">
                <a:latin typeface="Lub Dub Bold" panose="020B0803030403020204" pitchFamily="34" charset="0"/>
              </a:rPr>
            </a:br>
            <a:r>
              <a:rPr lang="en-US" sz="2400" dirty="0">
                <a:solidFill>
                  <a:srgbClr val="CF2429"/>
                </a:solidFill>
                <a:latin typeface="Lub Dub Condensed" panose="020B0506030403020204" pitchFamily="34" charset="0"/>
                <a:cs typeface="Arial" panose="020B0604020202020204" pitchFamily="34" charset="0"/>
              </a:rPr>
              <a:t>Acute Blood Pressure Lowering in Spontaneous ICH </a:t>
            </a:r>
            <a:endParaRPr lang="en-US" sz="2800" dirty="0">
              <a:solidFill>
                <a:srgbClr val="CF2429"/>
              </a:solidFill>
              <a:latin typeface="Lub Dub Condensed" panose="020B0506030403020204" pitchFamily="34" charset="0"/>
            </a:endParaRPr>
          </a:p>
        </p:txBody>
      </p:sp>
      <p:sp>
        <p:nvSpPr>
          <p:cNvPr id="6" name="TextBox 5">
            <a:extLst>
              <a:ext uri="{FF2B5EF4-FFF2-40B4-BE49-F238E27FC236}">
                <a16:creationId xmlns:a16="http://schemas.microsoft.com/office/drawing/2014/main" id="{0383AC37-F99C-4A19-9BA9-2DDA62FED685}"/>
              </a:ext>
            </a:extLst>
          </p:cNvPr>
          <p:cNvSpPr txBox="1"/>
          <p:nvPr/>
        </p:nvSpPr>
        <p:spPr>
          <a:xfrm>
            <a:off x="5171560" y="1221060"/>
            <a:ext cx="4938069" cy="400110"/>
          </a:xfrm>
          <a:prstGeom prst="rect">
            <a:avLst/>
          </a:prstGeom>
          <a:noFill/>
        </p:spPr>
        <p:txBody>
          <a:bodyPr wrap="square">
            <a:spAutoFit/>
          </a:bodyPr>
          <a:lstStyle/>
          <a:p>
            <a:pPr algn="ctr">
              <a:buClr>
                <a:srgbClr val="000000"/>
              </a:buClr>
            </a:pPr>
            <a:r>
              <a:rPr lang="en-US" sz="2000" u="sng" dirty="0">
                <a:ln w="9525">
                  <a:noFill/>
                </a:ln>
                <a:effectLst/>
                <a:latin typeface="Lub Dub Bold" panose="020B0803030403020204" pitchFamily="34" charset="0"/>
                <a:ea typeface="Times New Roman" panose="02020603050405020304" pitchFamily="18" charset="0"/>
              </a:rPr>
              <a:t>To improve functional outcomes.</a:t>
            </a:r>
          </a:p>
        </p:txBody>
      </p:sp>
      <p:sp>
        <p:nvSpPr>
          <p:cNvPr id="7" name="TextBox 6">
            <a:extLst>
              <a:ext uri="{FF2B5EF4-FFF2-40B4-BE49-F238E27FC236}">
                <a16:creationId xmlns:a16="http://schemas.microsoft.com/office/drawing/2014/main" id="{7DF25B57-2D19-4708-817F-EA02DDECC03F}"/>
              </a:ext>
              <a:ext uri="{C183D7F6-B498-43B3-948B-1728B52AA6E4}">
                <adec:decorative xmlns:adec="http://schemas.microsoft.com/office/drawing/2017/decorative" val="1"/>
              </a:ext>
            </a:extLst>
          </p:cNvPr>
          <p:cNvSpPr txBox="1"/>
          <p:nvPr/>
        </p:nvSpPr>
        <p:spPr>
          <a:xfrm>
            <a:off x="3930588" y="1735481"/>
            <a:ext cx="7805864" cy="646331"/>
          </a:xfrm>
          <a:prstGeom prst="rect">
            <a:avLst/>
          </a:prstGeom>
          <a:solidFill>
            <a:srgbClr val="F0DB0E"/>
          </a:solidFill>
        </p:spPr>
        <p:txBody>
          <a:bodyPr wrap="square">
            <a:spAutoFit/>
          </a:bodyPr>
          <a:lstStyle/>
          <a:p>
            <a:br>
              <a:rPr lang="en-US" dirty="0">
                <a:latin typeface="Lub Dub Condensed" panose="020B0506030403020204" pitchFamily="34" charset="0"/>
              </a:rPr>
            </a:br>
            <a:endParaRPr lang="en-US" dirty="0">
              <a:latin typeface="Lub Dub Condensed" panose="020B0506030403020204" pitchFamily="34" charset="0"/>
            </a:endParaRPr>
          </a:p>
        </p:txBody>
      </p:sp>
      <p:sp>
        <p:nvSpPr>
          <p:cNvPr id="8" name="TextBox 7">
            <a:extLst>
              <a:ext uri="{FF2B5EF4-FFF2-40B4-BE49-F238E27FC236}">
                <a16:creationId xmlns:a16="http://schemas.microsoft.com/office/drawing/2014/main" id="{06207257-193D-46C6-A215-CFB1D435911E}"/>
              </a:ext>
              <a:ext uri="{C183D7F6-B498-43B3-948B-1728B52AA6E4}">
                <adec:decorative xmlns:adec="http://schemas.microsoft.com/office/drawing/2017/decorative" val="1"/>
              </a:ext>
            </a:extLst>
          </p:cNvPr>
          <p:cNvSpPr txBox="1"/>
          <p:nvPr/>
        </p:nvSpPr>
        <p:spPr>
          <a:xfrm>
            <a:off x="3930589" y="2482184"/>
            <a:ext cx="7805865" cy="646331"/>
          </a:xfrm>
          <a:prstGeom prst="rect">
            <a:avLst/>
          </a:prstGeom>
          <a:solidFill>
            <a:srgbClr val="F0DB0E"/>
          </a:solidFill>
        </p:spPr>
        <p:txBody>
          <a:bodyPr wrap="square">
            <a:spAutoFit/>
          </a:bodyPr>
          <a:lstStyle/>
          <a:p>
            <a:br>
              <a:rPr lang="en-US" dirty="0">
                <a:latin typeface="Lub Dub Condensed" panose="020B0506030403020204" pitchFamily="34" charset="0"/>
              </a:rPr>
            </a:br>
            <a:endParaRPr lang="en-US" dirty="0">
              <a:latin typeface="Lub Dub Condensed" panose="020B0506030403020204" pitchFamily="34" charset="0"/>
            </a:endParaRPr>
          </a:p>
        </p:txBody>
      </p:sp>
      <p:sp>
        <p:nvSpPr>
          <p:cNvPr id="9" name="TextBox 8">
            <a:extLst>
              <a:ext uri="{FF2B5EF4-FFF2-40B4-BE49-F238E27FC236}">
                <a16:creationId xmlns:a16="http://schemas.microsoft.com/office/drawing/2014/main" id="{A94D651F-564A-401D-BCC4-78A4C873A8B6}"/>
              </a:ext>
              <a:ext uri="{C183D7F6-B498-43B3-948B-1728B52AA6E4}">
                <adec:decorative xmlns:adec="http://schemas.microsoft.com/office/drawing/2017/decorative" val="1"/>
              </a:ext>
            </a:extLst>
          </p:cNvPr>
          <p:cNvSpPr txBox="1"/>
          <p:nvPr/>
        </p:nvSpPr>
        <p:spPr>
          <a:xfrm>
            <a:off x="3930590" y="3228887"/>
            <a:ext cx="7805866" cy="923330"/>
          </a:xfrm>
          <a:prstGeom prst="rect">
            <a:avLst/>
          </a:prstGeom>
          <a:solidFill>
            <a:srgbClr val="F99B1D"/>
          </a:solidFill>
        </p:spPr>
        <p:txBody>
          <a:bodyPr wrap="square">
            <a:spAutoFit/>
          </a:body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10" name="TextBox 9">
            <a:extLst>
              <a:ext uri="{FF2B5EF4-FFF2-40B4-BE49-F238E27FC236}">
                <a16:creationId xmlns:a16="http://schemas.microsoft.com/office/drawing/2014/main" id="{C6C1647D-E8BF-4B79-BF54-0F2E85CE47EE}"/>
              </a:ext>
              <a:ext uri="{C183D7F6-B498-43B3-948B-1728B52AA6E4}">
                <adec:decorative xmlns:adec="http://schemas.microsoft.com/office/drawing/2017/decorative" val="1"/>
              </a:ext>
            </a:extLst>
          </p:cNvPr>
          <p:cNvSpPr txBox="1"/>
          <p:nvPr/>
        </p:nvSpPr>
        <p:spPr>
          <a:xfrm>
            <a:off x="3930590" y="4252589"/>
            <a:ext cx="7805865" cy="646331"/>
          </a:xfrm>
          <a:prstGeom prst="rect">
            <a:avLst/>
          </a:prstGeom>
          <a:solidFill>
            <a:srgbClr val="F99B1D"/>
          </a:solidFill>
        </p:spPr>
        <p:txBody>
          <a:bodyPr wrap="square">
            <a:spAutoFit/>
          </a:bodyPr>
          <a:lstStyle/>
          <a:p>
            <a:br>
              <a:rPr lang="en-US" dirty="0">
                <a:latin typeface="Lub Dub Condensed" panose="020B0506030403020204" pitchFamily="34" charset="0"/>
              </a:rPr>
            </a:br>
            <a:endParaRPr lang="en-US" dirty="0">
              <a:latin typeface="Lub Dub Condensed" panose="020B0506030403020204" pitchFamily="34" charset="0"/>
            </a:endParaRPr>
          </a:p>
        </p:txBody>
      </p:sp>
      <p:sp>
        <p:nvSpPr>
          <p:cNvPr id="11" name="TextBox 10">
            <a:extLst>
              <a:ext uri="{FF2B5EF4-FFF2-40B4-BE49-F238E27FC236}">
                <a16:creationId xmlns:a16="http://schemas.microsoft.com/office/drawing/2014/main" id="{0E0B59FB-8D22-45BE-8E66-9077EC9A77AB}"/>
              </a:ext>
              <a:ext uri="{C183D7F6-B498-43B3-948B-1728B52AA6E4}">
                <adec:decorative xmlns:adec="http://schemas.microsoft.com/office/drawing/2017/decorative" val="1"/>
              </a:ext>
            </a:extLst>
          </p:cNvPr>
          <p:cNvSpPr txBox="1"/>
          <p:nvPr/>
        </p:nvSpPr>
        <p:spPr>
          <a:xfrm>
            <a:off x="3930585" y="4999290"/>
            <a:ext cx="7805867" cy="646331"/>
          </a:xfrm>
          <a:prstGeom prst="rect">
            <a:avLst/>
          </a:prstGeom>
          <a:solidFill>
            <a:srgbClr val="EE3823"/>
          </a:solidFill>
        </p:spPr>
        <p:txBody>
          <a:bodyPr wrap="square">
            <a:spAutoFit/>
          </a:bodyPr>
          <a:lstStyle/>
          <a:p>
            <a:br>
              <a:rPr lang="en-US" dirty="0">
                <a:latin typeface="Lub Dub Condensed" panose="020B0506030403020204" pitchFamily="34" charset="0"/>
              </a:rPr>
            </a:br>
            <a:endParaRPr lang="en-US" dirty="0">
              <a:latin typeface="Lub Dub Condensed" panose="020B0506030403020204" pitchFamily="34" charset="0"/>
            </a:endParaRPr>
          </a:p>
        </p:txBody>
      </p:sp>
      <p:pic>
        <p:nvPicPr>
          <p:cNvPr id="14" name="Picture 13">
            <a:extLst>
              <a:ext uri="{FF2B5EF4-FFF2-40B4-BE49-F238E27FC236}">
                <a16:creationId xmlns:a16="http://schemas.microsoft.com/office/drawing/2014/main" id="{A916C4D3-00DF-4F9E-8B44-BB1E67F10A11}"/>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351251"/>
            <a:ext cx="3837692" cy="4294370"/>
          </a:xfrm>
          <a:prstGeom prst="rect">
            <a:avLst/>
          </a:prstGeom>
        </p:spPr>
      </p:pic>
      <p:sp>
        <p:nvSpPr>
          <p:cNvPr id="12" name="TextBox 11">
            <a:extLst>
              <a:ext uri="{FF2B5EF4-FFF2-40B4-BE49-F238E27FC236}">
                <a16:creationId xmlns:a16="http://schemas.microsoft.com/office/drawing/2014/main" id="{826DDED9-EB38-4804-9F28-CCA13E8DD5B8}"/>
              </a:ext>
            </a:extLst>
          </p:cNvPr>
          <p:cNvSpPr txBox="1"/>
          <p:nvPr/>
        </p:nvSpPr>
        <p:spPr>
          <a:xfrm>
            <a:off x="3930584" y="1725762"/>
            <a:ext cx="7805864" cy="646331"/>
          </a:xfrm>
          <a:prstGeom prst="rect">
            <a:avLst/>
          </a:prstGeom>
          <a:noFill/>
        </p:spPr>
        <p:txBody>
          <a:bodyPr wrap="square">
            <a:spAutoFit/>
          </a:bodyPr>
          <a:lstStyle/>
          <a:p>
            <a:r>
              <a:rPr lang="en-US" dirty="0">
                <a:latin typeface="Lub Dub Condensed" panose="020B0506030403020204" pitchFamily="34" charset="0"/>
              </a:rPr>
              <a:t>Medication titration to ensure continuous smooth &amp; sustained control of BP, avoiding peaks and large variability in SBP, can be beneficial. (2a)</a:t>
            </a:r>
          </a:p>
        </p:txBody>
      </p:sp>
      <p:sp>
        <p:nvSpPr>
          <p:cNvPr id="13" name="TextBox 12">
            <a:extLst>
              <a:ext uri="{FF2B5EF4-FFF2-40B4-BE49-F238E27FC236}">
                <a16:creationId xmlns:a16="http://schemas.microsoft.com/office/drawing/2014/main" id="{242CC0B7-2151-4D23-A5C1-8B6871D47B60}"/>
              </a:ext>
            </a:extLst>
          </p:cNvPr>
          <p:cNvSpPr txBox="1"/>
          <p:nvPr/>
        </p:nvSpPr>
        <p:spPr>
          <a:xfrm>
            <a:off x="3930585" y="2472465"/>
            <a:ext cx="7805865" cy="646331"/>
          </a:xfrm>
          <a:prstGeom prst="rect">
            <a:avLst/>
          </a:prstGeom>
          <a:noFill/>
        </p:spPr>
        <p:txBody>
          <a:bodyPr wrap="square">
            <a:spAutoFit/>
          </a:bodyPr>
          <a:lstStyle/>
          <a:p>
            <a:r>
              <a:rPr lang="en-US" dirty="0">
                <a:latin typeface="Lub Dub Condensed" panose="020B0506030403020204" pitchFamily="34" charset="0"/>
              </a:rPr>
              <a:t>Initiating tx within 2 hrs of ICH onset and reaching target within 1-hr can be beneficial to reduce the risk of HE.  (2a)</a:t>
            </a:r>
          </a:p>
        </p:txBody>
      </p:sp>
      <p:sp>
        <p:nvSpPr>
          <p:cNvPr id="15" name="TextBox 14">
            <a:extLst>
              <a:ext uri="{FF2B5EF4-FFF2-40B4-BE49-F238E27FC236}">
                <a16:creationId xmlns:a16="http://schemas.microsoft.com/office/drawing/2014/main" id="{BDF6A2E3-02D6-449B-AE48-9A23A6B7C0C8}"/>
              </a:ext>
            </a:extLst>
          </p:cNvPr>
          <p:cNvSpPr txBox="1"/>
          <p:nvPr/>
        </p:nvSpPr>
        <p:spPr>
          <a:xfrm>
            <a:off x="3930586" y="3219168"/>
            <a:ext cx="7805866" cy="923330"/>
          </a:xfrm>
          <a:prstGeom prst="rect">
            <a:avLst/>
          </a:prstGeom>
          <a:noFill/>
        </p:spPr>
        <p:txBody>
          <a:bodyPr wrap="square">
            <a:spAutoFit/>
          </a:bodyPr>
          <a:lstStyle/>
          <a:p>
            <a:r>
              <a:rPr lang="en-US" dirty="0">
                <a:latin typeface="Lub Dub Condensed" panose="020B0506030403020204" pitchFamily="34" charset="0"/>
              </a:rPr>
              <a:t>In ICH of mild to moderate severity presenting with SBP between 150 and 220 mmHg, acute lowering of SBP to a target of 140 mmHg with the goal of maintaining in the range of 130 to 150 mmHg is safe and may be reasonable. (2b)</a:t>
            </a:r>
          </a:p>
        </p:txBody>
      </p:sp>
      <p:sp>
        <p:nvSpPr>
          <p:cNvPr id="16" name="TextBox 15">
            <a:extLst>
              <a:ext uri="{FF2B5EF4-FFF2-40B4-BE49-F238E27FC236}">
                <a16:creationId xmlns:a16="http://schemas.microsoft.com/office/drawing/2014/main" id="{9F6B2ED3-3DE3-4916-89AB-2C0D743C98A9}"/>
              </a:ext>
            </a:extLst>
          </p:cNvPr>
          <p:cNvSpPr txBox="1"/>
          <p:nvPr/>
        </p:nvSpPr>
        <p:spPr>
          <a:xfrm>
            <a:off x="3930586" y="4242870"/>
            <a:ext cx="7805865" cy="646331"/>
          </a:xfrm>
          <a:prstGeom prst="rect">
            <a:avLst/>
          </a:prstGeom>
          <a:noFill/>
        </p:spPr>
        <p:txBody>
          <a:bodyPr wrap="square">
            <a:spAutoFit/>
          </a:bodyPr>
          <a:lstStyle/>
          <a:p>
            <a:r>
              <a:rPr lang="en-US" dirty="0">
                <a:latin typeface="Lub Dub Condensed" panose="020B0506030403020204" pitchFamily="34" charset="0"/>
              </a:rPr>
              <a:t>If presenting with large or severe ICH or those requiring surgical decompression, the safety and efficacy of intensive BP lowering are not well established. (2b)</a:t>
            </a:r>
          </a:p>
        </p:txBody>
      </p:sp>
      <p:sp>
        <p:nvSpPr>
          <p:cNvPr id="17" name="TextBox 16">
            <a:extLst>
              <a:ext uri="{FF2B5EF4-FFF2-40B4-BE49-F238E27FC236}">
                <a16:creationId xmlns:a16="http://schemas.microsoft.com/office/drawing/2014/main" id="{CD4512B5-A968-48F1-BDD9-6DBE43ACCD19}"/>
              </a:ext>
            </a:extLst>
          </p:cNvPr>
          <p:cNvSpPr txBox="1"/>
          <p:nvPr/>
        </p:nvSpPr>
        <p:spPr>
          <a:xfrm>
            <a:off x="3930581" y="4989571"/>
            <a:ext cx="7805867" cy="646331"/>
          </a:xfrm>
          <a:prstGeom prst="rect">
            <a:avLst/>
          </a:prstGeom>
          <a:noFill/>
        </p:spPr>
        <p:txBody>
          <a:bodyPr wrap="square">
            <a:spAutoFit/>
          </a:bodyPr>
          <a:lstStyle/>
          <a:p>
            <a:r>
              <a:rPr lang="en-US" dirty="0">
                <a:latin typeface="Lub Dub Condensed" panose="020B0506030403020204" pitchFamily="34" charset="0"/>
              </a:rPr>
              <a:t>If ICH is mild to moderate severity presenting with SBP &gt;150 mmHg, acute lowering of SBP to hrs. &lt;130 mmHg is potentially harmful. (3:Harm)</a:t>
            </a:r>
          </a:p>
        </p:txBody>
      </p:sp>
      <p:sp>
        <p:nvSpPr>
          <p:cNvPr id="5" name="Text Placeholder 4">
            <a:extLst>
              <a:ext uri="{FF2B5EF4-FFF2-40B4-BE49-F238E27FC236}">
                <a16:creationId xmlns:a16="http://schemas.microsoft.com/office/drawing/2014/main" id="{730464D6-9829-4D74-AEC3-6620937CC09D}"/>
              </a:ext>
            </a:extLst>
          </p:cNvPr>
          <p:cNvSpPr>
            <a:spLocks noGrp="1"/>
          </p:cNvSpPr>
          <p:nvPr>
            <p:ph type="body" sz="quarter" idx="13"/>
          </p:nvPr>
        </p:nvSpPr>
        <p:spPr>
          <a:xfrm>
            <a:off x="2193067" y="5948738"/>
            <a:ext cx="7805866" cy="271939"/>
          </a:xfrm>
        </p:spPr>
        <p:txBody>
          <a:bodyPr/>
          <a:lstStyle/>
          <a:p>
            <a:r>
              <a:rPr lang="en-US" sz="900" b="1" dirty="0">
                <a:latin typeface="Lub Dub Condensed" panose="020B0506030403020204" pitchFamily="34" charset="0"/>
              </a:rPr>
              <a:t>Abbreviations:</a:t>
            </a:r>
            <a:r>
              <a:rPr lang="en-US" sz="900" dirty="0">
                <a:latin typeface="Lub Dub Condensed" panose="020B0506030403020204" pitchFamily="34" charset="0"/>
              </a:rPr>
              <a:t> HE indicates hematoma expansion; ICH, intracerebral hemorrhage; mmHg, millimeters of mercury; SBP, systolic blood pressure; and tx, treatment.</a:t>
            </a:r>
          </a:p>
        </p:txBody>
      </p:sp>
      <p:sp>
        <p:nvSpPr>
          <p:cNvPr id="4" name="Slide Number Placeholder 3">
            <a:extLst>
              <a:ext uri="{FF2B5EF4-FFF2-40B4-BE49-F238E27FC236}">
                <a16:creationId xmlns:a16="http://schemas.microsoft.com/office/drawing/2014/main" id="{245DCBDE-38D1-44C1-A30F-0D17F893E81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12</a:t>
            </a:fld>
            <a:endParaRPr lang="en-US" sz="900" dirty="0"/>
          </a:p>
        </p:txBody>
      </p:sp>
    </p:spTree>
    <p:extLst>
      <p:ext uri="{BB962C8B-B14F-4D97-AF65-F5344CB8AC3E}">
        <p14:creationId xmlns:p14="http://schemas.microsoft.com/office/powerpoint/2010/main" val="3769478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E4DD9-F180-4118-8350-A00AD4520931}"/>
              </a:ext>
            </a:extLst>
          </p:cNvPr>
          <p:cNvSpPr>
            <a:spLocks noGrp="1"/>
          </p:cNvSpPr>
          <p:nvPr>
            <p:ph type="title"/>
          </p:nvPr>
        </p:nvSpPr>
        <p:spPr>
          <a:xfrm>
            <a:off x="838199" y="365125"/>
            <a:ext cx="10678297" cy="660111"/>
          </a:xfrm>
        </p:spPr>
        <p:txBody>
          <a:bodyPr/>
          <a:lstStyle/>
          <a:p>
            <a:r>
              <a:rPr lang="en-US" sz="2800" dirty="0">
                <a:latin typeface="Lub Dub Bold" panose="020B0803030403020204" pitchFamily="34" charset="0"/>
              </a:rPr>
              <a:t>Hemostasis &amp; Coagulopathy </a:t>
            </a:r>
            <a:br>
              <a:rPr lang="en-US" sz="2800" dirty="0">
                <a:latin typeface="Lub Dub Bold" panose="020B0803030403020204" pitchFamily="34" charset="0"/>
              </a:rPr>
            </a:br>
            <a:r>
              <a:rPr lang="en-US" sz="2400" dirty="0">
                <a:solidFill>
                  <a:srgbClr val="CF2429"/>
                </a:solidFill>
                <a:latin typeface="Lub Dub Condensed" panose="020B0506030403020204" pitchFamily="34" charset="0"/>
                <a:cs typeface="Arial" panose="020B0604020202020204" pitchFamily="34" charset="0"/>
              </a:rPr>
              <a:t>Management of Anticoagulant-Related Hemorrhage</a:t>
            </a:r>
            <a:endParaRPr lang="en-US" sz="2800" dirty="0">
              <a:solidFill>
                <a:srgbClr val="CF2429"/>
              </a:solidFill>
              <a:latin typeface="Lub Dub Condensed" panose="020B0506030403020204" pitchFamily="34" charset="0"/>
            </a:endParaRPr>
          </a:p>
        </p:txBody>
      </p:sp>
      <p:cxnSp>
        <p:nvCxnSpPr>
          <p:cNvPr id="143" name="Straight Arrow Connector 73">
            <a:extLst>
              <a:ext uri="{FF2B5EF4-FFF2-40B4-BE49-F238E27FC236}">
                <a16:creationId xmlns:a16="http://schemas.microsoft.com/office/drawing/2014/main" id="{346EDD90-70EE-47CD-A41B-D74AD2C071D6}"/>
              </a:ext>
              <a:ext uri="{C183D7F6-B498-43B3-948B-1728B52AA6E4}">
                <adec:decorative xmlns:adec="http://schemas.microsoft.com/office/drawing/2017/decorative" val="1"/>
              </a:ext>
            </a:extLst>
          </p:cNvPr>
          <p:cNvCxnSpPr>
            <a:cxnSpLocks/>
          </p:cNvCxnSpPr>
          <p:nvPr/>
        </p:nvCxnSpPr>
        <p:spPr>
          <a:xfrm rot="16200000" flipH="1">
            <a:off x="4344044" y="4756875"/>
            <a:ext cx="621511" cy="301101"/>
          </a:xfrm>
          <a:prstGeom prst="bentConnector3">
            <a:avLst>
              <a:gd name="adj1" fmla="val -690"/>
            </a:avLst>
          </a:prstGeom>
          <a:ln w="38100">
            <a:tailEnd type="triangle"/>
          </a:ln>
        </p:spPr>
        <p:style>
          <a:lnRef idx="1">
            <a:schemeClr val="dk1"/>
          </a:lnRef>
          <a:fillRef idx="0">
            <a:schemeClr val="dk1"/>
          </a:fillRef>
          <a:effectRef idx="0">
            <a:schemeClr val="dk1"/>
          </a:effectRef>
          <a:fontRef idx="minor">
            <a:schemeClr val="tx1"/>
          </a:fontRef>
        </p:style>
      </p:cxnSp>
      <p:cxnSp>
        <p:nvCxnSpPr>
          <p:cNvPr id="139" name="Straight Arrow Connector 73">
            <a:extLst>
              <a:ext uri="{FF2B5EF4-FFF2-40B4-BE49-F238E27FC236}">
                <a16:creationId xmlns:a16="http://schemas.microsoft.com/office/drawing/2014/main" id="{98F66189-DDC6-41E3-A9DB-9643D14F58C8}"/>
              </a:ext>
              <a:ext uri="{C183D7F6-B498-43B3-948B-1728B52AA6E4}">
                <adec:decorative xmlns:adec="http://schemas.microsoft.com/office/drawing/2017/decorative" val="1"/>
              </a:ext>
            </a:extLst>
          </p:cNvPr>
          <p:cNvCxnSpPr>
            <a:cxnSpLocks/>
          </p:cNvCxnSpPr>
          <p:nvPr/>
        </p:nvCxnSpPr>
        <p:spPr>
          <a:xfrm rot="5400000">
            <a:off x="3032407" y="4756876"/>
            <a:ext cx="621511" cy="301101"/>
          </a:xfrm>
          <a:prstGeom prst="bentConnector3">
            <a:avLst>
              <a:gd name="adj1" fmla="val -690"/>
            </a:avLst>
          </a:prstGeom>
          <a:ln w="38100">
            <a:tailEnd type="triangle"/>
          </a:ln>
        </p:spPr>
        <p:style>
          <a:lnRef idx="1">
            <a:schemeClr val="dk1"/>
          </a:lnRef>
          <a:fillRef idx="0">
            <a:schemeClr val="dk1"/>
          </a:fillRef>
          <a:effectRef idx="0">
            <a:schemeClr val="dk1"/>
          </a:effectRef>
          <a:fontRef idx="minor">
            <a:schemeClr val="tx1"/>
          </a:fontRef>
        </p:style>
      </p:cxnSp>
      <p:sp>
        <p:nvSpPr>
          <p:cNvPr id="4" name="Slide Number Placeholder 3">
            <a:extLst>
              <a:ext uri="{FF2B5EF4-FFF2-40B4-BE49-F238E27FC236}">
                <a16:creationId xmlns:a16="http://schemas.microsoft.com/office/drawing/2014/main" id="{245DCBDE-38D1-44C1-A30F-0D17F893E81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13</a:t>
            </a:fld>
            <a:endParaRPr lang="en-US" sz="900" dirty="0"/>
          </a:p>
        </p:txBody>
      </p:sp>
      <p:sp>
        <p:nvSpPr>
          <p:cNvPr id="9" name="TextBox 8">
            <a:extLst>
              <a:ext uri="{FF2B5EF4-FFF2-40B4-BE49-F238E27FC236}">
                <a16:creationId xmlns:a16="http://schemas.microsoft.com/office/drawing/2014/main" id="{F3A3924C-EEC9-49F5-BE97-A8FF4246D32A}"/>
              </a:ext>
              <a:ext uri="{C183D7F6-B498-43B3-948B-1728B52AA6E4}">
                <adec:decorative xmlns:adec="http://schemas.microsoft.com/office/drawing/2017/decorative" val="1"/>
              </a:ext>
            </a:extLst>
          </p:cNvPr>
          <p:cNvSpPr txBox="1"/>
          <p:nvPr/>
        </p:nvSpPr>
        <p:spPr>
          <a:xfrm>
            <a:off x="3318670" y="1305966"/>
            <a:ext cx="4530754" cy="309593"/>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1600" b="1">
                <a:solidFill>
                  <a:schemeClr val="bg1"/>
                </a:solidFill>
                <a:latin typeface="Lub Dub Bold" panose="020B0803030403020204" pitchFamily="34" charset="0"/>
                <a:cs typeface="Lato"/>
              </a:defRPr>
            </a:lvl1pPr>
          </a:lstStyle>
          <a:p>
            <a:r>
              <a:rPr lang="en-US" dirty="0"/>
              <a:t>Patients with ICH on anticoagulation</a:t>
            </a:r>
          </a:p>
        </p:txBody>
      </p:sp>
      <p:sp>
        <p:nvSpPr>
          <p:cNvPr id="10" name="TextBox 9">
            <a:extLst>
              <a:ext uri="{FF2B5EF4-FFF2-40B4-BE49-F238E27FC236}">
                <a16:creationId xmlns:a16="http://schemas.microsoft.com/office/drawing/2014/main" id="{30C597D9-4534-420E-96A1-B80E48627C87}"/>
              </a:ext>
              <a:ext uri="{C183D7F6-B498-43B3-948B-1728B52AA6E4}">
                <adec:decorative xmlns:adec="http://schemas.microsoft.com/office/drawing/2017/decorative" val="1"/>
              </a:ext>
            </a:extLst>
          </p:cNvPr>
          <p:cNvSpPr txBox="1"/>
          <p:nvPr/>
        </p:nvSpPr>
        <p:spPr>
          <a:xfrm>
            <a:off x="1735562" y="1850463"/>
            <a:ext cx="7696971" cy="276999"/>
          </a:xfrm>
          <a:prstGeom prst="rect">
            <a:avLst/>
          </a:prstGeom>
          <a:solidFill>
            <a:srgbClr val="92D050"/>
          </a:solidFill>
          <a:ln w="3175">
            <a:noFill/>
          </a:ln>
        </p:spPr>
        <p:txBody>
          <a:bodyPr wrap="square" rtlCol="0">
            <a:spAutoFit/>
          </a:bodyPr>
          <a:lstStyle/>
          <a:p>
            <a:r>
              <a:rPr lang="en-US" sz="1200" dirty="0">
                <a:latin typeface="Lub Dub Bold" panose="020B0803030403020204" pitchFamily="34" charset="0"/>
              </a:rPr>
              <a:t>Discontinue anticoagulation therapy immediately.  </a:t>
            </a:r>
            <a:r>
              <a:rPr lang="en-US" sz="1200" dirty="0">
                <a:latin typeface="Lub Dub Condensed" panose="020B0506030403020204" pitchFamily="34" charset="0"/>
              </a:rPr>
              <a:t>Rapid reversal should be performed as soon as possible</a:t>
            </a:r>
            <a:r>
              <a:rPr lang="en-US" sz="1200" dirty="0">
                <a:latin typeface="Lub Dub Bold" panose="020B0803030403020204" pitchFamily="34" charset="0"/>
              </a:rPr>
              <a:t> </a:t>
            </a:r>
            <a:r>
              <a:rPr lang="en-US" sz="1200" b="1" dirty="0">
                <a:latin typeface="Lub Dub Bold" panose="020B0803030403020204" pitchFamily="34" charset="0"/>
              </a:rPr>
              <a:t>(1)</a:t>
            </a:r>
          </a:p>
        </p:txBody>
      </p:sp>
      <p:sp>
        <p:nvSpPr>
          <p:cNvPr id="11" name="TextBox 10">
            <a:extLst>
              <a:ext uri="{FF2B5EF4-FFF2-40B4-BE49-F238E27FC236}">
                <a16:creationId xmlns:a16="http://schemas.microsoft.com/office/drawing/2014/main" id="{6D449118-2A44-4218-BAA1-3CEC9DCA651D}"/>
              </a:ext>
              <a:ext uri="{C183D7F6-B498-43B3-948B-1728B52AA6E4}">
                <adec:decorative xmlns:adec="http://schemas.microsoft.com/office/drawing/2017/decorative" val="1"/>
              </a:ext>
            </a:extLst>
          </p:cNvPr>
          <p:cNvSpPr txBox="1"/>
          <p:nvPr/>
        </p:nvSpPr>
        <p:spPr>
          <a:xfrm>
            <a:off x="379001" y="2515181"/>
            <a:ext cx="2250176" cy="276999"/>
          </a:xfrm>
          <a:prstGeom prst="rect">
            <a:avLst/>
          </a:prstGeom>
          <a:solidFill>
            <a:schemeClr val="tx1">
              <a:lumMod val="65000"/>
              <a:lumOff val="35000"/>
            </a:schemeClr>
          </a:solidFill>
          <a:ln w="3175">
            <a:noFill/>
          </a:ln>
        </p:spPr>
        <p:txBody>
          <a:bodyPr wrap="square" rtlCol="0">
            <a:spAutoFit/>
          </a:bodyPr>
          <a:lstStyle/>
          <a:p>
            <a:pPr algn="ctr"/>
            <a:r>
              <a:rPr lang="en-US" sz="1200" dirty="0">
                <a:solidFill>
                  <a:schemeClr val="bg1"/>
                </a:solidFill>
                <a:latin typeface="Lub Dub Bold" panose="020B0803030403020204" pitchFamily="34" charset="0"/>
              </a:rPr>
              <a:t>VITAMIN K ANTAGONISTS</a:t>
            </a:r>
          </a:p>
        </p:txBody>
      </p:sp>
      <p:sp>
        <p:nvSpPr>
          <p:cNvPr id="12" name="TextBox 11">
            <a:extLst>
              <a:ext uri="{FF2B5EF4-FFF2-40B4-BE49-F238E27FC236}">
                <a16:creationId xmlns:a16="http://schemas.microsoft.com/office/drawing/2014/main" id="{34ABC49F-2EB0-448C-83D9-356784898386}"/>
              </a:ext>
              <a:ext uri="{C183D7F6-B498-43B3-948B-1728B52AA6E4}">
                <adec:decorative xmlns:adec="http://schemas.microsoft.com/office/drawing/2017/decorative" val="1"/>
              </a:ext>
            </a:extLst>
          </p:cNvPr>
          <p:cNvSpPr txBox="1"/>
          <p:nvPr/>
        </p:nvSpPr>
        <p:spPr>
          <a:xfrm>
            <a:off x="3497415" y="2487883"/>
            <a:ext cx="1642823" cy="276999"/>
          </a:xfrm>
          <a:prstGeom prst="rect">
            <a:avLst/>
          </a:prstGeom>
          <a:solidFill>
            <a:schemeClr val="tx1">
              <a:lumMod val="65000"/>
              <a:lumOff val="35000"/>
            </a:schemeClr>
          </a:solidFill>
          <a:ln w="3175">
            <a:noFill/>
          </a:ln>
        </p:spPr>
        <p:txBody>
          <a:bodyPr wrap="square" rtlCol="0">
            <a:spAutoFit/>
          </a:bodyPr>
          <a:lstStyle/>
          <a:p>
            <a:pPr algn="ctr"/>
            <a:r>
              <a:rPr lang="en-US" sz="1200" dirty="0">
                <a:solidFill>
                  <a:schemeClr val="bg1"/>
                </a:solidFill>
                <a:latin typeface="Lub Dub Bold" panose="020B0803030403020204" pitchFamily="34" charset="0"/>
              </a:rPr>
              <a:t>DABIGATRAN</a:t>
            </a:r>
          </a:p>
        </p:txBody>
      </p:sp>
      <p:sp>
        <p:nvSpPr>
          <p:cNvPr id="13" name="TextBox 12">
            <a:extLst>
              <a:ext uri="{FF2B5EF4-FFF2-40B4-BE49-F238E27FC236}">
                <a16:creationId xmlns:a16="http://schemas.microsoft.com/office/drawing/2014/main" id="{4E138237-52CF-4864-8FB3-39C933A5679C}"/>
              </a:ext>
              <a:ext uri="{C183D7F6-B498-43B3-948B-1728B52AA6E4}">
                <adec:decorative xmlns:adec="http://schemas.microsoft.com/office/drawing/2017/decorative" val="1"/>
              </a:ext>
            </a:extLst>
          </p:cNvPr>
          <p:cNvSpPr txBox="1"/>
          <p:nvPr/>
        </p:nvSpPr>
        <p:spPr>
          <a:xfrm>
            <a:off x="5852815" y="2497182"/>
            <a:ext cx="2111877" cy="276999"/>
          </a:xfrm>
          <a:prstGeom prst="rect">
            <a:avLst/>
          </a:prstGeom>
          <a:solidFill>
            <a:schemeClr val="tx1">
              <a:lumMod val="65000"/>
              <a:lumOff val="35000"/>
            </a:schemeClr>
          </a:solidFill>
          <a:ln w="3175">
            <a:noFill/>
          </a:ln>
        </p:spPr>
        <p:txBody>
          <a:bodyPr wrap="square" rtlCol="0">
            <a:spAutoFit/>
          </a:bodyPr>
          <a:lstStyle/>
          <a:p>
            <a:pPr algn="ctr"/>
            <a:r>
              <a:rPr lang="en-US" sz="1200" dirty="0">
                <a:solidFill>
                  <a:schemeClr val="bg1"/>
                </a:solidFill>
                <a:latin typeface="Lub Dub Bold" panose="020B0803030403020204" pitchFamily="34" charset="0"/>
              </a:rPr>
              <a:t>FACTOR Xa-INHIBITORS</a:t>
            </a:r>
          </a:p>
        </p:txBody>
      </p:sp>
      <p:sp>
        <p:nvSpPr>
          <p:cNvPr id="14" name="TextBox 13">
            <a:extLst>
              <a:ext uri="{FF2B5EF4-FFF2-40B4-BE49-F238E27FC236}">
                <a16:creationId xmlns:a16="http://schemas.microsoft.com/office/drawing/2014/main" id="{C2AC052A-1D33-420D-ADF1-B0EB82A5710E}"/>
              </a:ext>
              <a:ext uri="{C183D7F6-B498-43B3-948B-1728B52AA6E4}">
                <adec:decorative xmlns:adec="http://schemas.microsoft.com/office/drawing/2017/decorative" val="1"/>
              </a:ext>
            </a:extLst>
          </p:cNvPr>
          <p:cNvSpPr txBox="1"/>
          <p:nvPr/>
        </p:nvSpPr>
        <p:spPr>
          <a:xfrm>
            <a:off x="9045471" y="2487883"/>
            <a:ext cx="1642823" cy="276999"/>
          </a:xfrm>
          <a:prstGeom prst="rect">
            <a:avLst/>
          </a:prstGeom>
          <a:solidFill>
            <a:schemeClr val="tx1">
              <a:lumMod val="65000"/>
              <a:lumOff val="35000"/>
            </a:schemeClr>
          </a:solidFill>
          <a:ln w="3175">
            <a:noFill/>
          </a:ln>
        </p:spPr>
        <p:txBody>
          <a:bodyPr wrap="square" rtlCol="0">
            <a:spAutoFit/>
          </a:bodyPr>
          <a:lstStyle/>
          <a:p>
            <a:pPr algn="ctr"/>
            <a:r>
              <a:rPr lang="en-US" sz="1200" dirty="0">
                <a:solidFill>
                  <a:schemeClr val="bg1"/>
                </a:solidFill>
                <a:latin typeface="Lub Dub Bold" panose="020B0803030403020204" pitchFamily="34" charset="0"/>
              </a:rPr>
              <a:t>HEPARINS</a:t>
            </a:r>
          </a:p>
        </p:txBody>
      </p:sp>
      <p:sp>
        <p:nvSpPr>
          <p:cNvPr id="15" name="TextBox 14">
            <a:extLst>
              <a:ext uri="{FF2B5EF4-FFF2-40B4-BE49-F238E27FC236}">
                <a16:creationId xmlns:a16="http://schemas.microsoft.com/office/drawing/2014/main" id="{EDF0FAF8-BE97-4518-A7D1-4576A4ADA091}"/>
              </a:ext>
              <a:ext uri="{C183D7F6-B498-43B3-948B-1728B52AA6E4}">
                <adec:decorative xmlns:adec="http://schemas.microsoft.com/office/drawing/2017/decorative" val="1"/>
              </a:ext>
            </a:extLst>
          </p:cNvPr>
          <p:cNvSpPr txBox="1"/>
          <p:nvPr/>
        </p:nvSpPr>
        <p:spPr>
          <a:xfrm>
            <a:off x="356873" y="3134264"/>
            <a:ext cx="1018681" cy="261610"/>
          </a:xfrm>
          <a:prstGeom prst="rect">
            <a:avLst/>
          </a:prstGeom>
          <a:solidFill>
            <a:schemeClr val="bg1">
              <a:lumMod val="75000"/>
            </a:schemeClr>
          </a:solidFill>
          <a:ln w="3175">
            <a:noFill/>
          </a:ln>
        </p:spPr>
        <p:txBody>
          <a:bodyPr wrap="square" rtlCol="0">
            <a:spAutoFit/>
          </a:bodyPr>
          <a:lstStyle/>
          <a:p>
            <a:pPr algn="ctr"/>
            <a:r>
              <a:rPr lang="en-US" sz="1050" dirty="0">
                <a:latin typeface="Lub Dub Bold" panose="020B0803030403020204" pitchFamily="34" charset="0"/>
              </a:rPr>
              <a:t>INR 1.3 –1.9</a:t>
            </a:r>
          </a:p>
        </p:txBody>
      </p:sp>
      <p:sp>
        <p:nvSpPr>
          <p:cNvPr id="16" name="TextBox 15">
            <a:extLst>
              <a:ext uri="{FF2B5EF4-FFF2-40B4-BE49-F238E27FC236}">
                <a16:creationId xmlns:a16="http://schemas.microsoft.com/office/drawing/2014/main" id="{2F57C0C9-AF5F-495E-B1B0-F945B78FE3DA}"/>
              </a:ext>
              <a:ext uri="{C183D7F6-B498-43B3-948B-1728B52AA6E4}">
                <adec:decorative xmlns:adec="http://schemas.microsoft.com/office/drawing/2017/decorative" val="1"/>
              </a:ext>
            </a:extLst>
          </p:cNvPr>
          <p:cNvSpPr txBox="1"/>
          <p:nvPr/>
        </p:nvSpPr>
        <p:spPr>
          <a:xfrm>
            <a:off x="1640203" y="3134264"/>
            <a:ext cx="988974" cy="261610"/>
          </a:xfrm>
          <a:prstGeom prst="rect">
            <a:avLst/>
          </a:prstGeom>
          <a:solidFill>
            <a:schemeClr val="bg1">
              <a:lumMod val="75000"/>
            </a:schemeClr>
          </a:solidFill>
          <a:ln w="3175">
            <a:noFill/>
          </a:ln>
        </p:spPr>
        <p:txBody>
          <a:bodyPr wrap="square" rtlCol="0">
            <a:spAutoFit/>
          </a:bodyPr>
          <a:lstStyle/>
          <a:p>
            <a:pPr algn="ctr"/>
            <a:r>
              <a:rPr lang="en-US" sz="1050" dirty="0">
                <a:latin typeface="Lub Dub Bold" panose="020B0803030403020204" pitchFamily="34" charset="0"/>
              </a:rPr>
              <a:t>INR </a:t>
            </a:r>
            <a:r>
              <a:rPr lang="en-US" sz="1050" u="sng" dirty="0">
                <a:latin typeface="Lub Dub Bold" panose="020B0803030403020204" pitchFamily="34" charset="0"/>
              </a:rPr>
              <a:t>&gt;</a:t>
            </a:r>
            <a:r>
              <a:rPr lang="en-US" sz="1050" dirty="0">
                <a:latin typeface="Lub Dub Bold" panose="020B0803030403020204" pitchFamily="34" charset="0"/>
              </a:rPr>
              <a:t>2.0</a:t>
            </a:r>
          </a:p>
        </p:txBody>
      </p:sp>
      <p:sp>
        <p:nvSpPr>
          <p:cNvPr id="17" name="TextBox 16">
            <a:extLst>
              <a:ext uri="{FF2B5EF4-FFF2-40B4-BE49-F238E27FC236}">
                <a16:creationId xmlns:a16="http://schemas.microsoft.com/office/drawing/2014/main" id="{63C72FD6-9054-4AAA-A092-3B120E8F0146}"/>
              </a:ext>
              <a:ext uri="{C183D7F6-B498-43B3-948B-1728B52AA6E4}">
                <adec:decorative xmlns:adec="http://schemas.microsoft.com/office/drawing/2017/decorative" val="1"/>
              </a:ext>
            </a:extLst>
          </p:cNvPr>
          <p:cNvSpPr txBox="1"/>
          <p:nvPr/>
        </p:nvSpPr>
        <p:spPr>
          <a:xfrm>
            <a:off x="371727" y="3714905"/>
            <a:ext cx="988974" cy="574056"/>
          </a:xfrm>
          <a:prstGeom prst="rect">
            <a:avLst/>
          </a:prstGeom>
          <a:solidFill>
            <a:srgbClr val="F99B1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lstStyle>
            <a:defPPr>
              <a:defRPr lang="en-US"/>
            </a:defPPr>
            <a:lvl1pPr marR="0" lvl="0" indent="0" algn="ctr" defTabSz="622300" fontAlgn="auto">
              <a:lnSpc>
                <a:spcPct val="90000"/>
              </a:lnSpc>
              <a:spcBef>
                <a:spcPct val="0"/>
              </a:spcBef>
              <a:spcAft>
                <a:spcPct val="35000"/>
              </a:spcAft>
              <a:buClrTx/>
              <a:buSzTx/>
              <a:buFontTx/>
              <a:buNone/>
              <a:tabLst/>
              <a:defRPr kumimoji="0" sz="1400" b="0" i="0" u="none" strike="noStrike" cap="none" spc="0" normalizeH="0" baseline="0">
                <a:ln>
                  <a:noFill/>
                </a:ln>
                <a:solidFill>
                  <a:prstClr val="black"/>
                </a:solidFill>
                <a:effectLst/>
                <a:uLnTx/>
                <a:uFillTx/>
                <a:latin typeface="Lub Dub Condensed" panose="020B0506030403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050" b="1" dirty="0"/>
              <a:t>4-F PCC </a:t>
            </a:r>
            <a:br>
              <a:rPr lang="en-US" sz="1050" b="1" dirty="0"/>
            </a:br>
            <a:r>
              <a:rPr lang="en-US" sz="1050" b="1" dirty="0"/>
              <a:t>10-20 IU/kg (2b)</a:t>
            </a:r>
          </a:p>
        </p:txBody>
      </p:sp>
      <p:sp>
        <p:nvSpPr>
          <p:cNvPr id="18" name="TextBox 17">
            <a:extLst>
              <a:ext uri="{FF2B5EF4-FFF2-40B4-BE49-F238E27FC236}">
                <a16:creationId xmlns:a16="http://schemas.microsoft.com/office/drawing/2014/main" id="{F8103230-2A73-48A3-A9BC-233DA1C68EE5}"/>
              </a:ext>
              <a:ext uri="{C183D7F6-B498-43B3-948B-1728B52AA6E4}">
                <adec:decorative xmlns:adec="http://schemas.microsoft.com/office/drawing/2017/decorative" val="1"/>
              </a:ext>
            </a:extLst>
          </p:cNvPr>
          <p:cNvSpPr txBox="1"/>
          <p:nvPr/>
        </p:nvSpPr>
        <p:spPr>
          <a:xfrm>
            <a:off x="1640203" y="3713207"/>
            <a:ext cx="984607" cy="577081"/>
          </a:xfrm>
          <a:prstGeom prst="rect">
            <a:avLst/>
          </a:prstGeom>
          <a:solidFill>
            <a:srgbClr val="92D050"/>
          </a:solidFill>
          <a:ln w="3175">
            <a:noFill/>
          </a:ln>
        </p:spPr>
        <p:txBody>
          <a:bodyPr wrap="square" rtlCol="0">
            <a:spAutoFit/>
          </a:bodyPr>
          <a:lstStyle/>
          <a:p>
            <a:pPr algn="ctr"/>
            <a:r>
              <a:rPr lang="en-US" sz="1050" b="1" dirty="0">
                <a:latin typeface="Lub Dub Condensed" panose="020B0506030403020204" pitchFamily="34" charset="0"/>
              </a:rPr>
              <a:t>4-F PCC </a:t>
            </a:r>
            <a:br>
              <a:rPr lang="en-US" sz="1050" b="1" dirty="0">
                <a:latin typeface="Lub Dub Condensed" panose="020B0506030403020204" pitchFamily="34" charset="0"/>
              </a:rPr>
            </a:br>
            <a:r>
              <a:rPr lang="en-US" sz="1050" b="1" dirty="0">
                <a:latin typeface="Lub Dub Condensed" panose="020B0506030403020204" pitchFamily="34" charset="0"/>
              </a:rPr>
              <a:t>25-50 IU/kg </a:t>
            </a:r>
            <a:br>
              <a:rPr lang="en-US" sz="1050" b="1" dirty="0">
                <a:latin typeface="Lub Dub Condensed" panose="020B0506030403020204" pitchFamily="34" charset="0"/>
              </a:rPr>
            </a:br>
            <a:r>
              <a:rPr lang="en-US" sz="1050" b="1" dirty="0">
                <a:latin typeface="Lub Dub Condensed" panose="020B0506030403020204" pitchFamily="34" charset="0"/>
              </a:rPr>
              <a:t>(1)</a:t>
            </a:r>
          </a:p>
        </p:txBody>
      </p:sp>
      <p:sp>
        <p:nvSpPr>
          <p:cNvPr id="19" name="TextBox 18">
            <a:extLst>
              <a:ext uri="{FF2B5EF4-FFF2-40B4-BE49-F238E27FC236}">
                <a16:creationId xmlns:a16="http://schemas.microsoft.com/office/drawing/2014/main" id="{37788478-37FC-46F2-ADD1-AD85EAA6A07F}"/>
              </a:ext>
              <a:ext uri="{C183D7F6-B498-43B3-948B-1728B52AA6E4}">
                <adec:decorative xmlns:adec="http://schemas.microsoft.com/office/drawing/2017/decorative" val="1"/>
              </a:ext>
            </a:extLst>
          </p:cNvPr>
          <p:cNvSpPr txBox="1"/>
          <p:nvPr/>
        </p:nvSpPr>
        <p:spPr>
          <a:xfrm>
            <a:off x="930053" y="4674340"/>
            <a:ext cx="1148074" cy="430887"/>
          </a:xfrm>
          <a:prstGeom prst="rect">
            <a:avLst/>
          </a:prstGeom>
          <a:solidFill>
            <a:srgbClr val="92D050"/>
          </a:solidFill>
          <a:ln w="3175">
            <a:noFill/>
          </a:ln>
        </p:spPr>
        <p:txBody>
          <a:bodyPr wrap="square" rtlCol="0">
            <a:spAutoFit/>
          </a:bodyPr>
          <a:lstStyle>
            <a:defPPr>
              <a:defRPr lang="en-US"/>
            </a:defPPr>
            <a:lvl1pPr algn="ctr">
              <a:defRPr sz="1050" b="1">
                <a:latin typeface="Lub Dub Condensed" panose="020B0506030403020204" pitchFamily="34" charset="0"/>
              </a:defRPr>
            </a:lvl1pPr>
          </a:lstStyle>
          <a:p>
            <a:r>
              <a:rPr lang="en-US" dirty="0"/>
              <a:t>IV Vitamin K </a:t>
            </a:r>
          </a:p>
          <a:p>
            <a:r>
              <a:rPr lang="en-US" dirty="0"/>
              <a:t>(1)</a:t>
            </a:r>
          </a:p>
        </p:txBody>
      </p:sp>
      <p:sp>
        <p:nvSpPr>
          <p:cNvPr id="20" name="TextBox 19">
            <a:extLst>
              <a:ext uri="{FF2B5EF4-FFF2-40B4-BE49-F238E27FC236}">
                <a16:creationId xmlns:a16="http://schemas.microsoft.com/office/drawing/2014/main" id="{1335BE9F-5906-47F2-9955-5FF87C141728}"/>
              </a:ext>
              <a:ext uri="{C183D7F6-B498-43B3-948B-1728B52AA6E4}">
                <adec:decorative xmlns:adec="http://schemas.microsoft.com/office/drawing/2017/decorative" val="1"/>
              </a:ext>
            </a:extLst>
          </p:cNvPr>
          <p:cNvSpPr txBox="1"/>
          <p:nvPr/>
        </p:nvSpPr>
        <p:spPr>
          <a:xfrm>
            <a:off x="4046717" y="3072388"/>
            <a:ext cx="3303387" cy="261610"/>
          </a:xfrm>
          <a:prstGeom prst="rect">
            <a:avLst/>
          </a:prstGeom>
          <a:solidFill>
            <a:schemeClr val="bg1">
              <a:lumMod val="75000"/>
            </a:schemeClr>
          </a:solidFill>
          <a:ln w="3175">
            <a:noFill/>
          </a:ln>
        </p:spPr>
        <p:txBody>
          <a:bodyPr wrap="square" rtlCol="0">
            <a:spAutoFit/>
          </a:bodyPr>
          <a:lstStyle/>
          <a:p>
            <a:pPr algn="ctr"/>
            <a:r>
              <a:rPr lang="en-US" sz="1050" dirty="0">
                <a:latin typeface="Lub Dub Bold" panose="020B0803030403020204" pitchFamily="34" charset="0"/>
              </a:rPr>
              <a:t>History: When last dose taken</a:t>
            </a:r>
          </a:p>
        </p:txBody>
      </p:sp>
      <p:sp>
        <p:nvSpPr>
          <p:cNvPr id="21" name="TextBox 20">
            <a:extLst>
              <a:ext uri="{FF2B5EF4-FFF2-40B4-BE49-F238E27FC236}">
                <a16:creationId xmlns:a16="http://schemas.microsoft.com/office/drawing/2014/main" id="{42D54B4E-D3D8-409D-A771-6E98F2DB5A54}"/>
              </a:ext>
              <a:ext uri="{C183D7F6-B498-43B3-948B-1728B52AA6E4}">
                <adec:decorative xmlns:adec="http://schemas.microsoft.com/office/drawing/2017/decorative" val="1"/>
              </a:ext>
            </a:extLst>
          </p:cNvPr>
          <p:cNvSpPr txBox="1"/>
          <p:nvPr/>
        </p:nvSpPr>
        <p:spPr>
          <a:xfrm>
            <a:off x="3352802" y="3649303"/>
            <a:ext cx="4633658" cy="279937"/>
          </a:xfrm>
          <a:prstGeom prst="rect">
            <a:avLst/>
          </a:prstGeom>
          <a:solidFill>
            <a:srgbClr val="F99B1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lstStyle>
            <a:defPPr>
              <a:defRPr lang="en-US"/>
            </a:defPPr>
            <a:lvl1pPr marR="0" lvl="0" indent="0" algn="ctr" defTabSz="622300" fontAlgn="auto">
              <a:lnSpc>
                <a:spcPct val="90000"/>
              </a:lnSpc>
              <a:spcBef>
                <a:spcPct val="0"/>
              </a:spcBef>
              <a:spcAft>
                <a:spcPct val="35000"/>
              </a:spcAft>
              <a:buClrTx/>
              <a:buSzTx/>
              <a:buFontTx/>
              <a:buNone/>
              <a:tabLst/>
              <a:defRPr kumimoji="0" sz="1400" b="0" i="0" u="none" strike="noStrike" cap="none" spc="0" normalizeH="0" baseline="0">
                <a:ln>
                  <a:noFill/>
                </a:ln>
                <a:solidFill>
                  <a:prstClr val="black"/>
                </a:solidFill>
                <a:effectLst/>
                <a:uLnTx/>
                <a:uFillTx/>
                <a:latin typeface="Lub Dub Condensed" panose="020B0506030403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050" b="1" dirty="0"/>
              <a:t>Activated charcoal if DOAC &lt; 2 hrs (potential efficacy up to 8 hrs) (2b)</a:t>
            </a:r>
          </a:p>
        </p:txBody>
      </p:sp>
      <p:sp>
        <p:nvSpPr>
          <p:cNvPr id="22" name="TextBox 21">
            <a:extLst>
              <a:ext uri="{FF2B5EF4-FFF2-40B4-BE49-F238E27FC236}">
                <a16:creationId xmlns:a16="http://schemas.microsoft.com/office/drawing/2014/main" id="{2CFDA4BC-D845-4A39-A640-272F1CB28EAF}"/>
              </a:ext>
              <a:ext uri="{C183D7F6-B498-43B3-948B-1728B52AA6E4}">
                <adec:decorative xmlns:adec="http://schemas.microsoft.com/office/drawing/2017/decorative" val="1"/>
              </a:ext>
            </a:extLst>
          </p:cNvPr>
          <p:cNvSpPr txBox="1"/>
          <p:nvPr/>
        </p:nvSpPr>
        <p:spPr>
          <a:xfrm>
            <a:off x="8483263" y="3134265"/>
            <a:ext cx="1383620" cy="430887"/>
          </a:xfrm>
          <a:prstGeom prst="rect">
            <a:avLst/>
          </a:prstGeom>
          <a:solidFill>
            <a:schemeClr val="bg1">
              <a:lumMod val="75000"/>
            </a:schemeClr>
          </a:solidFill>
          <a:ln w="3175">
            <a:noFill/>
          </a:ln>
        </p:spPr>
        <p:txBody>
          <a:bodyPr wrap="square" rtlCol="0">
            <a:spAutoFit/>
          </a:bodyPr>
          <a:lstStyle/>
          <a:p>
            <a:pPr algn="ctr"/>
            <a:r>
              <a:rPr lang="en-US" sz="1050" b="1" dirty="0">
                <a:latin typeface="Lub Dub Bold" panose="020B0803030403020204" pitchFamily="34" charset="0"/>
              </a:rPr>
              <a:t>Unfractionated Heparin</a:t>
            </a:r>
          </a:p>
        </p:txBody>
      </p:sp>
      <p:sp>
        <p:nvSpPr>
          <p:cNvPr id="23" name="TextBox 22">
            <a:extLst>
              <a:ext uri="{FF2B5EF4-FFF2-40B4-BE49-F238E27FC236}">
                <a16:creationId xmlns:a16="http://schemas.microsoft.com/office/drawing/2014/main" id="{E3A65B2E-0A6F-43AD-A11C-E131C7348BB4}"/>
              </a:ext>
              <a:ext uri="{C183D7F6-B498-43B3-948B-1728B52AA6E4}">
                <adec:decorative xmlns:adec="http://schemas.microsoft.com/office/drawing/2017/decorative" val="1"/>
              </a:ext>
            </a:extLst>
          </p:cNvPr>
          <p:cNvSpPr txBox="1"/>
          <p:nvPr/>
        </p:nvSpPr>
        <p:spPr>
          <a:xfrm>
            <a:off x="10057100" y="3134265"/>
            <a:ext cx="1321242" cy="430887"/>
          </a:xfrm>
          <a:prstGeom prst="rect">
            <a:avLst/>
          </a:prstGeom>
          <a:solidFill>
            <a:schemeClr val="bg1">
              <a:lumMod val="75000"/>
            </a:schemeClr>
          </a:solidFill>
          <a:ln w="3175">
            <a:noFill/>
          </a:ln>
        </p:spPr>
        <p:txBody>
          <a:bodyPr wrap="square" rtlCol="0">
            <a:spAutoFit/>
          </a:bodyPr>
          <a:lstStyle/>
          <a:p>
            <a:pPr algn="ctr"/>
            <a:r>
              <a:rPr lang="en-US" sz="1050" b="1" dirty="0">
                <a:latin typeface="Lub Dub Bold" panose="020B0803030403020204" pitchFamily="34" charset="0"/>
              </a:rPr>
              <a:t>Low Molecular Weight Heparin</a:t>
            </a:r>
          </a:p>
        </p:txBody>
      </p:sp>
      <p:sp>
        <p:nvSpPr>
          <p:cNvPr id="24" name="TextBox 23">
            <a:extLst>
              <a:ext uri="{FF2B5EF4-FFF2-40B4-BE49-F238E27FC236}">
                <a16:creationId xmlns:a16="http://schemas.microsoft.com/office/drawing/2014/main" id="{AD61A7CA-91D5-47C7-ABB5-8514F4FF17FC}"/>
              </a:ext>
              <a:ext uri="{C183D7F6-B498-43B3-948B-1728B52AA6E4}">
                <adec:decorative xmlns:adec="http://schemas.microsoft.com/office/drawing/2017/decorative" val="1"/>
              </a:ext>
            </a:extLst>
          </p:cNvPr>
          <p:cNvSpPr txBox="1"/>
          <p:nvPr/>
        </p:nvSpPr>
        <p:spPr>
          <a:xfrm>
            <a:off x="8666831" y="3862327"/>
            <a:ext cx="988974" cy="439736"/>
          </a:xfrm>
          <a:prstGeom prst="rect">
            <a:avLst/>
          </a:prstGeom>
          <a:solidFill>
            <a:srgbClr val="F0DB0E"/>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lstStyle>
            <a:defPPr>
              <a:defRPr lang="en-US"/>
            </a:defPPr>
            <a:lvl1pPr marR="0" lvl="0" indent="0" algn="ctr" defTabSz="622300" fontAlgn="auto">
              <a:lnSpc>
                <a:spcPct val="90000"/>
              </a:lnSpc>
              <a:spcBef>
                <a:spcPct val="0"/>
              </a:spcBef>
              <a:spcAft>
                <a:spcPct val="35000"/>
              </a:spcAft>
              <a:buClrTx/>
              <a:buSzTx/>
              <a:buFontTx/>
              <a:buNone/>
              <a:tabLst/>
              <a:defRPr kumimoji="0" sz="1050" b="1" i="0" u="none" strike="noStrike" cap="none" spc="0" normalizeH="0" baseline="0">
                <a:ln>
                  <a:noFill/>
                </a:ln>
                <a:solidFill>
                  <a:prstClr val="black"/>
                </a:solidFill>
                <a:effectLst/>
                <a:uLnTx/>
                <a:uFillTx/>
                <a:latin typeface="Lub Dub Condensed" panose="020B0506030403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Protamine </a:t>
            </a:r>
            <a:br>
              <a:rPr lang="en-US" dirty="0"/>
            </a:br>
            <a:r>
              <a:rPr lang="en-US" dirty="0"/>
              <a:t>(2a)</a:t>
            </a:r>
          </a:p>
        </p:txBody>
      </p:sp>
      <p:sp>
        <p:nvSpPr>
          <p:cNvPr id="25" name="TextBox 24">
            <a:extLst>
              <a:ext uri="{FF2B5EF4-FFF2-40B4-BE49-F238E27FC236}">
                <a16:creationId xmlns:a16="http://schemas.microsoft.com/office/drawing/2014/main" id="{C7059234-C937-436E-8D37-A650DDE6541D}"/>
              </a:ext>
              <a:ext uri="{C183D7F6-B498-43B3-948B-1728B52AA6E4}">
                <adec:decorative xmlns:adec="http://schemas.microsoft.com/office/drawing/2017/decorative" val="1"/>
              </a:ext>
            </a:extLst>
          </p:cNvPr>
          <p:cNvSpPr txBox="1"/>
          <p:nvPr/>
        </p:nvSpPr>
        <p:spPr>
          <a:xfrm>
            <a:off x="10223235" y="3846267"/>
            <a:ext cx="988974" cy="444321"/>
          </a:xfrm>
          <a:prstGeom prst="rect">
            <a:avLst/>
          </a:prstGeom>
          <a:solidFill>
            <a:srgbClr val="F99B1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lstStyle>
            <a:defPPr>
              <a:defRPr lang="en-US"/>
            </a:defPPr>
            <a:lvl1pPr marR="0" lvl="0" indent="0" algn="ctr" defTabSz="622300" fontAlgn="auto">
              <a:lnSpc>
                <a:spcPct val="90000"/>
              </a:lnSpc>
              <a:spcBef>
                <a:spcPct val="0"/>
              </a:spcBef>
              <a:spcAft>
                <a:spcPct val="35000"/>
              </a:spcAft>
              <a:buClrTx/>
              <a:buSzTx/>
              <a:buFontTx/>
              <a:buNone/>
              <a:tabLst/>
              <a:defRPr kumimoji="0" sz="1400" b="0" i="0" u="none" strike="noStrike" cap="none" spc="0" normalizeH="0" baseline="0">
                <a:ln>
                  <a:noFill/>
                </a:ln>
                <a:solidFill>
                  <a:prstClr val="black"/>
                </a:solidFill>
                <a:effectLst/>
                <a:uLnTx/>
                <a:uFillTx/>
                <a:latin typeface="Lub Dub Condensed" panose="020B0506030403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050" b="1" dirty="0"/>
              <a:t>Protamine </a:t>
            </a:r>
            <a:br>
              <a:rPr lang="en-US" sz="1050" b="1" dirty="0"/>
            </a:br>
            <a:r>
              <a:rPr lang="en-US" sz="1050" b="1" dirty="0"/>
              <a:t>(2b)</a:t>
            </a:r>
          </a:p>
        </p:txBody>
      </p:sp>
      <p:grpSp>
        <p:nvGrpSpPr>
          <p:cNvPr id="154" name="Group 153">
            <a:extLst>
              <a:ext uri="{FF2B5EF4-FFF2-40B4-BE49-F238E27FC236}">
                <a16:creationId xmlns:a16="http://schemas.microsoft.com/office/drawing/2014/main" id="{DECC9C52-A833-4337-9DBA-B0D731ED5286}"/>
              </a:ext>
              <a:ext uri="{C183D7F6-B498-43B3-948B-1728B52AA6E4}">
                <adec:decorative xmlns:adec="http://schemas.microsoft.com/office/drawing/2017/decorative" val="1"/>
              </a:ext>
            </a:extLst>
          </p:cNvPr>
          <p:cNvGrpSpPr/>
          <p:nvPr/>
        </p:nvGrpSpPr>
        <p:grpSpPr>
          <a:xfrm>
            <a:off x="3367926" y="4211157"/>
            <a:ext cx="1291590" cy="765820"/>
            <a:chOff x="3367926" y="4211157"/>
            <a:chExt cx="1291590" cy="765820"/>
          </a:xfrm>
        </p:grpSpPr>
        <p:sp>
          <p:nvSpPr>
            <p:cNvPr id="27" name="Diamond 26">
              <a:extLst>
                <a:ext uri="{FF2B5EF4-FFF2-40B4-BE49-F238E27FC236}">
                  <a16:creationId xmlns:a16="http://schemas.microsoft.com/office/drawing/2014/main" id="{E1525C5D-FFA9-49BF-B9F0-E2A0210FD4E8}"/>
                </a:ext>
                <a:ext uri="{C183D7F6-B498-43B3-948B-1728B52AA6E4}">
                  <adec:decorative xmlns:adec="http://schemas.microsoft.com/office/drawing/2017/decorative" val="1"/>
                </a:ext>
              </a:extLst>
            </p:cNvPr>
            <p:cNvSpPr/>
            <p:nvPr/>
          </p:nvSpPr>
          <p:spPr>
            <a:xfrm>
              <a:off x="3441472" y="4211157"/>
              <a:ext cx="1146945" cy="765820"/>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887F3214-A1D2-4C73-B339-1D83B2BD04E3}"/>
                </a:ext>
                <a:ext uri="{C183D7F6-B498-43B3-948B-1728B52AA6E4}">
                  <adec:decorative xmlns:adec="http://schemas.microsoft.com/office/drawing/2017/decorative" val="1"/>
                </a:ext>
              </a:extLst>
            </p:cNvPr>
            <p:cNvSpPr txBox="1"/>
            <p:nvPr/>
          </p:nvSpPr>
          <p:spPr>
            <a:xfrm>
              <a:off x="3367926" y="4274877"/>
              <a:ext cx="1291590" cy="577081"/>
            </a:xfrm>
            <a:prstGeom prst="rect">
              <a:avLst/>
            </a:prstGeom>
            <a:noFill/>
          </p:spPr>
          <p:txBody>
            <a:bodyPr wrap="square" rtlCol="0">
              <a:spAutoFit/>
            </a:bodyPr>
            <a:lstStyle/>
            <a:p>
              <a:pPr algn="ctr"/>
              <a:r>
                <a:rPr lang="en-US" sz="1050" b="1" dirty="0">
                  <a:latin typeface="Lub Dub Condensed" panose="020B0506030403020204" pitchFamily="34" charset="0"/>
                </a:rPr>
                <a:t>Is </a:t>
              </a:r>
              <a:br>
                <a:rPr lang="en-US" sz="1050" b="1" dirty="0">
                  <a:latin typeface="Lub Dub Condensed" panose="020B0506030403020204" pitchFamily="34" charset="0"/>
                </a:rPr>
              </a:br>
              <a:r>
                <a:rPr lang="en-US" sz="1050" b="1" dirty="0">
                  <a:latin typeface="Lub Dub Condensed" panose="020B0506030403020204" pitchFamily="34" charset="0"/>
                </a:rPr>
                <a:t>Idarucizumab available?</a:t>
              </a:r>
            </a:p>
          </p:txBody>
        </p:sp>
      </p:grpSp>
      <p:sp>
        <p:nvSpPr>
          <p:cNvPr id="29" name="TextBox 28">
            <a:extLst>
              <a:ext uri="{FF2B5EF4-FFF2-40B4-BE49-F238E27FC236}">
                <a16:creationId xmlns:a16="http://schemas.microsoft.com/office/drawing/2014/main" id="{06AD0930-A2DE-422E-8CA0-586BB6DA23F9}"/>
              </a:ext>
              <a:ext uri="{C183D7F6-B498-43B3-948B-1728B52AA6E4}">
                <adec:decorative xmlns:adec="http://schemas.microsoft.com/office/drawing/2017/decorative" val="1"/>
              </a:ext>
            </a:extLst>
          </p:cNvPr>
          <p:cNvSpPr txBox="1"/>
          <p:nvPr/>
        </p:nvSpPr>
        <p:spPr>
          <a:xfrm>
            <a:off x="2681486" y="5228270"/>
            <a:ext cx="988975" cy="439736"/>
          </a:xfrm>
          <a:prstGeom prst="rect">
            <a:avLst/>
          </a:prstGeom>
          <a:solidFill>
            <a:srgbClr val="F0DB0E"/>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lstStyle>
            <a:defPPr>
              <a:defRPr lang="en-US"/>
            </a:defPPr>
            <a:lvl1pPr marR="0" lvl="0" indent="0" algn="ctr" defTabSz="622300" fontAlgn="auto">
              <a:lnSpc>
                <a:spcPct val="90000"/>
              </a:lnSpc>
              <a:spcBef>
                <a:spcPct val="0"/>
              </a:spcBef>
              <a:spcAft>
                <a:spcPct val="35000"/>
              </a:spcAft>
              <a:buClrTx/>
              <a:buSzTx/>
              <a:buFontTx/>
              <a:buNone/>
              <a:tabLst/>
              <a:defRPr kumimoji="0" sz="1050" b="1" i="0" u="none" strike="noStrike" cap="none" spc="0" normalizeH="0" baseline="0">
                <a:ln>
                  <a:noFill/>
                </a:ln>
                <a:solidFill>
                  <a:prstClr val="black"/>
                </a:solidFill>
                <a:effectLst/>
                <a:uLnTx/>
                <a:uFillTx/>
                <a:latin typeface="Lub Dub Condensed" panose="020B0506030403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900" dirty="0"/>
              <a:t>Idarucizumab (2a)</a:t>
            </a:r>
          </a:p>
        </p:txBody>
      </p:sp>
      <p:sp>
        <p:nvSpPr>
          <p:cNvPr id="30" name="TextBox 29">
            <a:extLst>
              <a:ext uri="{FF2B5EF4-FFF2-40B4-BE49-F238E27FC236}">
                <a16:creationId xmlns:a16="http://schemas.microsoft.com/office/drawing/2014/main" id="{73B760C7-C91A-443B-8B85-9DF0E4BA1429}"/>
              </a:ext>
              <a:ext uri="{C183D7F6-B498-43B3-948B-1728B52AA6E4}">
                <adec:decorative xmlns:adec="http://schemas.microsoft.com/office/drawing/2017/decorative" val="1"/>
              </a:ext>
            </a:extLst>
          </p:cNvPr>
          <p:cNvSpPr txBox="1"/>
          <p:nvPr/>
        </p:nvSpPr>
        <p:spPr>
          <a:xfrm>
            <a:off x="4049888" y="5221861"/>
            <a:ext cx="1534159" cy="446146"/>
          </a:xfrm>
          <a:prstGeom prst="rect">
            <a:avLst/>
          </a:prstGeom>
          <a:solidFill>
            <a:srgbClr val="F99B1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lstStyle>
            <a:defPPr>
              <a:defRPr lang="en-US"/>
            </a:defPPr>
            <a:lvl1pPr marR="0" lvl="0" indent="0" algn="ctr" defTabSz="622300" fontAlgn="auto">
              <a:lnSpc>
                <a:spcPct val="90000"/>
              </a:lnSpc>
              <a:spcBef>
                <a:spcPct val="0"/>
              </a:spcBef>
              <a:spcAft>
                <a:spcPct val="35000"/>
              </a:spcAft>
              <a:buClrTx/>
              <a:buSzTx/>
              <a:buFontTx/>
              <a:buNone/>
              <a:tabLst/>
              <a:defRPr kumimoji="0" sz="1400" b="0" i="0" u="none" strike="noStrike" cap="none" spc="0" normalizeH="0" baseline="0">
                <a:ln>
                  <a:noFill/>
                </a:ln>
                <a:solidFill>
                  <a:prstClr val="black"/>
                </a:solidFill>
                <a:effectLst/>
                <a:uLnTx/>
                <a:uFillTx/>
                <a:latin typeface="Lub Dub Condensed" panose="020B0506030403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100000"/>
              </a:lnSpc>
              <a:spcAft>
                <a:spcPts val="0"/>
              </a:spcAft>
            </a:pPr>
            <a:r>
              <a:rPr lang="en-US" sz="900" b="1" dirty="0"/>
              <a:t>PCCs or aPCC and/or</a:t>
            </a:r>
          </a:p>
          <a:p>
            <a:pPr>
              <a:lnSpc>
                <a:spcPct val="100000"/>
              </a:lnSpc>
              <a:spcAft>
                <a:spcPts val="0"/>
              </a:spcAft>
            </a:pPr>
            <a:r>
              <a:rPr lang="en-US" sz="900" b="1" dirty="0"/>
              <a:t> renal replacement therapy </a:t>
            </a:r>
            <a:br>
              <a:rPr lang="en-US" sz="900" b="1" dirty="0"/>
            </a:br>
            <a:r>
              <a:rPr lang="en-US" sz="900" b="1" dirty="0"/>
              <a:t>(2b)</a:t>
            </a:r>
          </a:p>
        </p:txBody>
      </p:sp>
      <p:cxnSp>
        <p:nvCxnSpPr>
          <p:cNvPr id="37" name="Straight Arrow Connector 36">
            <a:extLst>
              <a:ext uri="{FF2B5EF4-FFF2-40B4-BE49-F238E27FC236}">
                <a16:creationId xmlns:a16="http://schemas.microsoft.com/office/drawing/2014/main" id="{EE5BBDE9-6CC3-481D-823A-3BAFFE41C487}"/>
              </a:ext>
              <a:ext uri="{C183D7F6-B498-43B3-948B-1728B52AA6E4}">
                <adec:decorative xmlns:adec="http://schemas.microsoft.com/office/drawing/2017/decorative" val="1"/>
              </a:ext>
            </a:extLst>
          </p:cNvPr>
          <p:cNvCxnSpPr>
            <a:cxnSpLocks/>
          </p:cNvCxnSpPr>
          <p:nvPr/>
        </p:nvCxnSpPr>
        <p:spPr>
          <a:xfrm>
            <a:off x="5609662" y="1615559"/>
            <a:ext cx="0" cy="24609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56" name="Straight Arrow Connector 55">
            <a:extLst>
              <a:ext uri="{FF2B5EF4-FFF2-40B4-BE49-F238E27FC236}">
                <a16:creationId xmlns:a16="http://schemas.microsoft.com/office/drawing/2014/main" id="{E516CFCB-89E7-4A86-BF69-4097B16F7F15}"/>
              </a:ext>
              <a:ext uri="{C183D7F6-B498-43B3-948B-1728B52AA6E4}">
                <adec:decorative xmlns:adec="http://schemas.microsoft.com/office/drawing/2017/decorative" val="1"/>
              </a:ext>
            </a:extLst>
          </p:cNvPr>
          <p:cNvCxnSpPr>
            <a:cxnSpLocks/>
            <a:stCxn id="12" idx="2"/>
          </p:cNvCxnSpPr>
          <p:nvPr/>
        </p:nvCxnSpPr>
        <p:spPr>
          <a:xfrm>
            <a:off x="4318827" y="2764882"/>
            <a:ext cx="0" cy="30850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64" name="Straight Arrow Connector 63">
            <a:extLst>
              <a:ext uri="{FF2B5EF4-FFF2-40B4-BE49-F238E27FC236}">
                <a16:creationId xmlns:a16="http://schemas.microsoft.com/office/drawing/2014/main" id="{ED73EEC4-51A7-4A47-98B0-9D1F89ACABC3}"/>
              </a:ext>
              <a:ext uri="{C183D7F6-B498-43B3-948B-1728B52AA6E4}">
                <adec:decorative xmlns:adec="http://schemas.microsoft.com/office/drawing/2017/decorative" val="1"/>
              </a:ext>
            </a:extLst>
          </p:cNvPr>
          <p:cNvCxnSpPr>
            <a:cxnSpLocks/>
          </p:cNvCxnSpPr>
          <p:nvPr/>
        </p:nvCxnSpPr>
        <p:spPr>
          <a:xfrm>
            <a:off x="4013816" y="3921976"/>
            <a:ext cx="1129" cy="28772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74" name="Straight Arrow Connector 73">
            <a:extLst>
              <a:ext uri="{FF2B5EF4-FFF2-40B4-BE49-F238E27FC236}">
                <a16:creationId xmlns:a16="http://schemas.microsoft.com/office/drawing/2014/main" id="{9EBD2FAE-7301-4F0D-AC73-0A5CEF182D61}"/>
              </a:ext>
              <a:ext uri="{C183D7F6-B498-43B3-948B-1728B52AA6E4}">
                <adec:decorative xmlns:adec="http://schemas.microsoft.com/office/drawing/2017/decorative" val="1"/>
              </a:ext>
            </a:extLst>
          </p:cNvPr>
          <p:cNvCxnSpPr>
            <a:cxnSpLocks/>
            <a:stCxn id="10" idx="2"/>
            <a:endCxn id="11" idx="0"/>
          </p:cNvCxnSpPr>
          <p:nvPr/>
        </p:nvCxnSpPr>
        <p:spPr>
          <a:xfrm rot="5400000">
            <a:off x="3350210" y="281342"/>
            <a:ext cx="387719" cy="4079959"/>
          </a:xfrm>
          <a:prstGeom prst="bentConnector3">
            <a:avLst>
              <a:gd name="adj1" fmla="val 46036"/>
            </a:avLst>
          </a:prstGeom>
          <a:ln w="38100">
            <a:tailEnd type="triangle"/>
          </a:ln>
        </p:spPr>
        <p:style>
          <a:lnRef idx="1">
            <a:schemeClr val="dk1"/>
          </a:lnRef>
          <a:fillRef idx="0">
            <a:schemeClr val="dk1"/>
          </a:fillRef>
          <a:effectRef idx="0">
            <a:schemeClr val="dk1"/>
          </a:effectRef>
          <a:fontRef idx="minor">
            <a:schemeClr val="tx1"/>
          </a:fontRef>
        </p:style>
      </p:cxnSp>
      <p:cxnSp>
        <p:nvCxnSpPr>
          <p:cNvPr id="75" name="Straight Arrow Connector 73">
            <a:extLst>
              <a:ext uri="{FF2B5EF4-FFF2-40B4-BE49-F238E27FC236}">
                <a16:creationId xmlns:a16="http://schemas.microsoft.com/office/drawing/2014/main" id="{456080DD-0C15-4670-B9AC-DA640C15752C}"/>
              </a:ext>
              <a:ext uri="{C183D7F6-B498-43B3-948B-1728B52AA6E4}">
                <adec:decorative xmlns:adec="http://schemas.microsoft.com/office/drawing/2017/decorative" val="1"/>
              </a:ext>
            </a:extLst>
          </p:cNvPr>
          <p:cNvCxnSpPr>
            <a:cxnSpLocks/>
            <a:stCxn id="10" idx="2"/>
            <a:endCxn id="12" idx="0"/>
          </p:cNvCxnSpPr>
          <p:nvPr/>
        </p:nvCxnSpPr>
        <p:spPr>
          <a:xfrm rot="5400000">
            <a:off x="4771228" y="1675062"/>
            <a:ext cx="360421" cy="1265221"/>
          </a:xfrm>
          <a:prstGeom prst="bentConnector3">
            <a:avLst>
              <a:gd name="adj1" fmla="val 50000"/>
            </a:avLst>
          </a:prstGeom>
          <a:ln w="38100">
            <a:tailEnd type="triangle"/>
          </a:ln>
        </p:spPr>
        <p:style>
          <a:lnRef idx="1">
            <a:schemeClr val="dk1"/>
          </a:lnRef>
          <a:fillRef idx="0">
            <a:schemeClr val="dk1"/>
          </a:fillRef>
          <a:effectRef idx="0">
            <a:schemeClr val="dk1"/>
          </a:effectRef>
          <a:fontRef idx="minor">
            <a:schemeClr val="tx1"/>
          </a:fontRef>
        </p:style>
      </p:cxnSp>
      <p:cxnSp>
        <p:nvCxnSpPr>
          <p:cNvPr id="78" name="Straight Arrow Connector 73">
            <a:extLst>
              <a:ext uri="{FF2B5EF4-FFF2-40B4-BE49-F238E27FC236}">
                <a16:creationId xmlns:a16="http://schemas.microsoft.com/office/drawing/2014/main" id="{87D0505C-3ECC-4F1F-81ED-B26DDDBBA6E7}"/>
              </a:ext>
              <a:ext uri="{C183D7F6-B498-43B3-948B-1728B52AA6E4}">
                <adec:decorative xmlns:adec="http://schemas.microsoft.com/office/drawing/2017/decorative" val="1"/>
              </a:ext>
            </a:extLst>
          </p:cNvPr>
          <p:cNvCxnSpPr>
            <a:cxnSpLocks/>
            <a:stCxn id="10" idx="2"/>
            <a:endCxn id="13" idx="0"/>
          </p:cNvCxnSpPr>
          <p:nvPr/>
        </p:nvCxnSpPr>
        <p:spPr>
          <a:xfrm rot="16200000" flipH="1">
            <a:off x="6061541" y="1649969"/>
            <a:ext cx="369720" cy="1324706"/>
          </a:xfrm>
          <a:prstGeom prst="bentConnector3">
            <a:avLst>
              <a:gd name="adj1" fmla="val 50000"/>
            </a:avLst>
          </a:prstGeom>
          <a:ln w="38100">
            <a:tailEnd type="triangle"/>
          </a:ln>
        </p:spPr>
        <p:style>
          <a:lnRef idx="1">
            <a:schemeClr val="dk1"/>
          </a:lnRef>
          <a:fillRef idx="0">
            <a:schemeClr val="dk1"/>
          </a:fillRef>
          <a:effectRef idx="0">
            <a:schemeClr val="dk1"/>
          </a:effectRef>
          <a:fontRef idx="minor">
            <a:schemeClr val="tx1"/>
          </a:fontRef>
        </p:style>
      </p:cxnSp>
      <p:cxnSp>
        <p:nvCxnSpPr>
          <p:cNvPr id="84" name="Straight Arrow Connector 73">
            <a:extLst>
              <a:ext uri="{FF2B5EF4-FFF2-40B4-BE49-F238E27FC236}">
                <a16:creationId xmlns:a16="http://schemas.microsoft.com/office/drawing/2014/main" id="{D1961CEE-EF70-4E3A-8C74-D71E4338A342}"/>
              </a:ext>
              <a:ext uri="{C183D7F6-B498-43B3-948B-1728B52AA6E4}">
                <adec:decorative xmlns:adec="http://schemas.microsoft.com/office/drawing/2017/decorative" val="1"/>
              </a:ext>
            </a:extLst>
          </p:cNvPr>
          <p:cNvCxnSpPr>
            <a:cxnSpLocks/>
            <a:stCxn id="10" idx="2"/>
            <a:endCxn id="14" idx="0"/>
          </p:cNvCxnSpPr>
          <p:nvPr/>
        </p:nvCxnSpPr>
        <p:spPr>
          <a:xfrm rot="16200000" flipH="1">
            <a:off x="7545255" y="166254"/>
            <a:ext cx="360421" cy="4282835"/>
          </a:xfrm>
          <a:prstGeom prst="bentConnector3">
            <a:avLst>
              <a:gd name="adj1" fmla="val 50000"/>
            </a:avLst>
          </a:prstGeom>
          <a:ln w="38100">
            <a:tailEnd type="triangle"/>
          </a:ln>
        </p:spPr>
        <p:style>
          <a:lnRef idx="1">
            <a:schemeClr val="dk1"/>
          </a:lnRef>
          <a:fillRef idx="0">
            <a:schemeClr val="dk1"/>
          </a:fillRef>
          <a:effectRef idx="0">
            <a:schemeClr val="dk1"/>
          </a:effectRef>
          <a:fontRef idx="minor">
            <a:schemeClr val="tx1"/>
          </a:fontRef>
        </p:style>
      </p:cxnSp>
      <p:cxnSp>
        <p:nvCxnSpPr>
          <p:cNvPr id="94" name="Straight Arrow Connector 73">
            <a:extLst>
              <a:ext uri="{FF2B5EF4-FFF2-40B4-BE49-F238E27FC236}">
                <a16:creationId xmlns:a16="http://schemas.microsoft.com/office/drawing/2014/main" id="{64CACC81-E720-4D30-89EE-AE02D0598AE0}"/>
              </a:ext>
              <a:ext uri="{C183D7F6-B498-43B3-948B-1728B52AA6E4}">
                <adec:decorative xmlns:adec="http://schemas.microsoft.com/office/drawing/2017/decorative" val="1"/>
              </a:ext>
            </a:extLst>
          </p:cNvPr>
          <p:cNvCxnSpPr>
            <a:cxnSpLocks/>
            <a:stCxn id="11" idx="2"/>
            <a:endCxn id="15" idx="0"/>
          </p:cNvCxnSpPr>
          <p:nvPr/>
        </p:nvCxnSpPr>
        <p:spPr>
          <a:xfrm rot="5400000">
            <a:off x="1014110" y="2644285"/>
            <a:ext cx="342084" cy="637875"/>
          </a:xfrm>
          <a:prstGeom prst="bentConnector3">
            <a:avLst>
              <a:gd name="adj1" fmla="val 50000"/>
            </a:avLst>
          </a:prstGeom>
          <a:ln w="38100">
            <a:tailEnd type="triangle"/>
          </a:ln>
        </p:spPr>
        <p:style>
          <a:lnRef idx="1">
            <a:schemeClr val="dk1"/>
          </a:lnRef>
          <a:fillRef idx="0">
            <a:schemeClr val="dk1"/>
          </a:fillRef>
          <a:effectRef idx="0">
            <a:schemeClr val="dk1"/>
          </a:effectRef>
          <a:fontRef idx="minor">
            <a:schemeClr val="tx1"/>
          </a:fontRef>
        </p:style>
      </p:cxnSp>
      <p:cxnSp>
        <p:nvCxnSpPr>
          <p:cNvPr id="98" name="Straight Arrow Connector 73">
            <a:extLst>
              <a:ext uri="{FF2B5EF4-FFF2-40B4-BE49-F238E27FC236}">
                <a16:creationId xmlns:a16="http://schemas.microsoft.com/office/drawing/2014/main" id="{9DE3FAD7-D883-432B-B032-2B9ABDE520DE}"/>
              </a:ext>
              <a:ext uri="{C183D7F6-B498-43B3-948B-1728B52AA6E4}">
                <adec:decorative xmlns:adec="http://schemas.microsoft.com/office/drawing/2017/decorative" val="1"/>
              </a:ext>
            </a:extLst>
          </p:cNvPr>
          <p:cNvCxnSpPr>
            <a:cxnSpLocks/>
            <a:stCxn id="11" idx="2"/>
            <a:endCxn id="16" idx="0"/>
          </p:cNvCxnSpPr>
          <p:nvPr/>
        </p:nvCxnSpPr>
        <p:spPr>
          <a:xfrm rot="16200000" flipH="1">
            <a:off x="1648347" y="2647921"/>
            <a:ext cx="342084" cy="630601"/>
          </a:xfrm>
          <a:prstGeom prst="bentConnector3">
            <a:avLst>
              <a:gd name="adj1" fmla="val 50000"/>
            </a:avLst>
          </a:prstGeom>
          <a:ln w="38100">
            <a:tailEnd type="triangle"/>
          </a:ln>
        </p:spPr>
        <p:style>
          <a:lnRef idx="1">
            <a:schemeClr val="dk1"/>
          </a:lnRef>
          <a:fillRef idx="0">
            <a:schemeClr val="dk1"/>
          </a:fillRef>
          <a:effectRef idx="0">
            <a:schemeClr val="dk1"/>
          </a:effectRef>
          <a:fontRef idx="minor">
            <a:schemeClr val="tx1"/>
          </a:fontRef>
        </p:style>
      </p:cxnSp>
      <p:cxnSp>
        <p:nvCxnSpPr>
          <p:cNvPr id="101" name="Straight Arrow Connector 73">
            <a:extLst>
              <a:ext uri="{FF2B5EF4-FFF2-40B4-BE49-F238E27FC236}">
                <a16:creationId xmlns:a16="http://schemas.microsoft.com/office/drawing/2014/main" id="{ADA6AADB-9B50-4854-8B52-892D54BBB0E3}"/>
              </a:ext>
              <a:ext uri="{C183D7F6-B498-43B3-948B-1728B52AA6E4}">
                <adec:decorative xmlns:adec="http://schemas.microsoft.com/office/drawing/2017/decorative" val="1"/>
              </a:ext>
            </a:extLst>
          </p:cNvPr>
          <p:cNvCxnSpPr>
            <a:cxnSpLocks/>
            <a:stCxn id="14" idx="2"/>
            <a:endCxn id="22" idx="0"/>
          </p:cNvCxnSpPr>
          <p:nvPr/>
        </p:nvCxnSpPr>
        <p:spPr>
          <a:xfrm rot="5400000">
            <a:off x="9336287" y="2603668"/>
            <a:ext cx="369383" cy="691810"/>
          </a:xfrm>
          <a:prstGeom prst="bentConnector3">
            <a:avLst>
              <a:gd name="adj1" fmla="val 50000"/>
            </a:avLst>
          </a:prstGeom>
          <a:ln w="38100">
            <a:tailEnd type="triangle"/>
          </a:ln>
        </p:spPr>
        <p:style>
          <a:lnRef idx="1">
            <a:schemeClr val="dk1"/>
          </a:lnRef>
          <a:fillRef idx="0">
            <a:schemeClr val="dk1"/>
          </a:fillRef>
          <a:effectRef idx="0">
            <a:schemeClr val="dk1"/>
          </a:effectRef>
          <a:fontRef idx="minor">
            <a:schemeClr val="tx1"/>
          </a:fontRef>
        </p:style>
      </p:cxnSp>
      <p:cxnSp>
        <p:nvCxnSpPr>
          <p:cNvPr id="102" name="Straight Arrow Connector 73">
            <a:extLst>
              <a:ext uri="{FF2B5EF4-FFF2-40B4-BE49-F238E27FC236}">
                <a16:creationId xmlns:a16="http://schemas.microsoft.com/office/drawing/2014/main" id="{7DE35683-B1A7-40B2-94E5-59F86FAA28D7}"/>
              </a:ext>
              <a:ext uri="{C183D7F6-B498-43B3-948B-1728B52AA6E4}">
                <adec:decorative xmlns:adec="http://schemas.microsoft.com/office/drawing/2017/decorative" val="1"/>
              </a:ext>
            </a:extLst>
          </p:cNvPr>
          <p:cNvCxnSpPr>
            <a:cxnSpLocks/>
            <a:stCxn id="18" idx="2"/>
            <a:endCxn id="19" idx="0"/>
          </p:cNvCxnSpPr>
          <p:nvPr/>
        </p:nvCxnSpPr>
        <p:spPr>
          <a:xfrm rot="5400000">
            <a:off x="1626273" y="4168106"/>
            <a:ext cx="384052" cy="628417"/>
          </a:xfrm>
          <a:prstGeom prst="bentConnector3">
            <a:avLst>
              <a:gd name="adj1" fmla="val 50000"/>
            </a:avLst>
          </a:prstGeom>
          <a:ln w="38100">
            <a:tailEnd type="triangle"/>
          </a:ln>
        </p:spPr>
        <p:style>
          <a:lnRef idx="1">
            <a:schemeClr val="dk1"/>
          </a:lnRef>
          <a:fillRef idx="0">
            <a:schemeClr val="dk1"/>
          </a:fillRef>
          <a:effectRef idx="0">
            <a:schemeClr val="dk1"/>
          </a:effectRef>
          <a:fontRef idx="minor">
            <a:schemeClr val="tx1"/>
          </a:fontRef>
        </p:style>
      </p:cxnSp>
      <p:cxnSp>
        <p:nvCxnSpPr>
          <p:cNvPr id="107" name="Straight Arrow Connector 73">
            <a:extLst>
              <a:ext uri="{FF2B5EF4-FFF2-40B4-BE49-F238E27FC236}">
                <a16:creationId xmlns:a16="http://schemas.microsoft.com/office/drawing/2014/main" id="{FC9FB1C1-CBBC-4714-94A3-7304B6B092F1}"/>
              </a:ext>
              <a:ext uri="{C183D7F6-B498-43B3-948B-1728B52AA6E4}">
                <adec:decorative xmlns:adec="http://schemas.microsoft.com/office/drawing/2017/decorative" val="1"/>
              </a:ext>
            </a:extLst>
          </p:cNvPr>
          <p:cNvCxnSpPr>
            <a:cxnSpLocks/>
            <a:stCxn id="14" idx="2"/>
            <a:endCxn id="23" idx="0"/>
          </p:cNvCxnSpPr>
          <p:nvPr/>
        </p:nvCxnSpPr>
        <p:spPr>
          <a:xfrm rot="16200000" flipH="1">
            <a:off x="10107611" y="2524154"/>
            <a:ext cx="369383" cy="850838"/>
          </a:xfrm>
          <a:prstGeom prst="bentConnector3">
            <a:avLst>
              <a:gd name="adj1" fmla="val 50000"/>
            </a:avLst>
          </a:prstGeom>
          <a:ln w="38100">
            <a:tailEnd type="triangle"/>
          </a:ln>
        </p:spPr>
        <p:style>
          <a:lnRef idx="1">
            <a:schemeClr val="dk1"/>
          </a:lnRef>
          <a:fillRef idx="0">
            <a:schemeClr val="dk1"/>
          </a:fillRef>
          <a:effectRef idx="0">
            <a:schemeClr val="dk1"/>
          </a:effectRef>
          <a:fontRef idx="minor">
            <a:schemeClr val="tx1"/>
          </a:fontRef>
        </p:style>
      </p:cxnSp>
      <p:cxnSp>
        <p:nvCxnSpPr>
          <p:cNvPr id="114" name="Straight Arrow Connector 113">
            <a:extLst>
              <a:ext uri="{FF2B5EF4-FFF2-40B4-BE49-F238E27FC236}">
                <a16:creationId xmlns:a16="http://schemas.microsoft.com/office/drawing/2014/main" id="{7150387E-D6C9-4523-A976-D6912E4CC1DB}"/>
              </a:ext>
              <a:ext uri="{C183D7F6-B498-43B3-948B-1728B52AA6E4}">
                <adec:decorative xmlns:adec="http://schemas.microsoft.com/office/drawing/2017/decorative" val="1"/>
              </a:ext>
            </a:extLst>
          </p:cNvPr>
          <p:cNvCxnSpPr>
            <a:cxnSpLocks/>
          </p:cNvCxnSpPr>
          <p:nvPr/>
        </p:nvCxnSpPr>
        <p:spPr>
          <a:xfrm>
            <a:off x="6908754" y="2771638"/>
            <a:ext cx="0" cy="30850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24" name="Straight Arrow Connector 123">
            <a:extLst>
              <a:ext uri="{FF2B5EF4-FFF2-40B4-BE49-F238E27FC236}">
                <a16:creationId xmlns:a16="http://schemas.microsoft.com/office/drawing/2014/main" id="{B99C317B-E1D7-4745-B59D-FCF917D82EC4}"/>
              </a:ext>
              <a:ext uri="{C183D7F6-B498-43B3-948B-1728B52AA6E4}">
                <adec:decorative xmlns:adec="http://schemas.microsoft.com/office/drawing/2017/decorative" val="1"/>
              </a:ext>
            </a:extLst>
          </p:cNvPr>
          <p:cNvCxnSpPr>
            <a:cxnSpLocks/>
          </p:cNvCxnSpPr>
          <p:nvPr/>
        </p:nvCxnSpPr>
        <p:spPr>
          <a:xfrm>
            <a:off x="849788" y="3395874"/>
            <a:ext cx="0" cy="30850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25" name="Straight Arrow Connector 124">
            <a:extLst>
              <a:ext uri="{FF2B5EF4-FFF2-40B4-BE49-F238E27FC236}">
                <a16:creationId xmlns:a16="http://schemas.microsoft.com/office/drawing/2014/main" id="{8E85DC11-5CF9-4988-825F-BD142858D2A8}"/>
              </a:ext>
              <a:ext uri="{C183D7F6-B498-43B3-948B-1728B52AA6E4}">
                <adec:decorative xmlns:adec="http://schemas.microsoft.com/office/drawing/2017/decorative" val="1"/>
              </a:ext>
            </a:extLst>
          </p:cNvPr>
          <p:cNvCxnSpPr>
            <a:cxnSpLocks/>
          </p:cNvCxnSpPr>
          <p:nvPr/>
        </p:nvCxnSpPr>
        <p:spPr>
          <a:xfrm>
            <a:off x="2134690" y="3395874"/>
            <a:ext cx="0" cy="30850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29" name="Straight Arrow Connector 73">
            <a:extLst>
              <a:ext uri="{FF2B5EF4-FFF2-40B4-BE49-F238E27FC236}">
                <a16:creationId xmlns:a16="http://schemas.microsoft.com/office/drawing/2014/main" id="{114E2915-7D4E-4573-A815-7249CD7DEAD4}"/>
              </a:ext>
              <a:ext uri="{C183D7F6-B498-43B3-948B-1728B52AA6E4}">
                <adec:decorative xmlns:adec="http://schemas.microsoft.com/office/drawing/2017/decorative" val="1"/>
              </a:ext>
            </a:extLst>
          </p:cNvPr>
          <p:cNvCxnSpPr>
            <a:cxnSpLocks/>
            <a:stCxn id="17" idx="2"/>
            <a:endCxn id="19" idx="0"/>
          </p:cNvCxnSpPr>
          <p:nvPr/>
        </p:nvCxnSpPr>
        <p:spPr>
          <a:xfrm rot="16200000" flipH="1">
            <a:off x="992463" y="4162712"/>
            <a:ext cx="385379" cy="637876"/>
          </a:xfrm>
          <a:prstGeom prst="bentConnector3">
            <a:avLst>
              <a:gd name="adj1" fmla="val 50000"/>
            </a:avLst>
          </a:prstGeom>
          <a:ln w="38100">
            <a:tailEnd type="triangle"/>
          </a:ln>
        </p:spPr>
        <p:style>
          <a:lnRef idx="1">
            <a:schemeClr val="dk1"/>
          </a:lnRef>
          <a:fillRef idx="0">
            <a:schemeClr val="dk1"/>
          </a:fillRef>
          <a:effectRef idx="0">
            <a:schemeClr val="dk1"/>
          </a:effectRef>
          <a:fontRef idx="minor">
            <a:schemeClr val="tx1"/>
          </a:fontRef>
        </p:style>
      </p:cxnSp>
      <p:cxnSp>
        <p:nvCxnSpPr>
          <p:cNvPr id="132" name="Straight Arrow Connector 131">
            <a:extLst>
              <a:ext uri="{FF2B5EF4-FFF2-40B4-BE49-F238E27FC236}">
                <a16:creationId xmlns:a16="http://schemas.microsoft.com/office/drawing/2014/main" id="{8416121D-2C9C-43D2-A7E2-91C566EBBE2A}"/>
              </a:ext>
              <a:ext uri="{C183D7F6-B498-43B3-948B-1728B52AA6E4}">
                <adec:decorative xmlns:adec="http://schemas.microsoft.com/office/drawing/2017/decorative" val="1"/>
              </a:ext>
            </a:extLst>
          </p:cNvPr>
          <p:cNvCxnSpPr>
            <a:cxnSpLocks/>
          </p:cNvCxnSpPr>
          <p:nvPr/>
        </p:nvCxnSpPr>
        <p:spPr>
          <a:xfrm>
            <a:off x="5668064" y="3333998"/>
            <a:ext cx="0" cy="30850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33" name="Straight Arrow Connector 132">
            <a:extLst>
              <a:ext uri="{FF2B5EF4-FFF2-40B4-BE49-F238E27FC236}">
                <a16:creationId xmlns:a16="http://schemas.microsoft.com/office/drawing/2014/main" id="{7A6F15C8-15C2-4F9C-BF03-AC594500FA2D}"/>
              </a:ext>
              <a:ext uri="{C183D7F6-B498-43B3-948B-1728B52AA6E4}">
                <adec:decorative xmlns:adec="http://schemas.microsoft.com/office/drawing/2017/decorative" val="1"/>
              </a:ext>
            </a:extLst>
          </p:cNvPr>
          <p:cNvCxnSpPr>
            <a:cxnSpLocks/>
          </p:cNvCxnSpPr>
          <p:nvPr/>
        </p:nvCxnSpPr>
        <p:spPr>
          <a:xfrm>
            <a:off x="9161318" y="3548274"/>
            <a:ext cx="0" cy="30850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34" name="Straight Arrow Connector 133">
            <a:extLst>
              <a:ext uri="{FF2B5EF4-FFF2-40B4-BE49-F238E27FC236}">
                <a16:creationId xmlns:a16="http://schemas.microsoft.com/office/drawing/2014/main" id="{1B4F56E2-9880-4FD5-8816-609B1F4D3A5E}"/>
              </a:ext>
              <a:ext uri="{C183D7F6-B498-43B3-948B-1728B52AA6E4}">
                <adec:decorative xmlns:adec="http://schemas.microsoft.com/office/drawing/2017/decorative" val="1"/>
              </a:ext>
            </a:extLst>
          </p:cNvPr>
          <p:cNvCxnSpPr>
            <a:cxnSpLocks/>
          </p:cNvCxnSpPr>
          <p:nvPr/>
        </p:nvCxnSpPr>
        <p:spPr>
          <a:xfrm>
            <a:off x="10730440" y="3549784"/>
            <a:ext cx="0" cy="30850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37" name="Rectangle Container">
            <a:extLst>
              <a:ext uri="{FF2B5EF4-FFF2-40B4-BE49-F238E27FC236}">
                <a16:creationId xmlns:a16="http://schemas.microsoft.com/office/drawing/2014/main" id="{6E5A8A0D-1905-4A19-A935-705F83C2E857}"/>
              </a:ext>
              <a:ext uri="{C183D7F6-B498-43B3-948B-1728B52AA6E4}">
                <adec:decorative xmlns:adec="http://schemas.microsoft.com/office/drawing/2017/decorative" val="1"/>
              </a:ext>
            </a:extLst>
          </p:cNvPr>
          <p:cNvSpPr/>
          <p:nvPr/>
        </p:nvSpPr>
        <p:spPr>
          <a:xfrm>
            <a:off x="2972470" y="4724624"/>
            <a:ext cx="480148" cy="242104"/>
          </a:xfrm>
          <a:prstGeom prst="rect">
            <a:avLst/>
          </a:prstGeom>
          <a:solidFill>
            <a:schemeClr val="tx1"/>
          </a:solidFill>
          <a:ln w="25400">
            <a:solidFill>
              <a:schemeClr val="bg1"/>
            </a:solidFill>
          </a:ln>
        </p:spPr>
        <p:txBody>
          <a:bodyPr spcFirstLastPara="0" lIns="0" tIns="0" rIns="0" bIns="0" anchor="ctr"/>
          <a:lstStyle/>
          <a:p>
            <a:pPr algn="ctr"/>
            <a:r>
              <a:rPr lang="en-US" sz="1400" b="1" dirty="0">
                <a:solidFill>
                  <a:schemeClr val="bg1"/>
                </a:solidFill>
                <a:latin typeface="Lub Dub Condensed" panose="020B0506030403020204" pitchFamily="34" charset="0"/>
              </a:rPr>
              <a:t>YES</a:t>
            </a:r>
          </a:p>
        </p:txBody>
      </p:sp>
      <p:sp>
        <p:nvSpPr>
          <p:cNvPr id="138" name="Rectangle Container">
            <a:extLst>
              <a:ext uri="{FF2B5EF4-FFF2-40B4-BE49-F238E27FC236}">
                <a16:creationId xmlns:a16="http://schemas.microsoft.com/office/drawing/2014/main" id="{DC2F8DA6-860A-43F6-B441-2651A9203813}"/>
              </a:ext>
              <a:ext uri="{C183D7F6-B498-43B3-948B-1728B52AA6E4}">
                <adec:decorative xmlns:adec="http://schemas.microsoft.com/office/drawing/2017/decorative" val="1"/>
              </a:ext>
            </a:extLst>
          </p:cNvPr>
          <p:cNvSpPr/>
          <p:nvPr/>
        </p:nvSpPr>
        <p:spPr>
          <a:xfrm>
            <a:off x="4579315" y="4724624"/>
            <a:ext cx="480148" cy="242104"/>
          </a:xfrm>
          <a:prstGeom prst="rect">
            <a:avLst/>
          </a:prstGeom>
          <a:solidFill>
            <a:schemeClr val="tx1"/>
          </a:solidFill>
          <a:ln w="25400">
            <a:solidFill>
              <a:schemeClr val="bg1"/>
            </a:solidFill>
          </a:ln>
        </p:spPr>
        <p:txBody>
          <a:bodyPr spcFirstLastPara="0" lIns="0" tIns="0" rIns="0" bIns="0" anchor="ctr"/>
          <a:lstStyle/>
          <a:p>
            <a:pPr algn="ctr"/>
            <a:r>
              <a:rPr lang="en-US" sz="1400" b="1" dirty="0">
                <a:solidFill>
                  <a:schemeClr val="bg1"/>
                </a:solidFill>
                <a:latin typeface="Lub Dub Condensed" panose="020B0506030403020204" pitchFamily="34" charset="0"/>
              </a:rPr>
              <a:t>NO</a:t>
            </a:r>
          </a:p>
        </p:txBody>
      </p:sp>
      <p:cxnSp>
        <p:nvCxnSpPr>
          <p:cNvPr id="144" name="Straight Arrow Connector 73">
            <a:extLst>
              <a:ext uri="{FF2B5EF4-FFF2-40B4-BE49-F238E27FC236}">
                <a16:creationId xmlns:a16="http://schemas.microsoft.com/office/drawing/2014/main" id="{C58D9A36-4542-4523-861D-19C271E6E5E2}"/>
              </a:ext>
              <a:ext uri="{C183D7F6-B498-43B3-948B-1728B52AA6E4}">
                <adec:decorative xmlns:adec="http://schemas.microsoft.com/office/drawing/2017/decorative" val="1"/>
              </a:ext>
            </a:extLst>
          </p:cNvPr>
          <p:cNvCxnSpPr>
            <a:cxnSpLocks/>
          </p:cNvCxnSpPr>
          <p:nvPr/>
        </p:nvCxnSpPr>
        <p:spPr>
          <a:xfrm rot="16200000" flipH="1">
            <a:off x="7561674" y="4755422"/>
            <a:ext cx="621511" cy="301101"/>
          </a:xfrm>
          <a:prstGeom prst="bentConnector3">
            <a:avLst>
              <a:gd name="adj1" fmla="val -690"/>
            </a:avLst>
          </a:prstGeom>
          <a:ln w="38100">
            <a:tailEnd type="triangle"/>
          </a:ln>
        </p:spPr>
        <p:style>
          <a:lnRef idx="1">
            <a:schemeClr val="dk1"/>
          </a:lnRef>
          <a:fillRef idx="0">
            <a:schemeClr val="dk1"/>
          </a:fillRef>
          <a:effectRef idx="0">
            <a:schemeClr val="dk1"/>
          </a:effectRef>
          <a:fontRef idx="minor">
            <a:schemeClr val="tx1"/>
          </a:fontRef>
        </p:style>
      </p:cxnSp>
      <p:cxnSp>
        <p:nvCxnSpPr>
          <p:cNvPr id="145" name="Straight Arrow Connector 73">
            <a:extLst>
              <a:ext uri="{FF2B5EF4-FFF2-40B4-BE49-F238E27FC236}">
                <a16:creationId xmlns:a16="http://schemas.microsoft.com/office/drawing/2014/main" id="{EC7F0100-058B-4EDE-A406-93831EA2F4F9}"/>
              </a:ext>
              <a:ext uri="{C183D7F6-B498-43B3-948B-1728B52AA6E4}">
                <adec:decorative xmlns:adec="http://schemas.microsoft.com/office/drawing/2017/decorative" val="1"/>
              </a:ext>
            </a:extLst>
          </p:cNvPr>
          <p:cNvCxnSpPr>
            <a:cxnSpLocks/>
          </p:cNvCxnSpPr>
          <p:nvPr/>
        </p:nvCxnSpPr>
        <p:spPr>
          <a:xfrm rot="5400000">
            <a:off x="6250037" y="4755423"/>
            <a:ext cx="621511" cy="301101"/>
          </a:xfrm>
          <a:prstGeom prst="bentConnector3">
            <a:avLst>
              <a:gd name="adj1" fmla="val -690"/>
            </a:avLst>
          </a:prstGeom>
          <a:ln w="38100">
            <a:tailEnd type="triangle"/>
          </a:ln>
        </p:spPr>
        <p:style>
          <a:lnRef idx="1">
            <a:schemeClr val="dk1"/>
          </a:lnRef>
          <a:fillRef idx="0">
            <a:schemeClr val="dk1"/>
          </a:fillRef>
          <a:effectRef idx="0">
            <a:schemeClr val="dk1"/>
          </a:effectRef>
          <a:fontRef idx="minor">
            <a:schemeClr val="tx1"/>
          </a:fontRef>
        </p:style>
      </p:cxnSp>
      <p:grpSp>
        <p:nvGrpSpPr>
          <p:cNvPr id="155" name="Group 154">
            <a:extLst>
              <a:ext uri="{FF2B5EF4-FFF2-40B4-BE49-F238E27FC236}">
                <a16:creationId xmlns:a16="http://schemas.microsoft.com/office/drawing/2014/main" id="{63B39FD0-5A4C-46EF-8F07-9C34777779E4}"/>
              </a:ext>
              <a:ext uri="{C183D7F6-B498-43B3-948B-1728B52AA6E4}">
                <adec:decorative xmlns:adec="http://schemas.microsoft.com/office/drawing/2017/decorative" val="1"/>
              </a:ext>
            </a:extLst>
          </p:cNvPr>
          <p:cNvGrpSpPr/>
          <p:nvPr/>
        </p:nvGrpSpPr>
        <p:grpSpPr>
          <a:xfrm>
            <a:off x="6585556" y="4209704"/>
            <a:ext cx="1291590" cy="765820"/>
            <a:chOff x="6585556" y="4209704"/>
            <a:chExt cx="1291590" cy="765820"/>
          </a:xfrm>
        </p:grpSpPr>
        <p:sp>
          <p:nvSpPr>
            <p:cNvPr id="146" name="Diamond 145">
              <a:extLst>
                <a:ext uri="{FF2B5EF4-FFF2-40B4-BE49-F238E27FC236}">
                  <a16:creationId xmlns:a16="http://schemas.microsoft.com/office/drawing/2014/main" id="{AF31F3CC-B49E-4EE1-A929-22B3398649E7}"/>
                </a:ext>
                <a:ext uri="{C183D7F6-B498-43B3-948B-1728B52AA6E4}">
                  <adec:decorative xmlns:adec="http://schemas.microsoft.com/office/drawing/2017/decorative" val="1"/>
                </a:ext>
              </a:extLst>
            </p:cNvPr>
            <p:cNvSpPr/>
            <p:nvPr/>
          </p:nvSpPr>
          <p:spPr>
            <a:xfrm>
              <a:off x="6659102" y="4209704"/>
              <a:ext cx="1146945" cy="765820"/>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a:extLst>
                <a:ext uri="{FF2B5EF4-FFF2-40B4-BE49-F238E27FC236}">
                  <a16:creationId xmlns:a16="http://schemas.microsoft.com/office/drawing/2014/main" id="{1FECA153-AA31-4304-B4CF-D19ECAE3E30D}"/>
                </a:ext>
                <a:ext uri="{C183D7F6-B498-43B3-948B-1728B52AA6E4}">
                  <adec:decorative xmlns:adec="http://schemas.microsoft.com/office/drawing/2017/decorative" val="1"/>
                </a:ext>
              </a:extLst>
            </p:cNvPr>
            <p:cNvSpPr txBox="1"/>
            <p:nvPr/>
          </p:nvSpPr>
          <p:spPr>
            <a:xfrm>
              <a:off x="6585556" y="4259129"/>
              <a:ext cx="1291590" cy="577081"/>
            </a:xfrm>
            <a:prstGeom prst="rect">
              <a:avLst/>
            </a:prstGeom>
            <a:noFill/>
          </p:spPr>
          <p:txBody>
            <a:bodyPr wrap="square" rtlCol="0">
              <a:spAutoFit/>
            </a:bodyPr>
            <a:lstStyle/>
            <a:p>
              <a:pPr algn="ctr"/>
              <a:r>
                <a:rPr lang="en-US" sz="1050" b="1" dirty="0">
                  <a:latin typeface="Lub Dub Condensed" panose="020B0506030403020204" pitchFamily="34" charset="0"/>
                </a:rPr>
                <a:t>Is </a:t>
              </a:r>
              <a:br>
                <a:rPr lang="en-US" sz="1050" b="1" dirty="0">
                  <a:latin typeface="Lub Dub Condensed" panose="020B0506030403020204" pitchFamily="34" charset="0"/>
                </a:rPr>
              </a:br>
              <a:r>
                <a:rPr lang="en-US" sz="1050" b="1" dirty="0">
                  <a:latin typeface="Lub Dub Condensed" panose="020B0506030403020204" pitchFamily="34" charset="0"/>
                </a:rPr>
                <a:t>Andexanet alfa available?</a:t>
              </a:r>
            </a:p>
          </p:txBody>
        </p:sp>
      </p:grpSp>
      <p:sp>
        <p:nvSpPr>
          <p:cNvPr id="148" name="TextBox 147">
            <a:extLst>
              <a:ext uri="{FF2B5EF4-FFF2-40B4-BE49-F238E27FC236}">
                <a16:creationId xmlns:a16="http://schemas.microsoft.com/office/drawing/2014/main" id="{CDC59C52-FBE5-4ED1-B1DE-9959CAA01FE2}"/>
              </a:ext>
              <a:ext uri="{C183D7F6-B498-43B3-948B-1728B52AA6E4}">
                <adec:decorative xmlns:adec="http://schemas.microsoft.com/office/drawing/2017/decorative" val="1"/>
              </a:ext>
            </a:extLst>
          </p:cNvPr>
          <p:cNvSpPr txBox="1"/>
          <p:nvPr/>
        </p:nvSpPr>
        <p:spPr>
          <a:xfrm>
            <a:off x="5899116" y="5226817"/>
            <a:ext cx="988975" cy="439736"/>
          </a:xfrm>
          <a:prstGeom prst="rect">
            <a:avLst/>
          </a:prstGeom>
          <a:solidFill>
            <a:srgbClr val="F0DB0E"/>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lstStyle>
            <a:defPPr>
              <a:defRPr lang="en-US"/>
            </a:defPPr>
            <a:lvl1pPr marR="0" lvl="0" indent="0" algn="ctr" defTabSz="622300" fontAlgn="auto">
              <a:lnSpc>
                <a:spcPct val="90000"/>
              </a:lnSpc>
              <a:spcBef>
                <a:spcPct val="0"/>
              </a:spcBef>
              <a:spcAft>
                <a:spcPct val="35000"/>
              </a:spcAft>
              <a:buClrTx/>
              <a:buSzTx/>
              <a:buFontTx/>
              <a:buNone/>
              <a:tabLst/>
              <a:defRPr kumimoji="0" sz="1050" b="1" i="0" u="none" strike="noStrike" cap="none" spc="0" normalizeH="0" baseline="0">
                <a:ln>
                  <a:noFill/>
                </a:ln>
                <a:solidFill>
                  <a:prstClr val="black"/>
                </a:solidFill>
                <a:effectLst/>
                <a:uLnTx/>
                <a:uFillTx/>
                <a:latin typeface="Lub Dub Condensed" panose="020B0506030403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900" dirty="0"/>
              <a:t>Andexanet</a:t>
            </a:r>
            <a:br>
              <a:rPr lang="en-US" sz="900" dirty="0"/>
            </a:br>
            <a:r>
              <a:rPr lang="en-US" sz="900" dirty="0"/>
              <a:t>alfa </a:t>
            </a:r>
            <a:br>
              <a:rPr lang="en-US" sz="900" dirty="0"/>
            </a:br>
            <a:r>
              <a:rPr lang="en-US" sz="900" dirty="0"/>
              <a:t>(2a)</a:t>
            </a:r>
          </a:p>
        </p:txBody>
      </p:sp>
      <p:sp>
        <p:nvSpPr>
          <p:cNvPr id="149" name="TextBox 148">
            <a:extLst>
              <a:ext uri="{FF2B5EF4-FFF2-40B4-BE49-F238E27FC236}">
                <a16:creationId xmlns:a16="http://schemas.microsoft.com/office/drawing/2014/main" id="{09585F62-3519-4038-932D-631166376116}"/>
              </a:ext>
              <a:ext uri="{C183D7F6-B498-43B3-948B-1728B52AA6E4}">
                <adec:decorative xmlns:adec="http://schemas.microsoft.com/office/drawing/2017/decorative" val="1"/>
              </a:ext>
            </a:extLst>
          </p:cNvPr>
          <p:cNvSpPr txBox="1"/>
          <p:nvPr/>
        </p:nvSpPr>
        <p:spPr>
          <a:xfrm>
            <a:off x="7267519" y="5220408"/>
            <a:ext cx="1432148" cy="446146"/>
          </a:xfrm>
          <a:prstGeom prst="rect">
            <a:avLst/>
          </a:prstGeom>
          <a:solidFill>
            <a:srgbClr val="F99B1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lstStyle>
            <a:defPPr>
              <a:defRPr lang="en-US"/>
            </a:defPPr>
            <a:lvl1pPr marR="0" lvl="0" indent="0" algn="ctr" defTabSz="622300" fontAlgn="auto">
              <a:lnSpc>
                <a:spcPct val="90000"/>
              </a:lnSpc>
              <a:spcBef>
                <a:spcPct val="0"/>
              </a:spcBef>
              <a:spcAft>
                <a:spcPct val="35000"/>
              </a:spcAft>
              <a:buClrTx/>
              <a:buSzTx/>
              <a:buFontTx/>
              <a:buNone/>
              <a:tabLst/>
              <a:defRPr kumimoji="0" sz="1400" b="0" i="0" u="none" strike="noStrike" cap="none" spc="0" normalizeH="0" baseline="0">
                <a:ln>
                  <a:noFill/>
                </a:ln>
                <a:solidFill>
                  <a:prstClr val="black"/>
                </a:solidFill>
                <a:effectLst/>
                <a:uLnTx/>
                <a:uFillTx/>
                <a:latin typeface="Lub Dub Condensed" panose="020B0506030403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900" b="1" dirty="0"/>
              <a:t>4 Factor PCCs or aPCC (2b)</a:t>
            </a:r>
          </a:p>
        </p:txBody>
      </p:sp>
      <p:cxnSp>
        <p:nvCxnSpPr>
          <p:cNvPr id="150" name="Straight Arrow Connector 149">
            <a:extLst>
              <a:ext uri="{FF2B5EF4-FFF2-40B4-BE49-F238E27FC236}">
                <a16:creationId xmlns:a16="http://schemas.microsoft.com/office/drawing/2014/main" id="{25A43EEA-3F15-474C-A883-F6ECE489C5C5}"/>
              </a:ext>
              <a:ext uri="{C183D7F6-B498-43B3-948B-1728B52AA6E4}">
                <adec:decorative xmlns:adec="http://schemas.microsoft.com/office/drawing/2017/decorative" val="1"/>
              </a:ext>
            </a:extLst>
          </p:cNvPr>
          <p:cNvCxnSpPr>
            <a:cxnSpLocks/>
          </p:cNvCxnSpPr>
          <p:nvPr/>
        </p:nvCxnSpPr>
        <p:spPr>
          <a:xfrm>
            <a:off x="7231446" y="3920523"/>
            <a:ext cx="1129" cy="28772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51" name="Rectangle Container">
            <a:extLst>
              <a:ext uri="{FF2B5EF4-FFF2-40B4-BE49-F238E27FC236}">
                <a16:creationId xmlns:a16="http://schemas.microsoft.com/office/drawing/2014/main" id="{885F1F5D-6D82-4A84-8D9A-6C2AFBF538A1}"/>
              </a:ext>
              <a:ext uri="{C183D7F6-B498-43B3-948B-1728B52AA6E4}">
                <adec:decorative xmlns:adec="http://schemas.microsoft.com/office/drawing/2017/decorative" val="1"/>
              </a:ext>
            </a:extLst>
          </p:cNvPr>
          <p:cNvSpPr/>
          <p:nvPr/>
        </p:nvSpPr>
        <p:spPr>
          <a:xfrm>
            <a:off x="6190100" y="4723171"/>
            <a:ext cx="480148" cy="242104"/>
          </a:xfrm>
          <a:prstGeom prst="rect">
            <a:avLst/>
          </a:prstGeom>
          <a:solidFill>
            <a:schemeClr val="tx1"/>
          </a:solidFill>
          <a:ln w="25400">
            <a:solidFill>
              <a:schemeClr val="bg1"/>
            </a:solidFill>
          </a:ln>
        </p:spPr>
        <p:txBody>
          <a:bodyPr spcFirstLastPara="0" lIns="0" tIns="0" rIns="0" bIns="0" anchor="ctr"/>
          <a:lstStyle/>
          <a:p>
            <a:pPr algn="ctr"/>
            <a:r>
              <a:rPr lang="en-US" sz="1400" b="1" dirty="0">
                <a:solidFill>
                  <a:schemeClr val="bg1"/>
                </a:solidFill>
                <a:latin typeface="Lub Dub Condensed" panose="020B0506030403020204" pitchFamily="34" charset="0"/>
              </a:rPr>
              <a:t>YES</a:t>
            </a:r>
          </a:p>
        </p:txBody>
      </p:sp>
      <p:sp>
        <p:nvSpPr>
          <p:cNvPr id="152" name="Rectangle Container">
            <a:extLst>
              <a:ext uri="{FF2B5EF4-FFF2-40B4-BE49-F238E27FC236}">
                <a16:creationId xmlns:a16="http://schemas.microsoft.com/office/drawing/2014/main" id="{182A9BFB-92E5-4288-A65C-021FDDE8A669}"/>
              </a:ext>
              <a:ext uri="{C183D7F6-B498-43B3-948B-1728B52AA6E4}">
                <adec:decorative xmlns:adec="http://schemas.microsoft.com/office/drawing/2017/decorative" val="1"/>
              </a:ext>
            </a:extLst>
          </p:cNvPr>
          <p:cNvSpPr/>
          <p:nvPr/>
        </p:nvSpPr>
        <p:spPr>
          <a:xfrm>
            <a:off x="7796945" y="4723171"/>
            <a:ext cx="480148" cy="242104"/>
          </a:xfrm>
          <a:prstGeom prst="rect">
            <a:avLst/>
          </a:prstGeom>
          <a:solidFill>
            <a:schemeClr val="tx1"/>
          </a:solidFill>
          <a:ln w="25400">
            <a:solidFill>
              <a:schemeClr val="bg1"/>
            </a:solidFill>
          </a:ln>
        </p:spPr>
        <p:txBody>
          <a:bodyPr spcFirstLastPara="0" lIns="0" tIns="0" rIns="0" bIns="0" anchor="ctr"/>
          <a:lstStyle/>
          <a:p>
            <a:pPr algn="ctr"/>
            <a:r>
              <a:rPr lang="en-US" sz="1400" b="1" dirty="0">
                <a:solidFill>
                  <a:schemeClr val="bg1"/>
                </a:solidFill>
                <a:latin typeface="Lub Dub Condensed" panose="020B0506030403020204" pitchFamily="34" charset="0"/>
              </a:rPr>
              <a:t>NO</a:t>
            </a:r>
          </a:p>
        </p:txBody>
      </p:sp>
      <p:sp>
        <p:nvSpPr>
          <p:cNvPr id="5" name="Text Placeholder 4">
            <a:extLst>
              <a:ext uri="{FF2B5EF4-FFF2-40B4-BE49-F238E27FC236}">
                <a16:creationId xmlns:a16="http://schemas.microsoft.com/office/drawing/2014/main" id="{730464D6-9829-4D74-AEC3-6620937CC09D}"/>
              </a:ext>
              <a:ext uri="{C183D7F6-B498-43B3-948B-1728B52AA6E4}">
                <adec:decorative xmlns:adec="http://schemas.microsoft.com/office/drawing/2017/decorative" val="0"/>
              </a:ext>
            </a:extLst>
          </p:cNvPr>
          <p:cNvSpPr>
            <a:spLocks noGrp="1"/>
          </p:cNvSpPr>
          <p:nvPr>
            <p:ph type="body" sz="quarter" idx="13"/>
          </p:nvPr>
        </p:nvSpPr>
        <p:spPr>
          <a:xfrm>
            <a:off x="2193067" y="5948738"/>
            <a:ext cx="7805866" cy="303379"/>
          </a:xfrm>
        </p:spPr>
        <p:txBody>
          <a:bodyPr/>
          <a:lstStyle/>
          <a:p>
            <a:pPr marL="0" indent="0">
              <a:lnSpc>
                <a:spcPct val="100000"/>
              </a:lnSpc>
              <a:spcBef>
                <a:spcPts val="0"/>
              </a:spcBef>
            </a:pPr>
            <a:r>
              <a:rPr lang="en-US" sz="900" b="1" dirty="0">
                <a:latin typeface="Lub Dub Condensed" panose="020B0506030403020204" pitchFamily="34" charset="0"/>
              </a:rPr>
              <a:t>Abbreviations:</a:t>
            </a:r>
            <a:r>
              <a:rPr lang="en-US" sz="900" dirty="0">
                <a:latin typeface="Lub Dub Condensed" panose="020B0506030403020204" pitchFamily="34" charset="0"/>
              </a:rPr>
              <a:t> 4-F PCC indicates four-factor prothrombin complex concentrate; </a:t>
            </a:r>
            <a:r>
              <a:rPr lang="en-US" sz="900" dirty="0">
                <a:latin typeface="Lub Dub Condensed" panose="020B0506030403020204" pitchFamily="34" charset="0"/>
                <a:cs typeface="Arial" panose="020B0604020202020204" pitchFamily="34" charset="0"/>
              </a:rPr>
              <a:t>aPCC, activated prothrombin complex concentrate; DOAC, direct oral anticoagulant; </a:t>
            </a:r>
          </a:p>
          <a:p>
            <a:pPr marL="0" indent="0">
              <a:lnSpc>
                <a:spcPct val="100000"/>
              </a:lnSpc>
              <a:spcBef>
                <a:spcPts val="0"/>
              </a:spcBef>
            </a:pPr>
            <a:r>
              <a:rPr lang="en-US" sz="900" dirty="0">
                <a:latin typeface="Lub Dub Condensed" panose="020B0506030403020204" pitchFamily="34" charset="0"/>
                <a:cs typeface="Arial" panose="020B0604020202020204" pitchFamily="34" charset="0"/>
              </a:rPr>
              <a:t>ICH, intracerebral hemorrhage; and  INR, international normalized ratio</a:t>
            </a:r>
            <a:r>
              <a:rPr lang="en-US" dirty="0">
                <a:cs typeface="Arial" panose="020B0604020202020204" pitchFamily="34" charset="0"/>
              </a:rPr>
              <a:t>.</a:t>
            </a:r>
            <a:endParaRPr lang="en-US" sz="900" dirty="0">
              <a:latin typeface="Lub Dub Condensed" panose="020B0506030403020204" pitchFamily="34" charset="0"/>
            </a:endParaRPr>
          </a:p>
        </p:txBody>
      </p:sp>
      <p:sp>
        <p:nvSpPr>
          <p:cNvPr id="60" name="Rectangle 59" descr="Flowchart on the decision-making strategy for the management of anticoagulant-related hemorrhage.  If the patient presents with an intracerebral hemorrhage (ICH) it is a Class 1 recommendation to Discontinue anticoagulation therapy immediately.  Rapid reversal should be performed as soon as possible.  The flowchart depicts how then to reverse the anticoagulation affects if the patient is taking any of the following:&#10;-Vitamin K Antagonists&#10;-Dabigatran&#10;-Factor Xa-Inhibitors &#10;-Heparin&#10;If the patient has been on Vitamin K Antagonists, obtain an international normalized ratio (INR).  If the INR is 1.3 to 1.9, it is a Class 2b recommendation to administer four-factor prothrombin complex concentrate 4-F PCC at 10-20 international units (IU) per kilogram (kg) of the patient's weight.  Then administer intravenous vitamin K (Class 1 recommendation).  If the INR is great than or equal to 2.0, it is a Class 1 recommendation to administer 4-F PCC at 25-50 international units (IU) per kilogram (kg) of the patient's weight.  Then administer intravenous vitamin K (Class 1 recommendation).&#10;&#10;If the patient has been taking Dabigatran or Factor Xa-Inhibitors then find out when the last dose was taken.  It is a Class 2b recommendation to administer activated charcoal if the direct oral anticoagulant (DOAC) was taken in less than 2 hours.  The next decision step is to determine if Idarucizumab is available.  If yes, it is a Class 2a recommendation to administer Idarucizumab.  If Idarucizumab is not available it is Class 2b recommendation to administer  prothrombin complex concentrate (PCC) or activated prothrombin complex concentrate (aPCC) and/or  renal replacement therapy.&#10;If Andexanet alfa is available, then it is a Class 2a recommendation to administer.  If Andexanet alfa is not available, then it is a Class 2b recommendation to administer 4-Factor PCCs or aPCC .&#10;&#10;If the patient has been on unfractionated heparin it is a Class 2a recommendation to administer protamine.  If the patient has been on low molecular weight heparin than it is a Class 2b recommendation to administer protamine.&#10;">
            <a:extLst>
              <a:ext uri="{FF2B5EF4-FFF2-40B4-BE49-F238E27FC236}">
                <a16:creationId xmlns:a16="http://schemas.microsoft.com/office/drawing/2014/main" id="{8B421401-BA24-430B-9405-E86D0D7EE12B}"/>
              </a:ext>
              <a:ext uri="{C183D7F6-B498-43B3-948B-1728B52AA6E4}">
                <adec:decorative xmlns:adec="http://schemas.microsoft.com/office/drawing/2017/decorative" val="0"/>
              </a:ext>
            </a:extLst>
          </p:cNvPr>
          <p:cNvSpPr/>
          <p:nvPr/>
        </p:nvSpPr>
        <p:spPr>
          <a:xfrm>
            <a:off x="160421" y="1161768"/>
            <a:ext cx="11576035" cy="5194098"/>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58595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up)">
                                      <p:cBhvr>
                                        <p:cTn id="7" dur="500"/>
                                        <p:tgtEl>
                                          <p:spTgt spid="3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wipe(right)">
                                      <p:cBhvr>
                                        <p:cTn id="15" dur="500"/>
                                        <p:tgtEl>
                                          <p:spTgt spid="7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94"/>
                                        </p:tgtEl>
                                        <p:attrNameLst>
                                          <p:attrName>style.visibility</p:attrName>
                                        </p:attrNameLst>
                                      </p:cBhvr>
                                      <p:to>
                                        <p:strVal val="visible"/>
                                      </p:to>
                                    </p:set>
                                    <p:animEffect transition="in" filter="wipe(right)">
                                      <p:cBhvr>
                                        <p:cTn id="23" dur="500"/>
                                        <p:tgtEl>
                                          <p:spTgt spid="9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124"/>
                                        </p:tgtEl>
                                        <p:attrNameLst>
                                          <p:attrName>style.visibility</p:attrName>
                                        </p:attrNameLst>
                                      </p:cBhvr>
                                      <p:to>
                                        <p:strVal val="visible"/>
                                      </p:to>
                                    </p:set>
                                    <p:animEffect transition="in" filter="wipe(up)">
                                      <p:cBhvr>
                                        <p:cTn id="31" dur="500"/>
                                        <p:tgtEl>
                                          <p:spTgt spid="124"/>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98"/>
                                        </p:tgtEl>
                                        <p:attrNameLst>
                                          <p:attrName>style.visibility</p:attrName>
                                        </p:attrNameLst>
                                      </p:cBhvr>
                                      <p:to>
                                        <p:strVal val="visible"/>
                                      </p:to>
                                    </p:set>
                                    <p:animEffect transition="in" filter="wipe(left)">
                                      <p:cBhvr>
                                        <p:cTn id="39" dur="500"/>
                                        <p:tgtEl>
                                          <p:spTgt spid="98"/>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125"/>
                                        </p:tgtEl>
                                        <p:attrNameLst>
                                          <p:attrName>style.visibility</p:attrName>
                                        </p:attrNameLst>
                                      </p:cBhvr>
                                      <p:to>
                                        <p:strVal val="visible"/>
                                      </p:to>
                                    </p:set>
                                    <p:animEffect transition="in" filter="wipe(up)">
                                      <p:cBhvr>
                                        <p:cTn id="47" dur="500"/>
                                        <p:tgtEl>
                                          <p:spTgt spid="125"/>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childTnLst>
                          </p:cTn>
                        </p:par>
                        <p:par>
                          <p:cTn id="52" fill="hold">
                            <p:stCondLst>
                              <p:cond delay="6000"/>
                            </p:stCondLst>
                            <p:childTnLst>
                              <p:par>
                                <p:cTn id="53" presetID="22" presetClass="entr" presetSubtype="1" fill="hold" nodeType="afterEffect">
                                  <p:stCondLst>
                                    <p:cond delay="0"/>
                                  </p:stCondLst>
                                  <p:childTnLst>
                                    <p:set>
                                      <p:cBhvr>
                                        <p:cTn id="54" dur="1" fill="hold">
                                          <p:stCondLst>
                                            <p:cond delay="0"/>
                                          </p:stCondLst>
                                        </p:cTn>
                                        <p:tgtEl>
                                          <p:spTgt spid="129"/>
                                        </p:tgtEl>
                                        <p:attrNameLst>
                                          <p:attrName>style.visibility</p:attrName>
                                        </p:attrNameLst>
                                      </p:cBhvr>
                                      <p:to>
                                        <p:strVal val="visible"/>
                                      </p:to>
                                    </p:set>
                                    <p:animEffect transition="in" filter="wipe(up)">
                                      <p:cBhvr>
                                        <p:cTn id="55" dur="500"/>
                                        <p:tgtEl>
                                          <p:spTgt spid="129"/>
                                        </p:tgtEl>
                                      </p:cBhvr>
                                    </p:animEffect>
                                  </p:childTnLst>
                                </p:cTn>
                              </p:par>
                              <p:par>
                                <p:cTn id="56" presetID="22" presetClass="entr" presetSubtype="1" fill="hold" nodeType="withEffect">
                                  <p:stCondLst>
                                    <p:cond delay="0"/>
                                  </p:stCondLst>
                                  <p:childTnLst>
                                    <p:set>
                                      <p:cBhvr>
                                        <p:cTn id="57" dur="1" fill="hold">
                                          <p:stCondLst>
                                            <p:cond delay="0"/>
                                          </p:stCondLst>
                                        </p:cTn>
                                        <p:tgtEl>
                                          <p:spTgt spid="102"/>
                                        </p:tgtEl>
                                        <p:attrNameLst>
                                          <p:attrName>style.visibility</p:attrName>
                                        </p:attrNameLst>
                                      </p:cBhvr>
                                      <p:to>
                                        <p:strVal val="visible"/>
                                      </p:to>
                                    </p:set>
                                    <p:animEffect transition="in" filter="wipe(up)">
                                      <p:cBhvr>
                                        <p:cTn id="58" dur="500"/>
                                        <p:tgtEl>
                                          <p:spTgt spid="102"/>
                                        </p:tgtEl>
                                      </p:cBhvr>
                                    </p:animEffect>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75"/>
                                        </p:tgtEl>
                                        <p:attrNameLst>
                                          <p:attrName>style.visibility</p:attrName>
                                        </p:attrNameLst>
                                      </p:cBhvr>
                                      <p:to>
                                        <p:strVal val="visible"/>
                                      </p:to>
                                    </p:set>
                                    <p:animEffect transition="in" filter="wipe(up)">
                                      <p:cBhvr>
                                        <p:cTn id="67" dur="500"/>
                                        <p:tgtEl>
                                          <p:spTgt spid="75"/>
                                        </p:tgtEl>
                                      </p:cBhvr>
                                    </p:animEffect>
                                  </p:childTnLst>
                                </p:cTn>
                              </p:par>
                            </p:childTnLst>
                          </p:cTn>
                        </p:par>
                        <p:par>
                          <p:cTn id="68" fill="hold">
                            <p:stCondLst>
                              <p:cond delay="500"/>
                            </p:stCondLst>
                            <p:childTnLst>
                              <p:par>
                                <p:cTn id="69" presetID="10"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500"/>
                                        <p:tgtEl>
                                          <p:spTgt spid="12"/>
                                        </p:tgtEl>
                                      </p:cBhvr>
                                    </p:animEffect>
                                  </p:childTnLst>
                                </p:cTn>
                              </p:par>
                            </p:childTnLst>
                          </p:cTn>
                        </p:par>
                        <p:par>
                          <p:cTn id="72" fill="hold">
                            <p:stCondLst>
                              <p:cond delay="1000"/>
                            </p:stCondLst>
                            <p:childTnLst>
                              <p:par>
                                <p:cTn id="73" presetID="22" presetClass="entr" presetSubtype="8" fill="hold" nodeType="afterEffect">
                                  <p:stCondLst>
                                    <p:cond delay="0"/>
                                  </p:stCondLst>
                                  <p:childTnLst>
                                    <p:set>
                                      <p:cBhvr>
                                        <p:cTn id="74" dur="1" fill="hold">
                                          <p:stCondLst>
                                            <p:cond delay="0"/>
                                          </p:stCondLst>
                                        </p:cTn>
                                        <p:tgtEl>
                                          <p:spTgt spid="78"/>
                                        </p:tgtEl>
                                        <p:attrNameLst>
                                          <p:attrName>style.visibility</p:attrName>
                                        </p:attrNameLst>
                                      </p:cBhvr>
                                      <p:to>
                                        <p:strVal val="visible"/>
                                      </p:to>
                                    </p:set>
                                    <p:animEffect transition="in" filter="wipe(left)">
                                      <p:cBhvr>
                                        <p:cTn id="75" dur="500"/>
                                        <p:tgtEl>
                                          <p:spTgt spid="78"/>
                                        </p:tgtEl>
                                      </p:cBhvr>
                                    </p:animEffect>
                                  </p:childTnLst>
                                </p:cTn>
                              </p:par>
                            </p:childTnLst>
                          </p:cTn>
                        </p:par>
                        <p:par>
                          <p:cTn id="76" fill="hold">
                            <p:stCondLst>
                              <p:cond delay="1500"/>
                            </p:stCondLst>
                            <p:childTnLst>
                              <p:par>
                                <p:cTn id="77" presetID="10" presetClass="entr" presetSubtype="0" fill="hold" grpId="0" nodeType="after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fade">
                                      <p:cBhvr>
                                        <p:cTn id="79" dur="500"/>
                                        <p:tgtEl>
                                          <p:spTgt spid="13"/>
                                        </p:tgtEl>
                                      </p:cBhvr>
                                    </p:animEffect>
                                  </p:childTnLst>
                                </p:cTn>
                              </p:par>
                            </p:childTnLst>
                          </p:cTn>
                        </p:par>
                        <p:par>
                          <p:cTn id="80" fill="hold">
                            <p:stCondLst>
                              <p:cond delay="2000"/>
                            </p:stCondLst>
                            <p:childTnLst>
                              <p:par>
                                <p:cTn id="81" presetID="22" presetClass="entr" presetSubtype="1" fill="hold" nodeType="afterEffect">
                                  <p:stCondLst>
                                    <p:cond delay="0"/>
                                  </p:stCondLst>
                                  <p:childTnLst>
                                    <p:set>
                                      <p:cBhvr>
                                        <p:cTn id="82" dur="1" fill="hold">
                                          <p:stCondLst>
                                            <p:cond delay="0"/>
                                          </p:stCondLst>
                                        </p:cTn>
                                        <p:tgtEl>
                                          <p:spTgt spid="56"/>
                                        </p:tgtEl>
                                        <p:attrNameLst>
                                          <p:attrName>style.visibility</p:attrName>
                                        </p:attrNameLst>
                                      </p:cBhvr>
                                      <p:to>
                                        <p:strVal val="visible"/>
                                      </p:to>
                                    </p:set>
                                    <p:animEffect transition="in" filter="wipe(up)">
                                      <p:cBhvr>
                                        <p:cTn id="83" dur="500"/>
                                        <p:tgtEl>
                                          <p:spTgt spid="56"/>
                                        </p:tgtEl>
                                      </p:cBhvr>
                                    </p:animEffect>
                                  </p:childTnLst>
                                </p:cTn>
                              </p:par>
                              <p:par>
                                <p:cTn id="84" presetID="22" presetClass="entr" presetSubtype="1" fill="hold" nodeType="withEffect">
                                  <p:stCondLst>
                                    <p:cond delay="0"/>
                                  </p:stCondLst>
                                  <p:childTnLst>
                                    <p:set>
                                      <p:cBhvr>
                                        <p:cTn id="85" dur="1" fill="hold">
                                          <p:stCondLst>
                                            <p:cond delay="0"/>
                                          </p:stCondLst>
                                        </p:cTn>
                                        <p:tgtEl>
                                          <p:spTgt spid="114"/>
                                        </p:tgtEl>
                                        <p:attrNameLst>
                                          <p:attrName>style.visibility</p:attrName>
                                        </p:attrNameLst>
                                      </p:cBhvr>
                                      <p:to>
                                        <p:strVal val="visible"/>
                                      </p:to>
                                    </p:set>
                                    <p:animEffect transition="in" filter="wipe(up)">
                                      <p:cBhvr>
                                        <p:cTn id="86" dur="500"/>
                                        <p:tgtEl>
                                          <p:spTgt spid="114"/>
                                        </p:tgtEl>
                                      </p:cBhvr>
                                    </p:animEffect>
                                  </p:childTnLst>
                                </p:cTn>
                              </p:par>
                            </p:childTnLst>
                          </p:cTn>
                        </p:par>
                        <p:par>
                          <p:cTn id="87" fill="hold">
                            <p:stCondLst>
                              <p:cond delay="2500"/>
                            </p:stCondLst>
                            <p:childTnLst>
                              <p:par>
                                <p:cTn id="88" presetID="10" presetClass="entr" presetSubtype="0" fill="hold" grpId="0"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500"/>
                                        <p:tgtEl>
                                          <p:spTgt spid="20"/>
                                        </p:tgtEl>
                                      </p:cBhvr>
                                    </p:animEffect>
                                  </p:childTnLst>
                                </p:cTn>
                              </p:par>
                            </p:childTnLst>
                          </p:cTn>
                        </p:par>
                        <p:par>
                          <p:cTn id="91" fill="hold">
                            <p:stCondLst>
                              <p:cond delay="3000"/>
                            </p:stCondLst>
                            <p:childTnLst>
                              <p:par>
                                <p:cTn id="92" presetID="22" presetClass="entr" presetSubtype="1" fill="hold" nodeType="afterEffect">
                                  <p:stCondLst>
                                    <p:cond delay="0"/>
                                  </p:stCondLst>
                                  <p:childTnLst>
                                    <p:set>
                                      <p:cBhvr>
                                        <p:cTn id="93" dur="1" fill="hold">
                                          <p:stCondLst>
                                            <p:cond delay="0"/>
                                          </p:stCondLst>
                                        </p:cTn>
                                        <p:tgtEl>
                                          <p:spTgt spid="132"/>
                                        </p:tgtEl>
                                        <p:attrNameLst>
                                          <p:attrName>style.visibility</p:attrName>
                                        </p:attrNameLst>
                                      </p:cBhvr>
                                      <p:to>
                                        <p:strVal val="visible"/>
                                      </p:to>
                                    </p:set>
                                    <p:animEffect transition="in" filter="wipe(up)">
                                      <p:cBhvr>
                                        <p:cTn id="94" dur="500"/>
                                        <p:tgtEl>
                                          <p:spTgt spid="132"/>
                                        </p:tgtEl>
                                      </p:cBhvr>
                                    </p:animEffect>
                                  </p:childTnLst>
                                </p:cTn>
                              </p:par>
                            </p:childTnLst>
                          </p:cTn>
                        </p:par>
                        <p:par>
                          <p:cTn id="95" fill="hold">
                            <p:stCondLst>
                              <p:cond delay="3500"/>
                            </p:stCondLst>
                            <p:childTnLst>
                              <p:par>
                                <p:cTn id="96" presetID="10"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500"/>
                                        <p:tgtEl>
                                          <p:spTgt spid="21"/>
                                        </p:tgtEl>
                                      </p:cBhvr>
                                    </p:animEffect>
                                  </p:childTnLst>
                                </p:cTn>
                              </p:par>
                            </p:childTnLst>
                          </p:cTn>
                        </p:par>
                        <p:par>
                          <p:cTn id="99" fill="hold">
                            <p:stCondLst>
                              <p:cond delay="4000"/>
                            </p:stCondLst>
                            <p:childTnLst>
                              <p:par>
                                <p:cTn id="100" presetID="22" presetClass="entr" presetSubtype="1"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up)">
                                      <p:cBhvr>
                                        <p:cTn id="102" dur="500"/>
                                        <p:tgtEl>
                                          <p:spTgt spid="64"/>
                                        </p:tgtEl>
                                      </p:cBhvr>
                                    </p:animEffect>
                                  </p:childTnLst>
                                </p:cTn>
                              </p:par>
                            </p:childTnLst>
                          </p:cTn>
                        </p:par>
                        <p:par>
                          <p:cTn id="103" fill="hold">
                            <p:stCondLst>
                              <p:cond delay="4500"/>
                            </p:stCondLst>
                            <p:childTnLst>
                              <p:par>
                                <p:cTn id="104" presetID="10" presetClass="entr" presetSubtype="0" fill="hold" nodeType="afterEffect">
                                  <p:stCondLst>
                                    <p:cond delay="0"/>
                                  </p:stCondLst>
                                  <p:childTnLst>
                                    <p:set>
                                      <p:cBhvr>
                                        <p:cTn id="105" dur="1" fill="hold">
                                          <p:stCondLst>
                                            <p:cond delay="0"/>
                                          </p:stCondLst>
                                        </p:cTn>
                                        <p:tgtEl>
                                          <p:spTgt spid="154"/>
                                        </p:tgtEl>
                                        <p:attrNameLst>
                                          <p:attrName>style.visibility</p:attrName>
                                        </p:attrNameLst>
                                      </p:cBhvr>
                                      <p:to>
                                        <p:strVal val="visible"/>
                                      </p:to>
                                    </p:set>
                                    <p:animEffect transition="in" filter="fade">
                                      <p:cBhvr>
                                        <p:cTn id="106" dur="500"/>
                                        <p:tgtEl>
                                          <p:spTgt spid="154"/>
                                        </p:tgtEl>
                                      </p:cBhvr>
                                    </p:animEffect>
                                  </p:childTnLst>
                                </p:cTn>
                              </p:par>
                            </p:childTnLst>
                          </p:cTn>
                        </p:par>
                        <p:par>
                          <p:cTn id="107" fill="hold">
                            <p:stCondLst>
                              <p:cond delay="5000"/>
                            </p:stCondLst>
                            <p:childTnLst>
                              <p:par>
                                <p:cTn id="108" presetID="22" presetClass="entr" presetSubtype="1" fill="hold" nodeType="afterEffect">
                                  <p:stCondLst>
                                    <p:cond delay="0"/>
                                  </p:stCondLst>
                                  <p:childTnLst>
                                    <p:set>
                                      <p:cBhvr>
                                        <p:cTn id="109" dur="1" fill="hold">
                                          <p:stCondLst>
                                            <p:cond delay="0"/>
                                          </p:stCondLst>
                                        </p:cTn>
                                        <p:tgtEl>
                                          <p:spTgt spid="139"/>
                                        </p:tgtEl>
                                        <p:attrNameLst>
                                          <p:attrName>style.visibility</p:attrName>
                                        </p:attrNameLst>
                                      </p:cBhvr>
                                      <p:to>
                                        <p:strVal val="visible"/>
                                      </p:to>
                                    </p:set>
                                    <p:animEffect transition="in" filter="wipe(up)">
                                      <p:cBhvr>
                                        <p:cTn id="110" dur="500"/>
                                        <p:tgtEl>
                                          <p:spTgt spid="139"/>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137"/>
                                        </p:tgtEl>
                                        <p:attrNameLst>
                                          <p:attrName>style.visibility</p:attrName>
                                        </p:attrNameLst>
                                      </p:cBhvr>
                                      <p:to>
                                        <p:strVal val="visible"/>
                                      </p:to>
                                    </p:set>
                                    <p:animEffect transition="in" filter="fade">
                                      <p:cBhvr>
                                        <p:cTn id="113" dur="500"/>
                                        <p:tgtEl>
                                          <p:spTgt spid="137"/>
                                        </p:tgtEl>
                                      </p:cBhvr>
                                    </p:animEffect>
                                  </p:childTnLst>
                                </p:cTn>
                              </p:par>
                            </p:childTnLst>
                          </p:cTn>
                        </p:par>
                        <p:par>
                          <p:cTn id="114" fill="hold">
                            <p:stCondLst>
                              <p:cond delay="5500"/>
                            </p:stCondLst>
                            <p:childTnLst>
                              <p:par>
                                <p:cTn id="115" presetID="10"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500"/>
                                        <p:tgtEl>
                                          <p:spTgt spid="29"/>
                                        </p:tgtEl>
                                      </p:cBhvr>
                                    </p:animEffect>
                                  </p:childTnLst>
                                </p:cTn>
                              </p:par>
                            </p:childTnLst>
                          </p:cTn>
                        </p:par>
                        <p:par>
                          <p:cTn id="118" fill="hold">
                            <p:stCondLst>
                              <p:cond delay="6000"/>
                            </p:stCondLst>
                            <p:childTnLst>
                              <p:par>
                                <p:cTn id="119" presetID="22" presetClass="entr" presetSubtype="1" fill="hold" nodeType="afterEffect">
                                  <p:stCondLst>
                                    <p:cond delay="0"/>
                                  </p:stCondLst>
                                  <p:childTnLst>
                                    <p:set>
                                      <p:cBhvr>
                                        <p:cTn id="120" dur="1" fill="hold">
                                          <p:stCondLst>
                                            <p:cond delay="0"/>
                                          </p:stCondLst>
                                        </p:cTn>
                                        <p:tgtEl>
                                          <p:spTgt spid="143"/>
                                        </p:tgtEl>
                                        <p:attrNameLst>
                                          <p:attrName>style.visibility</p:attrName>
                                        </p:attrNameLst>
                                      </p:cBhvr>
                                      <p:to>
                                        <p:strVal val="visible"/>
                                      </p:to>
                                    </p:set>
                                    <p:animEffect transition="in" filter="wipe(up)">
                                      <p:cBhvr>
                                        <p:cTn id="121" dur="500"/>
                                        <p:tgtEl>
                                          <p:spTgt spid="143"/>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138"/>
                                        </p:tgtEl>
                                        <p:attrNameLst>
                                          <p:attrName>style.visibility</p:attrName>
                                        </p:attrNameLst>
                                      </p:cBhvr>
                                      <p:to>
                                        <p:strVal val="visible"/>
                                      </p:to>
                                    </p:set>
                                    <p:animEffect transition="in" filter="fade">
                                      <p:cBhvr>
                                        <p:cTn id="124" dur="500"/>
                                        <p:tgtEl>
                                          <p:spTgt spid="138"/>
                                        </p:tgtEl>
                                      </p:cBhvr>
                                    </p:animEffect>
                                  </p:childTnLst>
                                </p:cTn>
                              </p:par>
                            </p:childTnLst>
                          </p:cTn>
                        </p:par>
                        <p:par>
                          <p:cTn id="125" fill="hold">
                            <p:stCondLst>
                              <p:cond delay="6500"/>
                            </p:stCondLst>
                            <p:childTnLst>
                              <p:par>
                                <p:cTn id="126" presetID="10" presetClass="entr" presetSubtype="0" fill="hold" grpId="0" nodeType="afterEffect">
                                  <p:stCondLst>
                                    <p:cond delay="0"/>
                                  </p:stCondLst>
                                  <p:childTnLst>
                                    <p:set>
                                      <p:cBhvr>
                                        <p:cTn id="127" dur="1" fill="hold">
                                          <p:stCondLst>
                                            <p:cond delay="0"/>
                                          </p:stCondLst>
                                        </p:cTn>
                                        <p:tgtEl>
                                          <p:spTgt spid="30"/>
                                        </p:tgtEl>
                                        <p:attrNameLst>
                                          <p:attrName>style.visibility</p:attrName>
                                        </p:attrNameLst>
                                      </p:cBhvr>
                                      <p:to>
                                        <p:strVal val="visible"/>
                                      </p:to>
                                    </p:set>
                                    <p:animEffect transition="in" filter="fade">
                                      <p:cBhvr>
                                        <p:cTn id="128" dur="500"/>
                                        <p:tgtEl>
                                          <p:spTgt spid="30"/>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1" fill="hold" nodeType="clickEffect">
                                  <p:stCondLst>
                                    <p:cond delay="0"/>
                                  </p:stCondLst>
                                  <p:childTnLst>
                                    <p:set>
                                      <p:cBhvr>
                                        <p:cTn id="132" dur="1" fill="hold">
                                          <p:stCondLst>
                                            <p:cond delay="0"/>
                                          </p:stCondLst>
                                        </p:cTn>
                                        <p:tgtEl>
                                          <p:spTgt spid="150"/>
                                        </p:tgtEl>
                                        <p:attrNameLst>
                                          <p:attrName>style.visibility</p:attrName>
                                        </p:attrNameLst>
                                      </p:cBhvr>
                                      <p:to>
                                        <p:strVal val="visible"/>
                                      </p:to>
                                    </p:set>
                                    <p:animEffect transition="in" filter="wipe(up)">
                                      <p:cBhvr>
                                        <p:cTn id="133" dur="500"/>
                                        <p:tgtEl>
                                          <p:spTgt spid="150"/>
                                        </p:tgtEl>
                                      </p:cBhvr>
                                    </p:animEffect>
                                  </p:childTnLst>
                                </p:cTn>
                              </p:par>
                            </p:childTnLst>
                          </p:cTn>
                        </p:par>
                        <p:par>
                          <p:cTn id="134" fill="hold">
                            <p:stCondLst>
                              <p:cond delay="500"/>
                            </p:stCondLst>
                            <p:childTnLst>
                              <p:par>
                                <p:cTn id="135" presetID="10" presetClass="entr" presetSubtype="0" fill="hold" nodeType="afterEffect">
                                  <p:stCondLst>
                                    <p:cond delay="0"/>
                                  </p:stCondLst>
                                  <p:childTnLst>
                                    <p:set>
                                      <p:cBhvr>
                                        <p:cTn id="136" dur="1" fill="hold">
                                          <p:stCondLst>
                                            <p:cond delay="0"/>
                                          </p:stCondLst>
                                        </p:cTn>
                                        <p:tgtEl>
                                          <p:spTgt spid="155"/>
                                        </p:tgtEl>
                                        <p:attrNameLst>
                                          <p:attrName>style.visibility</p:attrName>
                                        </p:attrNameLst>
                                      </p:cBhvr>
                                      <p:to>
                                        <p:strVal val="visible"/>
                                      </p:to>
                                    </p:set>
                                    <p:animEffect transition="in" filter="fade">
                                      <p:cBhvr>
                                        <p:cTn id="137" dur="500"/>
                                        <p:tgtEl>
                                          <p:spTgt spid="155"/>
                                        </p:tgtEl>
                                      </p:cBhvr>
                                    </p:animEffect>
                                  </p:childTnLst>
                                </p:cTn>
                              </p:par>
                            </p:childTnLst>
                          </p:cTn>
                        </p:par>
                        <p:par>
                          <p:cTn id="138" fill="hold">
                            <p:stCondLst>
                              <p:cond delay="1000"/>
                            </p:stCondLst>
                            <p:childTnLst>
                              <p:par>
                                <p:cTn id="139" presetID="22" presetClass="entr" presetSubtype="1" fill="hold" nodeType="afterEffect">
                                  <p:stCondLst>
                                    <p:cond delay="0"/>
                                  </p:stCondLst>
                                  <p:childTnLst>
                                    <p:set>
                                      <p:cBhvr>
                                        <p:cTn id="140" dur="1" fill="hold">
                                          <p:stCondLst>
                                            <p:cond delay="0"/>
                                          </p:stCondLst>
                                        </p:cTn>
                                        <p:tgtEl>
                                          <p:spTgt spid="145"/>
                                        </p:tgtEl>
                                        <p:attrNameLst>
                                          <p:attrName>style.visibility</p:attrName>
                                        </p:attrNameLst>
                                      </p:cBhvr>
                                      <p:to>
                                        <p:strVal val="visible"/>
                                      </p:to>
                                    </p:set>
                                    <p:animEffect transition="in" filter="wipe(up)">
                                      <p:cBhvr>
                                        <p:cTn id="141" dur="500"/>
                                        <p:tgtEl>
                                          <p:spTgt spid="145"/>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151"/>
                                        </p:tgtEl>
                                        <p:attrNameLst>
                                          <p:attrName>style.visibility</p:attrName>
                                        </p:attrNameLst>
                                      </p:cBhvr>
                                      <p:to>
                                        <p:strVal val="visible"/>
                                      </p:to>
                                    </p:set>
                                    <p:animEffect transition="in" filter="fade">
                                      <p:cBhvr>
                                        <p:cTn id="144" dur="500"/>
                                        <p:tgtEl>
                                          <p:spTgt spid="151"/>
                                        </p:tgtEl>
                                      </p:cBhvr>
                                    </p:animEffect>
                                  </p:childTnLst>
                                </p:cTn>
                              </p:par>
                            </p:childTnLst>
                          </p:cTn>
                        </p:par>
                        <p:par>
                          <p:cTn id="145" fill="hold">
                            <p:stCondLst>
                              <p:cond delay="1500"/>
                            </p:stCondLst>
                            <p:childTnLst>
                              <p:par>
                                <p:cTn id="146" presetID="10" presetClass="entr" presetSubtype="0" fill="hold" grpId="0" nodeType="afterEffect">
                                  <p:stCondLst>
                                    <p:cond delay="0"/>
                                  </p:stCondLst>
                                  <p:childTnLst>
                                    <p:set>
                                      <p:cBhvr>
                                        <p:cTn id="147" dur="1" fill="hold">
                                          <p:stCondLst>
                                            <p:cond delay="0"/>
                                          </p:stCondLst>
                                        </p:cTn>
                                        <p:tgtEl>
                                          <p:spTgt spid="148"/>
                                        </p:tgtEl>
                                        <p:attrNameLst>
                                          <p:attrName>style.visibility</p:attrName>
                                        </p:attrNameLst>
                                      </p:cBhvr>
                                      <p:to>
                                        <p:strVal val="visible"/>
                                      </p:to>
                                    </p:set>
                                    <p:animEffect transition="in" filter="fade">
                                      <p:cBhvr>
                                        <p:cTn id="148" dur="500"/>
                                        <p:tgtEl>
                                          <p:spTgt spid="148"/>
                                        </p:tgtEl>
                                      </p:cBhvr>
                                    </p:animEffect>
                                  </p:childTnLst>
                                </p:cTn>
                              </p:par>
                            </p:childTnLst>
                          </p:cTn>
                        </p:par>
                        <p:par>
                          <p:cTn id="149" fill="hold">
                            <p:stCondLst>
                              <p:cond delay="2000"/>
                            </p:stCondLst>
                            <p:childTnLst>
                              <p:par>
                                <p:cTn id="150" presetID="22" presetClass="entr" presetSubtype="1" fill="hold" nodeType="afterEffect">
                                  <p:stCondLst>
                                    <p:cond delay="0"/>
                                  </p:stCondLst>
                                  <p:childTnLst>
                                    <p:set>
                                      <p:cBhvr>
                                        <p:cTn id="151" dur="1" fill="hold">
                                          <p:stCondLst>
                                            <p:cond delay="0"/>
                                          </p:stCondLst>
                                        </p:cTn>
                                        <p:tgtEl>
                                          <p:spTgt spid="144"/>
                                        </p:tgtEl>
                                        <p:attrNameLst>
                                          <p:attrName>style.visibility</p:attrName>
                                        </p:attrNameLst>
                                      </p:cBhvr>
                                      <p:to>
                                        <p:strVal val="visible"/>
                                      </p:to>
                                    </p:set>
                                    <p:animEffect transition="in" filter="wipe(up)">
                                      <p:cBhvr>
                                        <p:cTn id="152" dur="500"/>
                                        <p:tgtEl>
                                          <p:spTgt spid="144"/>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152"/>
                                        </p:tgtEl>
                                        <p:attrNameLst>
                                          <p:attrName>style.visibility</p:attrName>
                                        </p:attrNameLst>
                                      </p:cBhvr>
                                      <p:to>
                                        <p:strVal val="visible"/>
                                      </p:to>
                                    </p:set>
                                    <p:animEffect transition="in" filter="fade">
                                      <p:cBhvr>
                                        <p:cTn id="155" dur="500"/>
                                        <p:tgtEl>
                                          <p:spTgt spid="152"/>
                                        </p:tgtEl>
                                      </p:cBhvr>
                                    </p:animEffect>
                                  </p:childTnLst>
                                </p:cTn>
                              </p:par>
                            </p:childTnLst>
                          </p:cTn>
                        </p:par>
                        <p:par>
                          <p:cTn id="156" fill="hold">
                            <p:stCondLst>
                              <p:cond delay="2500"/>
                            </p:stCondLst>
                            <p:childTnLst>
                              <p:par>
                                <p:cTn id="157" presetID="10" presetClass="entr" presetSubtype="0" fill="hold" grpId="0" nodeType="afterEffect">
                                  <p:stCondLst>
                                    <p:cond delay="0"/>
                                  </p:stCondLst>
                                  <p:childTnLst>
                                    <p:set>
                                      <p:cBhvr>
                                        <p:cTn id="158" dur="1" fill="hold">
                                          <p:stCondLst>
                                            <p:cond delay="0"/>
                                          </p:stCondLst>
                                        </p:cTn>
                                        <p:tgtEl>
                                          <p:spTgt spid="149"/>
                                        </p:tgtEl>
                                        <p:attrNameLst>
                                          <p:attrName>style.visibility</p:attrName>
                                        </p:attrNameLst>
                                      </p:cBhvr>
                                      <p:to>
                                        <p:strVal val="visible"/>
                                      </p:to>
                                    </p:set>
                                    <p:animEffect transition="in" filter="fade">
                                      <p:cBhvr>
                                        <p:cTn id="159" dur="500"/>
                                        <p:tgtEl>
                                          <p:spTgt spid="149"/>
                                        </p:tgtEl>
                                      </p:cBhvr>
                                    </p:animEffect>
                                  </p:childTnLst>
                                </p:cTn>
                              </p:par>
                            </p:childTnLst>
                          </p:cTn>
                        </p:par>
                      </p:childTnLst>
                    </p:cTn>
                  </p:par>
                  <p:par>
                    <p:cTn id="160" fill="hold">
                      <p:stCondLst>
                        <p:cond delay="indefinite"/>
                      </p:stCondLst>
                      <p:childTnLst>
                        <p:par>
                          <p:cTn id="161" fill="hold">
                            <p:stCondLst>
                              <p:cond delay="0"/>
                            </p:stCondLst>
                            <p:childTnLst>
                              <p:par>
                                <p:cTn id="162" presetID="22" presetClass="entr" presetSubtype="8" fill="hold" nodeType="clickEffect">
                                  <p:stCondLst>
                                    <p:cond delay="0"/>
                                  </p:stCondLst>
                                  <p:childTnLst>
                                    <p:set>
                                      <p:cBhvr>
                                        <p:cTn id="163" dur="1" fill="hold">
                                          <p:stCondLst>
                                            <p:cond delay="0"/>
                                          </p:stCondLst>
                                        </p:cTn>
                                        <p:tgtEl>
                                          <p:spTgt spid="84"/>
                                        </p:tgtEl>
                                        <p:attrNameLst>
                                          <p:attrName>style.visibility</p:attrName>
                                        </p:attrNameLst>
                                      </p:cBhvr>
                                      <p:to>
                                        <p:strVal val="visible"/>
                                      </p:to>
                                    </p:set>
                                    <p:animEffect transition="in" filter="wipe(left)">
                                      <p:cBhvr>
                                        <p:cTn id="164" dur="500"/>
                                        <p:tgtEl>
                                          <p:spTgt spid="84"/>
                                        </p:tgtEl>
                                      </p:cBhvr>
                                    </p:animEffect>
                                  </p:childTnLst>
                                </p:cTn>
                              </p:par>
                            </p:childTnLst>
                          </p:cTn>
                        </p:par>
                        <p:par>
                          <p:cTn id="165" fill="hold">
                            <p:stCondLst>
                              <p:cond delay="500"/>
                            </p:stCondLst>
                            <p:childTnLst>
                              <p:par>
                                <p:cTn id="166" presetID="10" presetClass="entr" presetSubtype="0" fill="hold" grpId="0" nodeType="afterEffect">
                                  <p:stCondLst>
                                    <p:cond delay="0"/>
                                  </p:stCondLst>
                                  <p:childTnLst>
                                    <p:set>
                                      <p:cBhvr>
                                        <p:cTn id="167" dur="1" fill="hold">
                                          <p:stCondLst>
                                            <p:cond delay="0"/>
                                          </p:stCondLst>
                                        </p:cTn>
                                        <p:tgtEl>
                                          <p:spTgt spid="14"/>
                                        </p:tgtEl>
                                        <p:attrNameLst>
                                          <p:attrName>style.visibility</p:attrName>
                                        </p:attrNameLst>
                                      </p:cBhvr>
                                      <p:to>
                                        <p:strVal val="visible"/>
                                      </p:to>
                                    </p:set>
                                    <p:animEffect transition="in" filter="fade">
                                      <p:cBhvr>
                                        <p:cTn id="168" dur="500"/>
                                        <p:tgtEl>
                                          <p:spTgt spid="14"/>
                                        </p:tgtEl>
                                      </p:cBhvr>
                                    </p:animEffect>
                                  </p:childTnLst>
                                </p:cTn>
                              </p:par>
                            </p:childTnLst>
                          </p:cTn>
                        </p:par>
                        <p:par>
                          <p:cTn id="169" fill="hold">
                            <p:stCondLst>
                              <p:cond delay="1000"/>
                            </p:stCondLst>
                            <p:childTnLst>
                              <p:par>
                                <p:cTn id="170" presetID="22" presetClass="entr" presetSubtype="2" fill="hold" nodeType="afterEffect">
                                  <p:stCondLst>
                                    <p:cond delay="0"/>
                                  </p:stCondLst>
                                  <p:childTnLst>
                                    <p:set>
                                      <p:cBhvr>
                                        <p:cTn id="171" dur="1" fill="hold">
                                          <p:stCondLst>
                                            <p:cond delay="0"/>
                                          </p:stCondLst>
                                        </p:cTn>
                                        <p:tgtEl>
                                          <p:spTgt spid="101"/>
                                        </p:tgtEl>
                                        <p:attrNameLst>
                                          <p:attrName>style.visibility</p:attrName>
                                        </p:attrNameLst>
                                      </p:cBhvr>
                                      <p:to>
                                        <p:strVal val="visible"/>
                                      </p:to>
                                    </p:set>
                                    <p:animEffect transition="in" filter="wipe(right)">
                                      <p:cBhvr>
                                        <p:cTn id="172" dur="500"/>
                                        <p:tgtEl>
                                          <p:spTgt spid="101"/>
                                        </p:tgtEl>
                                      </p:cBhvr>
                                    </p:animEffect>
                                  </p:childTnLst>
                                </p:cTn>
                              </p:par>
                            </p:childTnLst>
                          </p:cTn>
                        </p:par>
                        <p:par>
                          <p:cTn id="173" fill="hold">
                            <p:stCondLst>
                              <p:cond delay="1500"/>
                            </p:stCondLst>
                            <p:childTnLst>
                              <p:par>
                                <p:cTn id="174" presetID="10" presetClass="entr" presetSubtype="0" fill="hold" grpId="0" nodeType="afterEffect">
                                  <p:stCondLst>
                                    <p:cond delay="0"/>
                                  </p:stCondLst>
                                  <p:childTnLst>
                                    <p:set>
                                      <p:cBhvr>
                                        <p:cTn id="175" dur="1" fill="hold">
                                          <p:stCondLst>
                                            <p:cond delay="0"/>
                                          </p:stCondLst>
                                        </p:cTn>
                                        <p:tgtEl>
                                          <p:spTgt spid="22"/>
                                        </p:tgtEl>
                                        <p:attrNameLst>
                                          <p:attrName>style.visibility</p:attrName>
                                        </p:attrNameLst>
                                      </p:cBhvr>
                                      <p:to>
                                        <p:strVal val="visible"/>
                                      </p:to>
                                    </p:set>
                                    <p:animEffect transition="in" filter="fade">
                                      <p:cBhvr>
                                        <p:cTn id="176" dur="500"/>
                                        <p:tgtEl>
                                          <p:spTgt spid="22"/>
                                        </p:tgtEl>
                                      </p:cBhvr>
                                    </p:animEffect>
                                  </p:childTnLst>
                                </p:cTn>
                              </p:par>
                            </p:childTnLst>
                          </p:cTn>
                        </p:par>
                        <p:par>
                          <p:cTn id="177" fill="hold">
                            <p:stCondLst>
                              <p:cond delay="2000"/>
                            </p:stCondLst>
                            <p:childTnLst>
                              <p:par>
                                <p:cTn id="178" presetID="22" presetClass="entr" presetSubtype="1" fill="hold" nodeType="afterEffect">
                                  <p:stCondLst>
                                    <p:cond delay="0"/>
                                  </p:stCondLst>
                                  <p:childTnLst>
                                    <p:set>
                                      <p:cBhvr>
                                        <p:cTn id="179" dur="1" fill="hold">
                                          <p:stCondLst>
                                            <p:cond delay="0"/>
                                          </p:stCondLst>
                                        </p:cTn>
                                        <p:tgtEl>
                                          <p:spTgt spid="133"/>
                                        </p:tgtEl>
                                        <p:attrNameLst>
                                          <p:attrName>style.visibility</p:attrName>
                                        </p:attrNameLst>
                                      </p:cBhvr>
                                      <p:to>
                                        <p:strVal val="visible"/>
                                      </p:to>
                                    </p:set>
                                    <p:animEffect transition="in" filter="wipe(up)">
                                      <p:cBhvr>
                                        <p:cTn id="180" dur="500"/>
                                        <p:tgtEl>
                                          <p:spTgt spid="133"/>
                                        </p:tgtEl>
                                      </p:cBhvr>
                                    </p:animEffect>
                                  </p:childTnLst>
                                </p:cTn>
                              </p:par>
                            </p:childTnLst>
                          </p:cTn>
                        </p:par>
                        <p:par>
                          <p:cTn id="181" fill="hold">
                            <p:stCondLst>
                              <p:cond delay="2500"/>
                            </p:stCondLst>
                            <p:childTnLst>
                              <p:par>
                                <p:cTn id="182" presetID="10" presetClass="entr" presetSubtype="0" fill="hold" grpId="0" nodeType="afterEffect">
                                  <p:stCondLst>
                                    <p:cond delay="0"/>
                                  </p:stCondLst>
                                  <p:childTnLst>
                                    <p:set>
                                      <p:cBhvr>
                                        <p:cTn id="183" dur="1" fill="hold">
                                          <p:stCondLst>
                                            <p:cond delay="0"/>
                                          </p:stCondLst>
                                        </p:cTn>
                                        <p:tgtEl>
                                          <p:spTgt spid="24"/>
                                        </p:tgtEl>
                                        <p:attrNameLst>
                                          <p:attrName>style.visibility</p:attrName>
                                        </p:attrNameLst>
                                      </p:cBhvr>
                                      <p:to>
                                        <p:strVal val="visible"/>
                                      </p:to>
                                    </p:set>
                                    <p:animEffect transition="in" filter="fade">
                                      <p:cBhvr>
                                        <p:cTn id="184" dur="500"/>
                                        <p:tgtEl>
                                          <p:spTgt spid="24"/>
                                        </p:tgtEl>
                                      </p:cBhvr>
                                    </p:animEffect>
                                  </p:childTnLst>
                                </p:cTn>
                              </p:par>
                            </p:childTnLst>
                          </p:cTn>
                        </p:par>
                        <p:par>
                          <p:cTn id="185" fill="hold">
                            <p:stCondLst>
                              <p:cond delay="3000"/>
                            </p:stCondLst>
                            <p:childTnLst>
                              <p:par>
                                <p:cTn id="186" presetID="22" presetClass="entr" presetSubtype="8" fill="hold" nodeType="afterEffect">
                                  <p:stCondLst>
                                    <p:cond delay="0"/>
                                  </p:stCondLst>
                                  <p:childTnLst>
                                    <p:set>
                                      <p:cBhvr>
                                        <p:cTn id="187" dur="1" fill="hold">
                                          <p:stCondLst>
                                            <p:cond delay="0"/>
                                          </p:stCondLst>
                                        </p:cTn>
                                        <p:tgtEl>
                                          <p:spTgt spid="107"/>
                                        </p:tgtEl>
                                        <p:attrNameLst>
                                          <p:attrName>style.visibility</p:attrName>
                                        </p:attrNameLst>
                                      </p:cBhvr>
                                      <p:to>
                                        <p:strVal val="visible"/>
                                      </p:to>
                                    </p:set>
                                    <p:animEffect transition="in" filter="wipe(left)">
                                      <p:cBhvr>
                                        <p:cTn id="188" dur="500"/>
                                        <p:tgtEl>
                                          <p:spTgt spid="107"/>
                                        </p:tgtEl>
                                      </p:cBhvr>
                                    </p:animEffect>
                                  </p:childTnLst>
                                </p:cTn>
                              </p:par>
                            </p:childTnLst>
                          </p:cTn>
                        </p:par>
                        <p:par>
                          <p:cTn id="189" fill="hold">
                            <p:stCondLst>
                              <p:cond delay="3500"/>
                            </p:stCondLst>
                            <p:childTnLst>
                              <p:par>
                                <p:cTn id="190" presetID="10" presetClass="entr" presetSubtype="0" fill="hold" grpId="0" nodeType="afterEffect">
                                  <p:stCondLst>
                                    <p:cond delay="0"/>
                                  </p:stCondLst>
                                  <p:childTnLst>
                                    <p:set>
                                      <p:cBhvr>
                                        <p:cTn id="191" dur="1" fill="hold">
                                          <p:stCondLst>
                                            <p:cond delay="0"/>
                                          </p:stCondLst>
                                        </p:cTn>
                                        <p:tgtEl>
                                          <p:spTgt spid="23"/>
                                        </p:tgtEl>
                                        <p:attrNameLst>
                                          <p:attrName>style.visibility</p:attrName>
                                        </p:attrNameLst>
                                      </p:cBhvr>
                                      <p:to>
                                        <p:strVal val="visible"/>
                                      </p:to>
                                    </p:set>
                                    <p:animEffect transition="in" filter="fade">
                                      <p:cBhvr>
                                        <p:cTn id="192" dur="500"/>
                                        <p:tgtEl>
                                          <p:spTgt spid="23"/>
                                        </p:tgtEl>
                                      </p:cBhvr>
                                    </p:animEffect>
                                  </p:childTnLst>
                                </p:cTn>
                              </p:par>
                            </p:childTnLst>
                          </p:cTn>
                        </p:par>
                        <p:par>
                          <p:cTn id="193" fill="hold">
                            <p:stCondLst>
                              <p:cond delay="4000"/>
                            </p:stCondLst>
                            <p:childTnLst>
                              <p:par>
                                <p:cTn id="194" presetID="22" presetClass="entr" presetSubtype="1" fill="hold" nodeType="afterEffect">
                                  <p:stCondLst>
                                    <p:cond delay="0"/>
                                  </p:stCondLst>
                                  <p:childTnLst>
                                    <p:set>
                                      <p:cBhvr>
                                        <p:cTn id="195" dur="1" fill="hold">
                                          <p:stCondLst>
                                            <p:cond delay="0"/>
                                          </p:stCondLst>
                                        </p:cTn>
                                        <p:tgtEl>
                                          <p:spTgt spid="134"/>
                                        </p:tgtEl>
                                        <p:attrNameLst>
                                          <p:attrName>style.visibility</p:attrName>
                                        </p:attrNameLst>
                                      </p:cBhvr>
                                      <p:to>
                                        <p:strVal val="visible"/>
                                      </p:to>
                                    </p:set>
                                    <p:animEffect transition="in" filter="wipe(up)">
                                      <p:cBhvr>
                                        <p:cTn id="196" dur="500"/>
                                        <p:tgtEl>
                                          <p:spTgt spid="134"/>
                                        </p:tgtEl>
                                      </p:cBhvr>
                                    </p:animEffect>
                                  </p:childTnLst>
                                </p:cTn>
                              </p:par>
                            </p:childTnLst>
                          </p:cTn>
                        </p:par>
                        <p:par>
                          <p:cTn id="197" fill="hold">
                            <p:stCondLst>
                              <p:cond delay="4500"/>
                            </p:stCondLst>
                            <p:childTnLst>
                              <p:par>
                                <p:cTn id="198" presetID="10" presetClass="entr" presetSubtype="0" fill="hold" grpId="0" nodeType="afterEffect">
                                  <p:stCondLst>
                                    <p:cond delay="0"/>
                                  </p:stCondLst>
                                  <p:childTnLst>
                                    <p:set>
                                      <p:cBhvr>
                                        <p:cTn id="199" dur="1" fill="hold">
                                          <p:stCondLst>
                                            <p:cond delay="0"/>
                                          </p:stCondLst>
                                        </p:cTn>
                                        <p:tgtEl>
                                          <p:spTgt spid="25"/>
                                        </p:tgtEl>
                                        <p:attrNameLst>
                                          <p:attrName>style.visibility</p:attrName>
                                        </p:attrNameLst>
                                      </p:cBhvr>
                                      <p:to>
                                        <p:strVal val="visible"/>
                                      </p:to>
                                    </p:set>
                                    <p:animEffect transition="in" filter="fade">
                                      <p:cBhvr>
                                        <p:cTn id="20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9" grpId="0" animBg="1"/>
      <p:bldP spid="30" grpId="0" animBg="1"/>
      <p:bldP spid="137" grpId="0" animBg="1"/>
      <p:bldP spid="138" grpId="0" animBg="1"/>
      <p:bldP spid="148" grpId="0" animBg="1"/>
      <p:bldP spid="149" grpId="0" animBg="1"/>
      <p:bldP spid="151" grpId="0" animBg="1"/>
      <p:bldP spid="1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E4DD9-F180-4118-8350-A00AD4520931}"/>
              </a:ext>
            </a:extLst>
          </p:cNvPr>
          <p:cNvSpPr>
            <a:spLocks noGrp="1"/>
          </p:cNvSpPr>
          <p:nvPr>
            <p:ph type="title"/>
          </p:nvPr>
        </p:nvSpPr>
        <p:spPr>
          <a:xfrm>
            <a:off x="838199" y="365125"/>
            <a:ext cx="10678297" cy="660111"/>
          </a:xfrm>
        </p:spPr>
        <p:txBody>
          <a:bodyPr/>
          <a:lstStyle/>
          <a:p>
            <a:r>
              <a:rPr lang="en-US" sz="2800" dirty="0">
                <a:latin typeface="Lub Dub Bold" panose="020B0803030403020204" pitchFamily="34" charset="0"/>
              </a:rPr>
              <a:t>Hemostasis &amp; Coagulopathy </a:t>
            </a:r>
            <a:br>
              <a:rPr lang="en-US" sz="2800" dirty="0">
                <a:latin typeface="Lub Dub Bold" panose="020B0803030403020204" pitchFamily="34" charset="0"/>
              </a:rPr>
            </a:br>
            <a:r>
              <a:rPr lang="en-US" sz="2400" dirty="0">
                <a:solidFill>
                  <a:srgbClr val="CF2429"/>
                </a:solidFill>
                <a:latin typeface="Lub Dub Condensed" panose="020B0506030403020204" pitchFamily="34" charset="0"/>
                <a:cs typeface="Arial" panose="020B0604020202020204" pitchFamily="34" charset="0"/>
              </a:rPr>
              <a:t>Antiplatelet-Related Hemorrhage in Spontaneous ICH</a:t>
            </a:r>
            <a:endParaRPr lang="en-US" sz="2800" dirty="0">
              <a:solidFill>
                <a:srgbClr val="CF2429"/>
              </a:solidFill>
              <a:latin typeface="Lub Dub Condensed" panose="020B0506030403020204" pitchFamily="34" charset="0"/>
            </a:endParaRPr>
          </a:p>
        </p:txBody>
      </p:sp>
      <p:sp>
        <p:nvSpPr>
          <p:cNvPr id="6" name="TextBox 5">
            <a:extLst>
              <a:ext uri="{FF2B5EF4-FFF2-40B4-BE49-F238E27FC236}">
                <a16:creationId xmlns:a16="http://schemas.microsoft.com/office/drawing/2014/main" id="{A65B5E4F-F63C-46BA-9242-BB96272C6EFA}"/>
              </a:ext>
              <a:ext uri="{C183D7F6-B498-43B3-948B-1728B52AA6E4}">
                <adec:decorative xmlns:adec="http://schemas.microsoft.com/office/drawing/2017/decorative" val="1"/>
              </a:ext>
            </a:extLst>
          </p:cNvPr>
          <p:cNvSpPr txBox="1"/>
          <p:nvPr/>
        </p:nvSpPr>
        <p:spPr>
          <a:xfrm>
            <a:off x="953379" y="1663479"/>
            <a:ext cx="2627219" cy="1600438"/>
          </a:xfrm>
          <a:prstGeom prst="rect">
            <a:avLst/>
          </a:prstGeom>
          <a:solidFill>
            <a:srgbClr val="F99B1D"/>
          </a:solidFill>
          <a:ln w="3175">
            <a:noFill/>
          </a:ln>
        </p:spPr>
        <p:txBody>
          <a:bodyPr wrap="square">
            <a:spAutoFit/>
          </a:bodyPr>
          <a:lstStyle/>
          <a:p>
            <a:pPr algn="ctr"/>
            <a:r>
              <a:rPr lang="en-US" sz="1400" dirty="0">
                <a:latin typeface="Lub Dub Bold" panose="020B0803030403020204" pitchFamily="34" charset="0"/>
              </a:rPr>
              <a:t>If the patient is being treated with aspirin, platelet transfusion might be considered to reduce postoperative bleeding and mortality.</a:t>
            </a:r>
          </a:p>
          <a:p>
            <a:pPr algn="ctr"/>
            <a:r>
              <a:rPr lang="en-US" sz="1400" dirty="0">
                <a:latin typeface="Lub Dub Bold" panose="020B0803030403020204" pitchFamily="34" charset="0"/>
              </a:rPr>
              <a:t>(2b)</a:t>
            </a:r>
          </a:p>
        </p:txBody>
      </p:sp>
      <p:sp>
        <p:nvSpPr>
          <p:cNvPr id="7" name="TextBox 6">
            <a:extLst>
              <a:ext uri="{FF2B5EF4-FFF2-40B4-BE49-F238E27FC236}">
                <a16:creationId xmlns:a16="http://schemas.microsoft.com/office/drawing/2014/main" id="{54CAA59C-ED78-499D-B0B6-9242140D8540}"/>
              </a:ext>
              <a:ext uri="{C183D7F6-B498-43B3-948B-1728B52AA6E4}">
                <adec:decorative xmlns:adec="http://schemas.microsoft.com/office/drawing/2017/decorative" val="1"/>
              </a:ext>
            </a:extLst>
          </p:cNvPr>
          <p:cNvSpPr txBox="1"/>
          <p:nvPr/>
        </p:nvSpPr>
        <p:spPr>
          <a:xfrm>
            <a:off x="7213487" y="3848908"/>
            <a:ext cx="2046361" cy="1600438"/>
          </a:xfrm>
          <a:prstGeom prst="rect">
            <a:avLst/>
          </a:prstGeom>
          <a:solidFill>
            <a:srgbClr val="EE3823"/>
          </a:solidFill>
          <a:ln w="3175">
            <a:noFill/>
          </a:ln>
        </p:spPr>
        <p:txBody>
          <a:bodyPr wrap="square">
            <a:spAutoFit/>
          </a:bodyPr>
          <a:lstStyle/>
          <a:p>
            <a:pPr algn="ctr"/>
            <a:r>
              <a:rPr lang="en-US" sz="1400" dirty="0">
                <a:latin typeface="Lub Dub Bold" panose="020B0803030403020204" pitchFamily="34" charset="0"/>
              </a:rPr>
              <a:t>If the patient is being treated with ASA, platelet transfusions are potentially harmful and should not be administered. (3:Harm)</a:t>
            </a:r>
          </a:p>
        </p:txBody>
      </p:sp>
      <p:sp>
        <p:nvSpPr>
          <p:cNvPr id="8" name="TextBox 7">
            <a:extLst>
              <a:ext uri="{FF2B5EF4-FFF2-40B4-BE49-F238E27FC236}">
                <a16:creationId xmlns:a16="http://schemas.microsoft.com/office/drawing/2014/main" id="{0514A935-FE27-455A-A676-A10B848CB23C}"/>
              </a:ext>
              <a:ext uri="{C183D7F6-B498-43B3-948B-1728B52AA6E4}">
                <adec:decorative xmlns:adec="http://schemas.microsoft.com/office/drawing/2017/decorative" val="1"/>
              </a:ext>
            </a:extLst>
          </p:cNvPr>
          <p:cNvSpPr txBox="1"/>
          <p:nvPr/>
        </p:nvSpPr>
        <p:spPr>
          <a:xfrm>
            <a:off x="5322227" y="2508102"/>
            <a:ext cx="2245475" cy="954107"/>
          </a:xfrm>
          <a:prstGeom prst="rect">
            <a:avLst/>
          </a:prstGeom>
          <a:noFill/>
        </p:spPr>
        <p:txBody>
          <a:bodyPr wrap="square" rtlCol="0">
            <a:spAutoFit/>
          </a:bodyPr>
          <a:lstStyle/>
          <a:p>
            <a:pPr algn="ctr"/>
            <a:r>
              <a:rPr lang="en-US" sz="1400" b="1" dirty="0">
                <a:latin typeface="Lub Dub Bold" panose="020B0803030403020204" pitchFamily="34" charset="0"/>
              </a:rPr>
              <a:t>Does the  </a:t>
            </a:r>
            <a:br>
              <a:rPr lang="en-US" sz="1400" b="1" dirty="0">
                <a:latin typeface="Lub Dub Bold" panose="020B0803030403020204" pitchFamily="34" charset="0"/>
              </a:rPr>
            </a:br>
            <a:r>
              <a:rPr lang="en-US" sz="1400" b="1" dirty="0">
                <a:latin typeface="Lub Dub Bold" panose="020B0803030403020204" pitchFamily="34" charset="0"/>
              </a:rPr>
              <a:t>patient require </a:t>
            </a:r>
          </a:p>
          <a:p>
            <a:pPr algn="ctr"/>
            <a:r>
              <a:rPr lang="en-US" sz="1400" b="1" dirty="0">
                <a:latin typeface="Lub Dub Bold" panose="020B0803030403020204" pitchFamily="34" charset="0"/>
              </a:rPr>
              <a:t>emergent </a:t>
            </a:r>
          </a:p>
          <a:p>
            <a:pPr algn="ctr"/>
            <a:r>
              <a:rPr lang="en-US" sz="1400" b="1" dirty="0">
                <a:latin typeface="Lub Dub Bold" panose="020B0803030403020204" pitchFamily="34" charset="0"/>
              </a:rPr>
              <a:t>neurosurgery?</a:t>
            </a:r>
          </a:p>
        </p:txBody>
      </p:sp>
      <p:sp>
        <p:nvSpPr>
          <p:cNvPr id="9" name="TextBox 8">
            <a:extLst>
              <a:ext uri="{FF2B5EF4-FFF2-40B4-BE49-F238E27FC236}">
                <a16:creationId xmlns:a16="http://schemas.microsoft.com/office/drawing/2014/main" id="{12A9A3EF-389A-4415-9B89-7B8774FF1A6D}"/>
              </a:ext>
              <a:ext uri="{C183D7F6-B498-43B3-948B-1728B52AA6E4}">
                <adec:decorative xmlns:adec="http://schemas.microsoft.com/office/drawing/2017/decorative" val="1"/>
              </a:ext>
            </a:extLst>
          </p:cNvPr>
          <p:cNvSpPr txBox="1"/>
          <p:nvPr/>
        </p:nvSpPr>
        <p:spPr>
          <a:xfrm>
            <a:off x="4689800" y="1451194"/>
            <a:ext cx="3510330" cy="313932"/>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1600" b="1">
                <a:solidFill>
                  <a:schemeClr val="bg1"/>
                </a:solidFill>
                <a:latin typeface="Lub Dub Bold" panose="020B0803030403020204" pitchFamily="34" charset="0"/>
                <a:cs typeface="Lato"/>
              </a:defRPr>
            </a:lvl1pPr>
          </a:lstStyle>
          <a:p>
            <a:r>
              <a:rPr lang="en-US" dirty="0"/>
              <a:t>Patients with Spontaneous ICH</a:t>
            </a:r>
          </a:p>
        </p:txBody>
      </p:sp>
      <p:cxnSp>
        <p:nvCxnSpPr>
          <p:cNvPr id="10" name="Straight Arrow Connector 9">
            <a:extLst>
              <a:ext uri="{FF2B5EF4-FFF2-40B4-BE49-F238E27FC236}">
                <a16:creationId xmlns:a16="http://schemas.microsoft.com/office/drawing/2014/main" id="{00810A33-6F0F-4825-B8FC-53968F2EC779}"/>
              </a:ext>
              <a:ext uri="{C183D7F6-B498-43B3-948B-1728B52AA6E4}">
                <adec:decorative xmlns:adec="http://schemas.microsoft.com/office/drawing/2017/decorative" val="1"/>
              </a:ext>
            </a:extLst>
          </p:cNvPr>
          <p:cNvCxnSpPr>
            <a:cxnSpLocks/>
            <a:stCxn id="9" idx="2"/>
          </p:cNvCxnSpPr>
          <p:nvPr/>
        </p:nvCxnSpPr>
        <p:spPr>
          <a:xfrm>
            <a:off x="6444965" y="1765126"/>
            <a:ext cx="0" cy="44489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1" name="Diamond 10">
            <a:extLst>
              <a:ext uri="{FF2B5EF4-FFF2-40B4-BE49-F238E27FC236}">
                <a16:creationId xmlns:a16="http://schemas.microsoft.com/office/drawing/2014/main" id="{DFE6E273-BE1F-4245-8AFF-9DAB1F3A9532}"/>
              </a:ext>
              <a:ext uri="{C183D7F6-B498-43B3-948B-1728B52AA6E4}">
                <adec:decorative xmlns:adec="http://schemas.microsoft.com/office/drawing/2017/decorative" val="1"/>
              </a:ext>
            </a:extLst>
          </p:cNvPr>
          <p:cNvSpPr/>
          <p:nvPr/>
        </p:nvSpPr>
        <p:spPr>
          <a:xfrm>
            <a:off x="5322227" y="2210020"/>
            <a:ext cx="2245475" cy="1684840"/>
          </a:xfrm>
          <a:prstGeom prst="diamond">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Container">
            <a:extLst>
              <a:ext uri="{FF2B5EF4-FFF2-40B4-BE49-F238E27FC236}">
                <a16:creationId xmlns:a16="http://schemas.microsoft.com/office/drawing/2014/main" id="{05A795CC-5658-4BD4-9D3A-9FCC400888E5}"/>
              </a:ext>
              <a:ext uri="{C183D7F6-B498-43B3-948B-1728B52AA6E4}">
                <adec:decorative xmlns:adec="http://schemas.microsoft.com/office/drawing/2017/decorative" val="1"/>
              </a:ext>
            </a:extLst>
          </p:cNvPr>
          <p:cNvSpPr/>
          <p:nvPr/>
        </p:nvSpPr>
        <p:spPr>
          <a:xfrm>
            <a:off x="4449726" y="2931388"/>
            <a:ext cx="480148" cy="242104"/>
          </a:xfrm>
          <a:prstGeom prst="rect">
            <a:avLst/>
          </a:prstGeom>
          <a:solidFill>
            <a:schemeClr val="tx1"/>
          </a:solidFill>
          <a:ln w="25400">
            <a:solidFill>
              <a:schemeClr val="bg1"/>
            </a:solidFill>
          </a:ln>
        </p:spPr>
        <p:txBody>
          <a:bodyPr spcFirstLastPara="0" lIns="0" tIns="0" rIns="0" bIns="0" anchor="ctr"/>
          <a:lstStyle/>
          <a:p>
            <a:pPr algn="ctr"/>
            <a:r>
              <a:rPr lang="en-US" sz="1400" b="1" dirty="0">
                <a:solidFill>
                  <a:schemeClr val="bg1"/>
                </a:solidFill>
                <a:latin typeface="Lub Dub Condensed" panose="020B0506030403020204" pitchFamily="34" charset="0"/>
              </a:rPr>
              <a:t>YES</a:t>
            </a:r>
          </a:p>
        </p:txBody>
      </p:sp>
      <p:cxnSp>
        <p:nvCxnSpPr>
          <p:cNvPr id="29" name="Straight Arrow Connector 19">
            <a:extLst>
              <a:ext uri="{FF2B5EF4-FFF2-40B4-BE49-F238E27FC236}">
                <a16:creationId xmlns:a16="http://schemas.microsoft.com/office/drawing/2014/main" id="{90829E86-F3E3-4BF4-9A51-881858DB0B2A}"/>
              </a:ext>
              <a:ext uri="{C183D7F6-B498-43B3-948B-1728B52AA6E4}">
                <adec:decorative xmlns:adec="http://schemas.microsoft.com/office/drawing/2017/decorative" val="1"/>
              </a:ext>
            </a:extLst>
          </p:cNvPr>
          <p:cNvCxnSpPr>
            <a:cxnSpLocks/>
            <a:stCxn id="11" idx="3"/>
            <a:endCxn id="7" idx="0"/>
          </p:cNvCxnSpPr>
          <p:nvPr/>
        </p:nvCxnSpPr>
        <p:spPr>
          <a:xfrm>
            <a:off x="7567702" y="3052440"/>
            <a:ext cx="668966" cy="796468"/>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Rectangle Container">
            <a:extLst>
              <a:ext uri="{FF2B5EF4-FFF2-40B4-BE49-F238E27FC236}">
                <a16:creationId xmlns:a16="http://schemas.microsoft.com/office/drawing/2014/main" id="{45144D53-502F-49A7-A197-18BD0A2D71BA}"/>
              </a:ext>
              <a:ext uri="{C183D7F6-B498-43B3-948B-1728B52AA6E4}">
                <adec:decorative xmlns:adec="http://schemas.microsoft.com/office/drawing/2017/decorative" val="1"/>
              </a:ext>
            </a:extLst>
          </p:cNvPr>
          <p:cNvSpPr/>
          <p:nvPr/>
        </p:nvSpPr>
        <p:spPr>
          <a:xfrm>
            <a:off x="7996594" y="3283828"/>
            <a:ext cx="480148" cy="242104"/>
          </a:xfrm>
          <a:prstGeom prst="rect">
            <a:avLst/>
          </a:prstGeom>
          <a:solidFill>
            <a:schemeClr val="tx1"/>
          </a:solidFill>
          <a:ln w="25400">
            <a:solidFill>
              <a:schemeClr val="bg1"/>
            </a:solidFill>
          </a:ln>
        </p:spPr>
        <p:txBody>
          <a:bodyPr spcFirstLastPara="0" lIns="0" tIns="0" rIns="0" bIns="0" anchor="ctr"/>
          <a:lstStyle/>
          <a:p>
            <a:pPr algn="ctr"/>
            <a:r>
              <a:rPr lang="en-US" sz="1400" b="1" dirty="0">
                <a:solidFill>
                  <a:schemeClr val="bg1"/>
                </a:solidFill>
                <a:latin typeface="Lub Dub Condensed" panose="020B0506030403020204" pitchFamily="34" charset="0"/>
              </a:rPr>
              <a:t>NO</a:t>
            </a:r>
          </a:p>
        </p:txBody>
      </p:sp>
      <p:sp>
        <p:nvSpPr>
          <p:cNvPr id="5" name="Text Placeholder 4">
            <a:extLst>
              <a:ext uri="{FF2B5EF4-FFF2-40B4-BE49-F238E27FC236}">
                <a16:creationId xmlns:a16="http://schemas.microsoft.com/office/drawing/2014/main" id="{730464D6-9829-4D74-AEC3-6620937CC09D}"/>
              </a:ext>
            </a:extLst>
          </p:cNvPr>
          <p:cNvSpPr>
            <a:spLocks noGrp="1"/>
          </p:cNvSpPr>
          <p:nvPr>
            <p:ph type="body" sz="quarter" idx="13"/>
          </p:nvPr>
        </p:nvSpPr>
        <p:spPr>
          <a:xfrm>
            <a:off x="2193067" y="5948738"/>
            <a:ext cx="7805866" cy="271939"/>
          </a:xfrm>
        </p:spPr>
        <p:txBody>
          <a:bodyPr/>
          <a:lstStyle/>
          <a:p>
            <a:r>
              <a:rPr lang="en-US" sz="900" b="1" dirty="0">
                <a:latin typeface="Lub Dub Condensed" panose="020B0506030403020204" pitchFamily="34" charset="0"/>
              </a:rPr>
              <a:t>Abbreviations:</a:t>
            </a:r>
            <a:r>
              <a:rPr lang="en-US" sz="900" dirty="0">
                <a:latin typeface="Lub Dub Condensed" panose="020B0506030403020204" pitchFamily="34" charset="0"/>
              </a:rPr>
              <a:t> ASA indicates aspirin; and ICH, intracerebral hemorrhage.</a:t>
            </a:r>
          </a:p>
        </p:txBody>
      </p:sp>
      <p:sp>
        <p:nvSpPr>
          <p:cNvPr id="4" name="Slide Number Placeholder 3">
            <a:extLst>
              <a:ext uri="{FF2B5EF4-FFF2-40B4-BE49-F238E27FC236}">
                <a16:creationId xmlns:a16="http://schemas.microsoft.com/office/drawing/2014/main" id="{245DCBDE-38D1-44C1-A30F-0D17F893E81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14</a:t>
            </a:fld>
            <a:endParaRPr lang="en-US" sz="900" dirty="0"/>
          </a:p>
        </p:txBody>
      </p:sp>
      <p:sp>
        <p:nvSpPr>
          <p:cNvPr id="16" name="TextBox 15">
            <a:extLst>
              <a:ext uri="{FF2B5EF4-FFF2-40B4-BE49-F238E27FC236}">
                <a16:creationId xmlns:a16="http://schemas.microsoft.com/office/drawing/2014/main" id="{44AEFE75-2E53-480B-A63C-D4EF9F5AC69B}"/>
              </a:ext>
              <a:ext uri="{C183D7F6-B498-43B3-948B-1728B52AA6E4}">
                <adec:decorative xmlns:adec="http://schemas.microsoft.com/office/drawing/2017/decorative" val="1"/>
              </a:ext>
            </a:extLst>
          </p:cNvPr>
          <p:cNvSpPr txBox="1"/>
          <p:nvPr/>
        </p:nvSpPr>
        <p:spPr>
          <a:xfrm>
            <a:off x="953379" y="3673479"/>
            <a:ext cx="2627219" cy="2031325"/>
          </a:xfrm>
          <a:prstGeom prst="rect">
            <a:avLst/>
          </a:prstGeom>
          <a:solidFill>
            <a:srgbClr val="F99B1D"/>
          </a:solidFill>
          <a:ln w="3175">
            <a:noFill/>
          </a:ln>
        </p:spPr>
        <p:txBody>
          <a:bodyPr wrap="square">
            <a:spAutoFit/>
          </a:bodyPr>
          <a:lstStyle/>
          <a:p>
            <a:pPr algn="ctr"/>
            <a:r>
              <a:rPr lang="en-US" sz="1400" dirty="0">
                <a:latin typeface="Lub Dub Bold" panose="020B0803030403020204" pitchFamily="34" charset="0"/>
              </a:rPr>
              <a:t>If the patient is being treated with  antiplatelet agents, the effectiveness of desmopressin with or without platelet transfusions to reduce the expansion of the hematoma is uncertain.</a:t>
            </a:r>
          </a:p>
          <a:p>
            <a:pPr algn="ctr"/>
            <a:r>
              <a:rPr lang="en-US" sz="1400" dirty="0">
                <a:latin typeface="Lub Dub Bold" panose="020B0803030403020204" pitchFamily="34" charset="0"/>
              </a:rPr>
              <a:t>(2b)</a:t>
            </a:r>
          </a:p>
        </p:txBody>
      </p:sp>
      <p:cxnSp>
        <p:nvCxnSpPr>
          <p:cNvPr id="13" name="Straight Connector 12">
            <a:extLst>
              <a:ext uri="{FF2B5EF4-FFF2-40B4-BE49-F238E27FC236}">
                <a16:creationId xmlns:a16="http://schemas.microsoft.com/office/drawing/2014/main" id="{A3E3A1C3-23E8-4633-84A3-7499A0F2F979}"/>
              </a:ext>
              <a:ext uri="{C183D7F6-B498-43B3-948B-1728B52AA6E4}">
                <adec:decorative xmlns:adec="http://schemas.microsoft.com/office/drawing/2017/decorative" val="1"/>
              </a:ext>
            </a:extLst>
          </p:cNvPr>
          <p:cNvCxnSpPr>
            <a:cxnSpLocks/>
          </p:cNvCxnSpPr>
          <p:nvPr/>
        </p:nvCxnSpPr>
        <p:spPr>
          <a:xfrm flipH="1">
            <a:off x="4841506" y="3052440"/>
            <a:ext cx="471096"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91575359-A3BD-4E3B-BCC7-D0C3B3DB17DA}"/>
              </a:ext>
              <a:ext uri="{C183D7F6-B498-43B3-948B-1728B52AA6E4}">
                <adec:decorative xmlns:adec="http://schemas.microsoft.com/office/drawing/2017/decorative" val="1"/>
              </a:ext>
            </a:extLst>
          </p:cNvPr>
          <p:cNvCxnSpPr>
            <a:cxnSpLocks/>
          </p:cNvCxnSpPr>
          <p:nvPr/>
        </p:nvCxnSpPr>
        <p:spPr>
          <a:xfrm flipH="1">
            <a:off x="4241722" y="3060610"/>
            <a:ext cx="208004"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87C44B1F-845C-4386-936D-B2D09CE9BBA2}"/>
              </a:ext>
              <a:ext uri="{C183D7F6-B498-43B3-948B-1728B52AA6E4}">
                <adec:decorative xmlns:adec="http://schemas.microsoft.com/office/drawing/2017/decorative" val="1"/>
              </a:ext>
            </a:extLst>
          </p:cNvPr>
          <p:cNvCxnSpPr>
            <a:cxnSpLocks/>
          </p:cNvCxnSpPr>
          <p:nvPr/>
        </p:nvCxnSpPr>
        <p:spPr>
          <a:xfrm>
            <a:off x="4241722" y="2384998"/>
            <a:ext cx="0" cy="2008877"/>
          </a:xfrm>
          <a:prstGeom prst="line">
            <a:avLst/>
          </a:prstGeom>
          <a:ln w="38100"/>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770A9C80-80CD-4D41-A631-102B639299F3}"/>
              </a:ext>
              <a:ext uri="{C183D7F6-B498-43B3-948B-1728B52AA6E4}">
                <adec:decorative xmlns:adec="http://schemas.microsoft.com/office/drawing/2017/decorative" val="1"/>
              </a:ext>
            </a:extLst>
          </p:cNvPr>
          <p:cNvCxnSpPr>
            <a:cxnSpLocks/>
          </p:cNvCxnSpPr>
          <p:nvPr/>
        </p:nvCxnSpPr>
        <p:spPr>
          <a:xfrm flipH="1">
            <a:off x="3580598" y="2384998"/>
            <a:ext cx="661124"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7F2269D2-1D40-4CE6-A679-56C24CD5D72E}"/>
              </a:ext>
              <a:ext uri="{C183D7F6-B498-43B3-948B-1728B52AA6E4}">
                <adec:decorative xmlns:adec="http://schemas.microsoft.com/office/drawing/2017/decorative" val="1"/>
              </a:ext>
            </a:extLst>
          </p:cNvPr>
          <p:cNvCxnSpPr>
            <a:cxnSpLocks/>
          </p:cNvCxnSpPr>
          <p:nvPr/>
        </p:nvCxnSpPr>
        <p:spPr>
          <a:xfrm flipH="1">
            <a:off x="3580598" y="4393875"/>
            <a:ext cx="661124" cy="0"/>
          </a:xfrm>
          <a:prstGeom prst="line">
            <a:avLst/>
          </a:prstGeom>
          <a:ln w="38100"/>
        </p:spPr>
        <p:style>
          <a:lnRef idx="1">
            <a:schemeClr val="dk1"/>
          </a:lnRef>
          <a:fillRef idx="0">
            <a:schemeClr val="dk1"/>
          </a:fillRef>
          <a:effectRef idx="0">
            <a:schemeClr val="dk1"/>
          </a:effectRef>
          <a:fontRef idx="minor">
            <a:schemeClr val="tx1"/>
          </a:fontRef>
        </p:style>
      </p:cxnSp>
      <p:sp>
        <p:nvSpPr>
          <p:cNvPr id="20" name="Rectangle 19" descr="This flowchart provides the decision-making process when the patient has an antiplatelet-related hemorrhage with a spontaneous intracerebral hemorrhage.&#10;If the patient does not require emergent neurosurgery then it is a Class 3: Harm recommendation which indicates harm if the patient were to receive platelet transfusions if they are being treated with aspirin (ASA).  &#10;If the patient does require emergent neurosurgery and if the patient is being treated with aspirin, platelet transfusion might be considered to reduce postoperative bleeding and mortality.&#10;(Class 2b).&#10;If the patient does require emergent neurosurgery and if the patient is being treated with  antiplatelet agents, the effectiveness of desmopressin with or without platelet transfusions to reduce the expansion of the hematoma is uncertain (Class 2b).&#10;">
            <a:extLst>
              <a:ext uri="{FF2B5EF4-FFF2-40B4-BE49-F238E27FC236}">
                <a16:creationId xmlns:a16="http://schemas.microsoft.com/office/drawing/2014/main" id="{886856BC-0EFB-4963-BE51-CB17CB647DD3}"/>
              </a:ext>
              <a:ext uri="{C183D7F6-B498-43B3-948B-1728B52AA6E4}">
                <adec:decorative xmlns:adec="http://schemas.microsoft.com/office/drawing/2017/decorative" val="0"/>
              </a:ext>
            </a:extLst>
          </p:cNvPr>
          <p:cNvSpPr/>
          <p:nvPr/>
        </p:nvSpPr>
        <p:spPr>
          <a:xfrm>
            <a:off x="317634" y="1161768"/>
            <a:ext cx="11198862" cy="5194098"/>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84725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F9D6908-866A-456D-B27E-DB4E48E0909C}"/>
              </a:ext>
              <a:ext uri="{C183D7F6-B498-43B3-948B-1728B52AA6E4}">
                <adec:decorative xmlns:adec="http://schemas.microsoft.com/office/drawing/2017/decorative" val="1"/>
              </a:ext>
            </a:extLst>
          </p:cNvPr>
          <p:cNvSpPr/>
          <p:nvPr/>
        </p:nvSpPr>
        <p:spPr>
          <a:xfrm>
            <a:off x="993917" y="4042611"/>
            <a:ext cx="9978883" cy="723109"/>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90E25E4-44CB-4C0D-8223-31909405E340}"/>
              </a:ext>
              <a:ext uri="{C183D7F6-B498-43B3-948B-1728B52AA6E4}">
                <adec:decorative xmlns:adec="http://schemas.microsoft.com/office/drawing/2017/decorative" val="1"/>
              </a:ext>
            </a:extLst>
          </p:cNvPr>
          <p:cNvSpPr/>
          <p:nvPr/>
        </p:nvSpPr>
        <p:spPr>
          <a:xfrm>
            <a:off x="993917" y="3014297"/>
            <a:ext cx="9978883" cy="874310"/>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7E4DD9-F180-4118-8350-A00AD4520931}"/>
              </a:ext>
            </a:extLst>
          </p:cNvPr>
          <p:cNvSpPr>
            <a:spLocks noGrp="1"/>
          </p:cNvSpPr>
          <p:nvPr>
            <p:ph type="title"/>
          </p:nvPr>
        </p:nvSpPr>
        <p:spPr>
          <a:xfrm>
            <a:off x="834671" y="350890"/>
            <a:ext cx="9357293" cy="780052"/>
          </a:xfrm>
        </p:spPr>
        <p:txBody>
          <a:bodyPr/>
          <a:lstStyle/>
          <a:p>
            <a:r>
              <a:rPr lang="en-US" sz="2800" dirty="0">
                <a:latin typeface="Lub Dub Bold" panose="020B0803030403020204" pitchFamily="34" charset="0"/>
              </a:rPr>
              <a:t>Hemostasis &amp; Coagulopathy </a:t>
            </a:r>
            <a:br>
              <a:rPr lang="en-US" sz="2800" dirty="0">
                <a:latin typeface="Lub Dub Bold" panose="020B0803030403020204" pitchFamily="34" charset="0"/>
              </a:rPr>
            </a:br>
            <a:r>
              <a:rPr lang="en-US" sz="2400" dirty="0">
                <a:solidFill>
                  <a:srgbClr val="CF2429"/>
                </a:solidFill>
                <a:latin typeface="Lub Dub Condensed" panose="020B0506030403020204" pitchFamily="34" charset="0"/>
                <a:cs typeface="Arial" panose="020B0604020202020204" pitchFamily="34" charset="0"/>
              </a:rPr>
              <a:t>General Hemostatic Treatments</a:t>
            </a:r>
            <a:endParaRPr lang="en-US" sz="2800" dirty="0">
              <a:solidFill>
                <a:srgbClr val="CF2429"/>
              </a:solidFill>
              <a:latin typeface="Lub Dub Condensed" panose="020B0506030403020204" pitchFamily="34" charset="0"/>
            </a:endParaRPr>
          </a:p>
        </p:txBody>
      </p:sp>
      <p:sp>
        <p:nvSpPr>
          <p:cNvPr id="6" name="TextBox 5">
            <a:extLst>
              <a:ext uri="{FF2B5EF4-FFF2-40B4-BE49-F238E27FC236}">
                <a16:creationId xmlns:a16="http://schemas.microsoft.com/office/drawing/2014/main" id="{13E1639E-9C20-4C66-A488-EAC21CCE19C4}"/>
              </a:ext>
            </a:extLst>
          </p:cNvPr>
          <p:cNvSpPr txBox="1"/>
          <p:nvPr/>
        </p:nvSpPr>
        <p:spPr>
          <a:xfrm>
            <a:off x="3787811" y="1102583"/>
            <a:ext cx="4431442" cy="400110"/>
          </a:xfrm>
          <a:prstGeom prst="rect">
            <a:avLst/>
          </a:prstGeom>
          <a:noFill/>
        </p:spPr>
        <p:txBody>
          <a:bodyPr wrap="square">
            <a:spAutoFit/>
          </a:bodyPr>
          <a:lstStyle/>
          <a:p>
            <a:pPr algn="ctr">
              <a:buClr>
                <a:srgbClr val="000000"/>
              </a:buClr>
            </a:pPr>
            <a:r>
              <a:rPr lang="en-US" sz="2000" u="sng" dirty="0">
                <a:ln w="9525">
                  <a:noFill/>
                </a:ln>
                <a:effectLst/>
                <a:latin typeface="Lub Dub Bold" panose="020B0803030403020204" pitchFamily="34" charset="0"/>
                <a:ea typeface="Times New Roman" panose="02020603050405020304" pitchFamily="18" charset="0"/>
              </a:rPr>
              <a:t>Synopsis of the Evidence </a:t>
            </a:r>
          </a:p>
        </p:txBody>
      </p:sp>
      <p:sp>
        <p:nvSpPr>
          <p:cNvPr id="8" name="TextBox 7">
            <a:extLst>
              <a:ext uri="{FF2B5EF4-FFF2-40B4-BE49-F238E27FC236}">
                <a16:creationId xmlns:a16="http://schemas.microsoft.com/office/drawing/2014/main" id="{D720A791-E861-4BE8-B017-8098AD5A7BE5}"/>
              </a:ext>
            </a:extLst>
          </p:cNvPr>
          <p:cNvSpPr txBox="1"/>
          <p:nvPr/>
        </p:nvSpPr>
        <p:spPr>
          <a:xfrm>
            <a:off x="993917" y="1453006"/>
            <a:ext cx="10159315" cy="4278094"/>
          </a:xfrm>
          <a:prstGeom prst="rect">
            <a:avLst/>
          </a:prstGeom>
          <a:noFill/>
          <a:ln w="3175">
            <a:solidFill>
              <a:schemeClr val="tx1"/>
            </a:solidFill>
          </a:ln>
        </p:spPr>
        <p:txBody>
          <a:bodyPr wrap="square">
            <a:spAutoFit/>
          </a:bodyPr>
          <a:lstStyle/>
          <a:p>
            <a:pPr marL="285750" indent="-285750">
              <a:spcAft>
                <a:spcPts val="1200"/>
              </a:spcAft>
              <a:buFont typeface="Arial" panose="020B0604020202020204" pitchFamily="34" charset="0"/>
              <a:buChar char="•"/>
            </a:pPr>
            <a:r>
              <a:rPr lang="en-US" sz="1600" dirty="0">
                <a:latin typeface="Lub Dub Medium" panose="020B0603030403020204" pitchFamily="34" charset="0"/>
              </a:rPr>
              <a:t>HE occurs in up to a third of patients after ICH and is associated with poor outcome.</a:t>
            </a:r>
          </a:p>
          <a:p>
            <a:pPr marL="285750" indent="-285750">
              <a:spcAft>
                <a:spcPts val="1200"/>
              </a:spcAft>
              <a:buFont typeface="Arial" panose="020B0604020202020204" pitchFamily="34" charset="0"/>
              <a:buChar char="•"/>
            </a:pPr>
            <a:endParaRPr lang="en-US" sz="1600" dirty="0">
              <a:latin typeface="Lub Dub Medium" panose="020B0603030403020204" pitchFamily="34" charset="0"/>
            </a:endParaRPr>
          </a:p>
          <a:p>
            <a:pPr marL="285750" indent="-285750">
              <a:spcAft>
                <a:spcPts val="1200"/>
              </a:spcAft>
              <a:buFont typeface="Arial" panose="020B0604020202020204" pitchFamily="34" charset="0"/>
              <a:buChar char="•"/>
            </a:pPr>
            <a:r>
              <a:rPr lang="en-US" sz="1600" dirty="0">
                <a:latin typeface="Lub Dub Medium" panose="020B0603030403020204" pitchFamily="34" charset="0"/>
              </a:rPr>
              <a:t>Hemostatic therapy for the prevention of HE remains an attractive therapeutic target after ICH.</a:t>
            </a:r>
          </a:p>
          <a:p>
            <a:pPr>
              <a:spcAft>
                <a:spcPts val="1200"/>
              </a:spcAft>
            </a:pPr>
            <a:endParaRPr lang="en-US" sz="1600" dirty="0">
              <a:latin typeface="Lub Dub Medium" panose="020B0603030403020204" pitchFamily="34" charset="0"/>
            </a:endParaRPr>
          </a:p>
          <a:p>
            <a:pPr marL="285750" indent="-285750">
              <a:spcAft>
                <a:spcPts val="1200"/>
              </a:spcAft>
              <a:buFont typeface="Arial" panose="020B0604020202020204" pitchFamily="34" charset="0"/>
              <a:buChar char="•"/>
            </a:pPr>
            <a:r>
              <a:rPr lang="en-US" sz="1600" dirty="0">
                <a:latin typeface="Lub Dub Bold" panose="020B0803030403020204" pitchFamily="34" charset="0"/>
              </a:rPr>
              <a:t>In patients with spontaneous ICH (with or without the spot sign), the effectiveness of recombinant factor VIIa to improve functional outcome is unclear. (2b)</a:t>
            </a:r>
          </a:p>
          <a:p>
            <a:pPr marL="285750" indent="-285750">
              <a:spcAft>
                <a:spcPts val="1200"/>
              </a:spcAft>
              <a:buFont typeface="Arial" panose="020B0604020202020204" pitchFamily="34" charset="0"/>
              <a:buChar char="•"/>
            </a:pPr>
            <a:endParaRPr lang="en-US" sz="1600" dirty="0">
              <a:latin typeface="Lub Dub Medium" panose="020B0603030403020204" pitchFamily="34" charset="0"/>
            </a:endParaRPr>
          </a:p>
          <a:p>
            <a:pPr marL="285750" indent="-285750">
              <a:spcAft>
                <a:spcPts val="1200"/>
              </a:spcAft>
              <a:buFont typeface="Arial" panose="020B0604020202020204" pitchFamily="34" charset="0"/>
              <a:buChar char="•"/>
            </a:pPr>
            <a:r>
              <a:rPr lang="en-US" sz="1600" dirty="0">
                <a:latin typeface="Lub Dub Bold" panose="020B0803030403020204" pitchFamily="34" charset="0"/>
              </a:rPr>
              <a:t>In patients with spontaneous ICH (with or without the spot sign, black hole sign, or blend sign), the effectiveness of TXA to improve functional outcome is not well established. (2b)</a:t>
            </a:r>
          </a:p>
          <a:p>
            <a:pPr marL="285750" indent="-285750">
              <a:spcAft>
                <a:spcPts val="1200"/>
              </a:spcAft>
              <a:buFont typeface="Arial" panose="020B0604020202020204" pitchFamily="34" charset="0"/>
              <a:buChar char="•"/>
            </a:pPr>
            <a:endParaRPr lang="en-US" sz="1600" dirty="0">
              <a:latin typeface="Lub Dub Medium" panose="020B0603030403020204" pitchFamily="34" charset="0"/>
            </a:endParaRPr>
          </a:p>
          <a:p>
            <a:pPr marL="285750" indent="-285750">
              <a:spcAft>
                <a:spcPts val="1200"/>
              </a:spcAft>
              <a:buFont typeface="Arial" panose="020B0604020202020204" pitchFamily="34" charset="0"/>
              <a:buChar char="•"/>
            </a:pPr>
            <a:r>
              <a:rPr lang="en-US" sz="1600" dirty="0">
                <a:latin typeface="Lub Dub Medium" panose="020B0603030403020204" pitchFamily="34" charset="0"/>
              </a:rPr>
              <a:t>ICH expansion most commonly occurs very early after onset, and future studies need to target earlier treatment</a:t>
            </a:r>
          </a:p>
        </p:txBody>
      </p:sp>
      <p:sp>
        <p:nvSpPr>
          <p:cNvPr id="5" name="Text Placeholder 4">
            <a:extLst>
              <a:ext uri="{FF2B5EF4-FFF2-40B4-BE49-F238E27FC236}">
                <a16:creationId xmlns:a16="http://schemas.microsoft.com/office/drawing/2014/main" id="{730464D6-9829-4D74-AEC3-6620937CC09D}"/>
              </a:ext>
            </a:extLst>
          </p:cNvPr>
          <p:cNvSpPr>
            <a:spLocks noGrp="1"/>
          </p:cNvSpPr>
          <p:nvPr>
            <p:ph type="body" sz="quarter" idx="13"/>
          </p:nvPr>
        </p:nvSpPr>
        <p:spPr>
          <a:xfrm>
            <a:off x="2193067" y="5948738"/>
            <a:ext cx="7805866" cy="271939"/>
          </a:xfrm>
        </p:spPr>
        <p:txBody>
          <a:bodyPr/>
          <a:lstStyle/>
          <a:p>
            <a:r>
              <a:rPr lang="en-US" sz="900" b="1" dirty="0">
                <a:latin typeface="Lub Dub Condensed" panose="020B0506030403020204" pitchFamily="34" charset="0"/>
              </a:rPr>
              <a:t>Abbreviations:</a:t>
            </a:r>
            <a:r>
              <a:rPr lang="en-US" sz="900" dirty="0">
                <a:latin typeface="Lub Dub Condensed" panose="020B0506030403020204" pitchFamily="34" charset="0"/>
              </a:rPr>
              <a:t> CTA indicates computed tomography angiography; HE, hematoma expansion; and ICH, intracerebral hemorrhage.</a:t>
            </a:r>
          </a:p>
        </p:txBody>
      </p:sp>
      <p:sp>
        <p:nvSpPr>
          <p:cNvPr id="4" name="Slide Number Placeholder 3">
            <a:extLst>
              <a:ext uri="{FF2B5EF4-FFF2-40B4-BE49-F238E27FC236}">
                <a16:creationId xmlns:a16="http://schemas.microsoft.com/office/drawing/2014/main" id="{245DCBDE-38D1-44C1-A30F-0D17F893E81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15</a:t>
            </a:fld>
            <a:endParaRPr lang="en-US" sz="900" dirty="0"/>
          </a:p>
        </p:txBody>
      </p:sp>
    </p:spTree>
    <p:extLst>
      <p:ext uri="{BB962C8B-B14F-4D97-AF65-F5344CB8AC3E}">
        <p14:creationId xmlns:p14="http://schemas.microsoft.com/office/powerpoint/2010/main" val="2699167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Arrow Connector 47">
            <a:extLst>
              <a:ext uri="{FF2B5EF4-FFF2-40B4-BE49-F238E27FC236}">
                <a16:creationId xmlns:a16="http://schemas.microsoft.com/office/drawing/2014/main" id="{85C08B09-27F9-4CA1-9CB5-77A4B7366C3F}"/>
              </a:ext>
              <a:ext uri="{C183D7F6-B498-43B3-948B-1728B52AA6E4}">
                <adec:decorative xmlns:adec="http://schemas.microsoft.com/office/drawing/2017/decorative" val="1"/>
              </a:ext>
            </a:extLst>
          </p:cNvPr>
          <p:cNvCxnSpPr>
            <a:cxnSpLocks/>
          </p:cNvCxnSpPr>
          <p:nvPr/>
        </p:nvCxnSpPr>
        <p:spPr>
          <a:xfrm>
            <a:off x="5930700" y="2334783"/>
            <a:ext cx="0" cy="99447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C7E4DD9-F180-4118-8350-A00AD4520931}"/>
              </a:ext>
            </a:extLst>
          </p:cNvPr>
          <p:cNvSpPr>
            <a:spLocks noGrp="1"/>
          </p:cNvSpPr>
          <p:nvPr>
            <p:ph type="title"/>
          </p:nvPr>
        </p:nvSpPr>
        <p:spPr>
          <a:xfrm>
            <a:off x="838199" y="365125"/>
            <a:ext cx="10678297" cy="660111"/>
          </a:xfrm>
        </p:spPr>
        <p:txBody>
          <a:bodyPr/>
          <a:lstStyle/>
          <a:p>
            <a:r>
              <a:rPr lang="en-US" sz="2800" dirty="0">
                <a:latin typeface="Lub Dub Bold" panose="020B0803030403020204" pitchFamily="34" charset="0"/>
              </a:rPr>
              <a:t>General Inpatient Care</a:t>
            </a:r>
            <a:br>
              <a:rPr lang="en-US" sz="2800" dirty="0">
                <a:latin typeface="Lub Dub Bold" panose="020B0803030403020204" pitchFamily="34" charset="0"/>
              </a:rPr>
            </a:br>
            <a:r>
              <a:rPr lang="en-US" sz="2400" dirty="0">
                <a:solidFill>
                  <a:srgbClr val="CF2429"/>
                </a:solidFill>
                <a:latin typeface="Lub Dub Condensed" panose="020B0506030403020204" pitchFamily="34" charset="0"/>
                <a:cs typeface="Arial" panose="020B0604020202020204" pitchFamily="34" charset="0"/>
              </a:rPr>
              <a:t>Considerations for Inpatient Care Setting</a:t>
            </a:r>
            <a:endParaRPr lang="en-US" sz="2800" dirty="0">
              <a:solidFill>
                <a:srgbClr val="CF2429"/>
              </a:solidFill>
              <a:latin typeface="Lub Dub Condensed" panose="020B0506030403020204" pitchFamily="34" charset="0"/>
            </a:endParaRPr>
          </a:p>
        </p:txBody>
      </p:sp>
      <p:sp>
        <p:nvSpPr>
          <p:cNvPr id="22" name="Rectangle: Rounded Corners 4">
            <a:extLst>
              <a:ext uri="{FF2B5EF4-FFF2-40B4-BE49-F238E27FC236}">
                <a16:creationId xmlns:a16="http://schemas.microsoft.com/office/drawing/2014/main" id="{96F19C71-BC86-4E1C-B7F4-01211D4112C1}"/>
              </a:ext>
              <a:ext uri="{C183D7F6-B498-43B3-948B-1728B52AA6E4}">
                <adec:decorative xmlns:adec="http://schemas.microsoft.com/office/drawing/2017/decorative" val="1"/>
              </a:ext>
            </a:extLst>
          </p:cNvPr>
          <p:cNvSpPr txBox="1"/>
          <p:nvPr/>
        </p:nvSpPr>
        <p:spPr>
          <a:xfrm>
            <a:off x="3301947" y="1455183"/>
            <a:ext cx="5259860" cy="1309548"/>
          </a:xfrm>
          <a:prstGeom prst="rect">
            <a:avLst/>
          </a:prstGeom>
          <a:solidFill>
            <a:srgbClr val="82D472"/>
          </a:solidFill>
        </p:spPr>
        <p:style>
          <a:lnRef idx="0">
            <a:scrgbClr r="0" g="0" b="0"/>
          </a:lnRef>
          <a:fillRef idx="0">
            <a:scrgbClr r="0" g="0" b="0"/>
          </a:fillRef>
          <a:effectRef idx="0">
            <a:scrgbClr r="0" g="0" b="0"/>
          </a:effectRef>
          <a:fontRef idx="minor">
            <a:schemeClr val="lt1"/>
          </a:fontRef>
        </p:style>
        <p:txBody>
          <a:bodyPr spcFirstLastPara="0" vert="horz" wrap="square" lIns="1371600" tIns="53340" rIns="182880" bIns="53340" numCol="1" spcCol="1270" anchor="ctr" anchorCtr="0">
            <a:noAutofit/>
          </a:bodyPr>
          <a:lstStyle/>
          <a:p>
            <a:pPr marL="0" lvl="0" indent="0" algn="ctr" defTabSz="622300">
              <a:lnSpc>
                <a:spcPct val="90000"/>
              </a:lnSpc>
              <a:spcBef>
                <a:spcPct val="0"/>
              </a:spcBef>
              <a:spcAft>
                <a:spcPct val="35000"/>
              </a:spcAft>
              <a:buNone/>
            </a:pPr>
            <a:r>
              <a:rPr lang="en-US" sz="2000" b="1" kern="1200" dirty="0">
                <a:solidFill>
                  <a:schemeClr val="tx1"/>
                </a:solidFill>
                <a:latin typeface="Lub Dub Bold" panose="020B0803030403020204" pitchFamily="34" charset="0"/>
              </a:rPr>
              <a:t>Initiation of Appropriate </a:t>
            </a:r>
            <a:br>
              <a:rPr lang="en-US" sz="2000" b="1" kern="1200" dirty="0">
                <a:solidFill>
                  <a:schemeClr val="tx1"/>
                </a:solidFill>
                <a:latin typeface="Lub Dub Bold" panose="020B0803030403020204" pitchFamily="34" charset="0"/>
              </a:rPr>
            </a:br>
            <a:r>
              <a:rPr lang="en-US" sz="2000" b="1" kern="1200" dirty="0">
                <a:solidFill>
                  <a:schemeClr val="tx1"/>
                </a:solidFill>
                <a:latin typeface="Lub Dub Bold" panose="020B0803030403020204" pitchFamily="34" charset="0"/>
              </a:rPr>
              <a:t>Life Sustaining Therapies </a:t>
            </a:r>
            <a:br>
              <a:rPr lang="en-US" sz="2000" b="1" kern="1200" dirty="0">
                <a:solidFill>
                  <a:schemeClr val="tx1"/>
                </a:solidFill>
                <a:latin typeface="Lub Dub Bold" panose="020B0803030403020204" pitchFamily="34" charset="0"/>
              </a:rPr>
            </a:br>
            <a:r>
              <a:rPr lang="en-US" sz="2000" b="1" kern="1200" dirty="0">
                <a:solidFill>
                  <a:schemeClr val="tx1"/>
                </a:solidFill>
                <a:latin typeface="Lub Dub Bold" panose="020B0803030403020204" pitchFamily="34" charset="0"/>
              </a:rPr>
              <a:t>(1)</a:t>
            </a:r>
          </a:p>
        </p:txBody>
      </p:sp>
      <p:sp>
        <p:nvSpPr>
          <p:cNvPr id="23" name="Rectangle 22">
            <a:extLst>
              <a:ext uri="{FF2B5EF4-FFF2-40B4-BE49-F238E27FC236}">
                <a16:creationId xmlns:a16="http://schemas.microsoft.com/office/drawing/2014/main" id="{12CF0D4A-9DF0-4F07-8F16-0B7F6D58C52F}"/>
              </a:ext>
              <a:ext uri="{C183D7F6-B498-43B3-948B-1728B52AA6E4}">
                <adec:decorative xmlns:adec="http://schemas.microsoft.com/office/drawing/2017/decorative" val="1"/>
              </a:ext>
            </a:extLst>
          </p:cNvPr>
          <p:cNvSpPr/>
          <p:nvPr/>
        </p:nvSpPr>
        <p:spPr>
          <a:xfrm>
            <a:off x="1138352" y="3329255"/>
            <a:ext cx="2087662" cy="1813016"/>
          </a:xfrm>
          <a:prstGeom prst="rect">
            <a:avLst/>
          </a:prstGeom>
          <a:solidFill>
            <a:srgbClr val="82D472"/>
          </a:solidFill>
          <a:ln>
            <a:solidFill>
              <a:srgbClr val="F0DB0E"/>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tIns="0" bIns="0" anchor="ctr"/>
          <a:lstStyle/>
          <a:p>
            <a:pPr algn="ctr"/>
            <a:r>
              <a:rPr lang="en-US" sz="1600" b="1" dirty="0">
                <a:solidFill>
                  <a:schemeClr val="tx1"/>
                </a:solidFill>
                <a:latin typeface="Lub Dub Condensed" panose="020B0506030403020204" pitchFamily="34" charset="0"/>
              </a:rPr>
              <a:t>Provision of care in a specialized inpatient unit with a multidisciplinary team (1)</a:t>
            </a:r>
          </a:p>
        </p:txBody>
      </p:sp>
      <p:sp>
        <p:nvSpPr>
          <p:cNvPr id="24" name="Rectangle: Rounded Corners 23">
            <a:extLst>
              <a:ext uri="{FF2B5EF4-FFF2-40B4-BE49-F238E27FC236}">
                <a16:creationId xmlns:a16="http://schemas.microsoft.com/office/drawing/2014/main" id="{CBE3FA04-B5A3-4FE1-AE3A-9965E66711C9}"/>
              </a:ext>
              <a:ext uri="{C183D7F6-B498-43B3-948B-1728B52AA6E4}">
                <adec:decorative xmlns:adec="http://schemas.microsoft.com/office/drawing/2017/decorative" val="1"/>
              </a:ext>
            </a:extLst>
          </p:cNvPr>
          <p:cNvSpPr/>
          <p:nvPr/>
        </p:nvSpPr>
        <p:spPr>
          <a:xfrm>
            <a:off x="4563667" y="3329255"/>
            <a:ext cx="2734066" cy="1921170"/>
          </a:xfrm>
          <a:prstGeom prst="roundRect">
            <a:avLst>
              <a:gd name="adj" fmla="val 0"/>
            </a:avLst>
          </a:prstGeom>
          <a:solidFill>
            <a:srgbClr val="82D47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tIns="0" bIns="0" anchor="ct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Lub Dub Condensed" panose="020B0506030403020204" pitchFamily="34" charset="0"/>
                <a:ea typeface="+mn-ea"/>
                <a:cs typeface="+mn-cs"/>
              </a:rPr>
              <a:t>If specialized unit is not available, then transfer to centers with full range of high-acuity care and expertise </a:t>
            </a:r>
          </a:p>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Lub Dub Condensed" panose="020B0506030403020204" pitchFamily="34" charset="0"/>
                <a:ea typeface="+mn-ea"/>
                <a:cs typeface="+mn-cs"/>
              </a:rPr>
              <a:t>(1)</a:t>
            </a:r>
          </a:p>
        </p:txBody>
      </p:sp>
      <p:sp>
        <p:nvSpPr>
          <p:cNvPr id="25" name="Rectangle 24">
            <a:extLst>
              <a:ext uri="{FF2B5EF4-FFF2-40B4-BE49-F238E27FC236}">
                <a16:creationId xmlns:a16="http://schemas.microsoft.com/office/drawing/2014/main" id="{4B7F8DAE-5B79-4374-AAD8-53ACA568A6EB}"/>
              </a:ext>
              <a:ext uri="{C183D7F6-B498-43B3-948B-1728B52AA6E4}">
                <adec:decorative xmlns:adec="http://schemas.microsoft.com/office/drawing/2017/decorative" val="1"/>
              </a:ext>
            </a:extLst>
          </p:cNvPr>
          <p:cNvSpPr/>
          <p:nvPr/>
        </p:nvSpPr>
        <p:spPr>
          <a:xfrm>
            <a:off x="8271370" y="3329254"/>
            <a:ext cx="2820402" cy="1921171"/>
          </a:xfrm>
          <a:prstGeom prst="rect">
            <a:avLst/>
          </a:prstGeom>
          <a:solidFill>
            <a:srgbClr val="82D47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tIns="0" bIns="0" anchor="ctr"/>
          <a:lstStyle/>
          <a:p>
            <a:pPr marL="0" marR="0" lvl="0" indent="0" algn="ctr" defTabSz="622300" rtl="0" eaLnBrk="1" fontAlgn="auto" latinLnBrk="0" hangingPunct="1">
              <a:lnSpc>
                <a:spcPct val="90000"/>
              </a:lnSpc>
              <a:spcBef>
                <a:spcPct val="0"/>
              </a:spcBef>
              <a:buClrTx/>
              <a:buSzTx/>
              <a:buFontTx/>
              <a:buNone/>
              <a:tabLst/>
              <a:defRPr/>
            </a:pPr>
            <a:r>
              <a:rPr kumimoji="0" lang="en-US" sz="1600" b="1" i="0" u="none" strike="noStrike" kern="1200" cap="none" spc="0" normalizeH="0" baseline="0" noProof="0" dirty="0">
                <a:ln>
                  <a:noFill/>
                </a:ln>
                <a:solidFill>
                  <a:schemeClr val="tx1"/>
                </a:solidFill>
                <a:effectLst/>
                <a:uLnTx/>
                <a:uFillTx/>
                <a:latin typeface="Lub Dub Condensed" panose="020B0506030403020204" pitchFamily="34" charset="0"/>
              </a:rPr>
              <a:t>In patients with spontaneous ICH and clinical hydrocephalus, transfer to centers with Neurosurgical capabilities for hydrocephalus management (e.g. EVD placement and monitoring)</a:t>
            </a:r>
          </a:p>
          <a:p>
            <a:pPr marL="0" marR="0" lvl="0" indent="0" algn="ctr" defTabSz="622300" rtl="0" eaLnBrk="1" fontAlgn="auto" latinLnBrk="0" hangingPunct="1">
              <a:lnSpc>
                <a:spcPct val="90000"/>
              </a:lnSpc>
              <a:spcBef>
                <a:spcPct val="0"/>
              </a:spcBef>
              <a:buClrTx/>
              <a:buSzTx/>
              <a:buFontTx/>
              <a:buNone/>
              <a:tabLst/>
              <a:defRPr/>
            </a:pPr>
            <a:r>
              <a:rPr lang="en-US" sz="1600" b="1" dirty="0">
                <a:solidFill>
                  <a:schemeClr val="tx1"/>
                </a:solidFill>
                <a:latin typeface="Lub Dub Condensed" panose="020B0506030403020204" pitchFamily="34" charset="0"/>
              </a:rPr>
              <a:t>(1)</a:t>
            </a:r>
            <a:endParaRPr kumimoji="0" lang="en-US" sz="1600" b="1" i="0" u="none" strike="noStrike" kern="1200" cap="none" spc="0" normalizeH="0" baseline="0" noProof="0" dirty="0">
              <a:ln>
                <a:noFill/>
              </a:ln>
              <a:solidFill>
                <a:schemeClr val="tx1"/>
              </a:solidFill>
              <a:effectLst/>
              <a:uLnTx/>
              <a:uFillTx/>
              <a:latin typeface="Lub Dub Condensed" panose="020B0506030403020204" pitchFamily="34" charset="0"/>
            </a:endParaRPr>
          </a:p>
        </p:txBody>
      </p:sp>
      <p:cxnSp>
        <p:nvCxnSpPr>
          <p:cNvPr id="49" name="Elbow Connector 47">
            <a:extLst>
              <a:ext uri="{FF2B5EF4-FFF2-40B4-BE49-F238E27FC236}">
                <a16:creationId xmlns:a16="http://schemas.microsoft.com/office/drawing/2014/main" id="{D11B93E1-E43A-4BDD-8CC6-EFDFC1D0A65A}"/>
              </a:ext>
              <a:ext uri="{C183D7F6-B498-43B3-948B-1728B52AA6E4}">
                <adec:decorative xmlns:adec="http://schemas.microsoft.com/office/drawing/2017/decorative" val="1"/>
              </a:ext>
            </a:extLst>
          </p:cNvPr>
          <p:cNvCxnSpPr>
            <a:cxnSpLocks/>
            <a:stCxn id="22" idx="2"/>
            <a:endCxn id="23" idx="0"/>
          </p:cNvCxnSpPr>
          <p:nvPr/>
        </p:nvCxnSpPr>
        <p:spPr>
          <a:xfrm rot="5400000">
            <a:off x="3774768" y="1172146"/>
            <a:ext cx="564524" cy="3749694"/>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Elbow Connector 47">
            <a:extLst>
              <a:ext uri="{FF2B5EF4-FFF2-40B4-BE49-F238E27FC236}">
                <a16:creationId xmlns:a16="http://schemas.microsoft.com/office/drawing/2014/main" id="{322CE2B5-3C36-487D-BCC2-BF38C551EAF4}"/>
              </a:ext>
              <a:ext uri="{C183D7F6-B498-43B3-948B-1728B52AA6E4}">
                <adec:decorative xmlns:adec="http://schemas.microsoft.com/office/drawing/2017/decorative" val="1"/>
              </a:ext>
            </a:extLst>
          </p:cNvPr>
          <p:cNvCxnSpPr>
            <a:cxnSpLocks/>
          </p:cNvCxnSpPr>
          <p:nvPr/>
        </p:nvCxnSpPr>
        <p:spPr>
          <a:xfrm rot="16200000" flipH="1">
            <a:off x="7530516" y="1166092"/>
            <a:ext cx="552416" cy="3749694"/>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7" name="Graphic 6">
            <a:extLst>
              <a:ext uri="{FF2B5EF4-FFF2-40B4-BE49-F238E27FC236}">
                <a16:creationId xmlns:a16="http://schemas.microsoft.com/office/drawing/2014/main" id="{2DD439AB-3E86-4183-9E63-C9D784E82999}"/>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488247" y="1536508"/>
            <a:ext cx="1137566" cy="1137566"/>
          </a:xfrm>
          <a:prstGeom prst="rect">
            <a:avLst/>
          </a:prstGeom>
        </p:spPr>
      </p:pic>
      <p:sp>
        <p:nvSpPr>
          <p:cNvPr id="5" name="Text Placeholder 4">
            <a:extLst>
              <a:ext uri="{FF2B5EF4-FFF2-40B4-BE49-F238E27FC236}">
                <a16:creationId xmlns:a16="http://schemas.microsoft.com/office/drawing/2014/main" id="{730464D6-9829-4D74-AEC3-6620937CC09D}"/>
              </a:ext>
              <a:ext uri="{C183D7F6-B498-43B3-948B-1728B52AA6E4}">
                <adec:decorative xmlns:adec="http://schemas.microsoft.com/office/drawing/2017/decorative" val="0"/>
              </a:ext>
            </a:extLst>
          </p:cNvPr>
          <p:cNvSpPr>
            <a:spLocks noGrp="1"/>
          </p:cNvSpPr>
          <p:nvPr>
            <p:ph type="body" sz="quarter" idx="13"/>
          </p:nvPr>
        </p:nvSpPr>
        <p:spPr>
          <a:xfrm>
            <a:off x="2193067" y="5948738"/>
            <a:ext cx="7805866" cy="271939"/>
          </a:xfrm>
        </p:spPr>
        <p:txBody>
          <a:bodyPr/>
          <a:lstStyle/>
          <a:p>
            <a:r>
              <a:rPr lang="en-US" sz="900" b="1" dirty="0">
                <a:latin typeface="Lub Dub Condensed" panose="020B0506030403020204" pitchFamily="34" charset="0"/>
              </a:rPr>
              <a:t>Abbreviations:</a:t>
            </a:r>
            <a:r>
              <a:rPr lang="en-US" sz="900" dirty="0">
                <a:latin typeface="Lub Dub Condensed" panose="020B0506030403020204" pitchFamily="34" charset="0"/>
              </a:rPr>
              <a:t> EVD indicates external ventricular drain; and ICH, intracerebral hemorrhage.</a:t>
            </a:r>
          </a:p>
        </p:txBody>
      </p:sp>
      <p:sp>
        <p:nvSpPr>
          <p:cNvPr id="4" name="Slide Number Placeholder 3">
            <a:extLst>
              <a:ext uri="{FF2B5EF4-FFF2-40B4-BE49-F238E27FC236}">
                <a16:creationId xmlns:a16="http://schemas.microsoft.com/office/drawing/2014/main" id="{245DCBDE-38D1-44C1-A30F-0D17F893E81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16</a:t>
            </a:fld>
            <a:endParaRPr lang="en-US" sz="900" dirty="0"/>
          </a:p>
        </p:txBody>
      </p:sp>
      <p:sp>
        <p:nvSpPr>
          <p:cNvPr id="13" name="Rectangle 12" descr="The considerations for inpatient care of the patient with intracerebral hemorrhage include the following:&#10;It is Class 1 recommendation to initiate appropriate life sustaining therapies.&#10;Additional Class 1 recommendations include: Provision of care in a specialized inpatient unit with a multidisciplinary team; If specialized unit is not available, then transfer to centers with full range of high-acuity care and expertise; and in patients with spontaneous ICH and clinical hydrocephalus, transfer to centers with Neurosurgical capabilities for hydrocephalus management (e.g. EVD placement and monitoring).&#10;&#10;&#10;&#10;">
            <a:extLst>
              <a:ext uri="{FF2B5EF4-FFF2-40B4-BE49-F238E27FC236}">
                <a16:creationId xmlns:a16="http://schemas.microsoft.com/office/drawing/2014/main" id="{BC7EB2D8-8357-4A9E-8C27-10069209F920}"/>
              </a:ext>
              <a:ext uri="{C183D7F6-B498-43B3-948B-1728B52AA6E4}">
                <adec:decorative xmlns:adec="http://schemas.microsoft.com/office/drawing/2017/decorative" val="0"/>
              </a:ext>
            </a:extLst>
          </p:cNvPr>
          <p:cNvSpPr/>
          <p:nvPr/>
        </p:nvSpPr>
        <p:spPr>
          <a:xfrm>
            <a:off x="693018" y="1161768"/>
            <a:ext cx="10558915" cy="5194098"/>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7141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420E9-4311-45B5-B560-F0E46B9A8E5B}"/>
              </a:ext>
            </a:extLst>
          </p:cNvPr>
          <p:cNvSpPr>
            <a:spLocks noGrp="1"/>
          </p:cNvSpPr>
          <p:nvPr>
            <p:ph type="title"/>
          </p:nvPr>
        </p:nvSpPr>
        <p:spPr/>
        <p:txBody>
          <a:bodyPr/>
          <a:lstStyle/>
          <a:p>
            <a:r>
              <a:rPr lang="en-US" sz="3200" dirty="0">
                <a:latin typeface="Lub Dub Bold" panose="020B0803030403020204" pitchFamily="34" charset="0"/>
              </a:rPr>
              <a:t>Inpatient Care Checklist </a:t>
            </a:r>
          </a:p>
        </p:txBody>
      </p:sp>
      <p:sp>
        <p:nvSpPr>
          <p:cNvPr id="10" name="TextBox 9">
            <a:extLst>
              <a:ext uri="{FF2B5EF4-FFF2-40B4-BE49-F238E27FC236}">
                <a16:creationId xmlns:a16="http://schemas.microsoft.com/office/drawing/2014/main" id="{861C4B71-23D6-4E1F-BC87-B68D2B5C3EE5}"/>
              </a:ext>
            </a:extLst>
          </p:cNvPr>
          <p:cNvSpPr txBox="1"/>
          <p:nvPr/>
        </p:nvSpPr>
        <p:spPr>
          <a:xfrm>
            <a:off x="2154927" y="1171445"/>
            <a:ext cx="7451124" cy="461665"/>
          </a:xfrm>
          <a:prstGeom prst="rect">
            <a:avLst/>
          </a:prstGeom>
          <a:noFill/>
        </p:spPr>
        <p:txBody>
          <a:bodyPr wrap="square">
            <a:spAutoFit/>
          </a:bodyPr>
          <a:lstStyle/>
          <a:p>
            <a:pPr algn="ctr">
              <a:buClr>
                <a:srgbClr val="000000"/>
              </a:buClr>
            </a:pPr>
            <a:r>
              <a:rPr lang="en-US" sz="2400" u="sng" dirty="0">
                <a:ln w="9525">
                  <a:noFill/>
                </a:ln>
                <a:effectLst/>
                <a:latin typeface="Lub Dub Bold" panose="020B0803030403020204" pitchFamily="34" charset="0"/>
                <a:ea typeface="Times New Roman" panose="02020603050405020304" pitchFamily="18" charset="0"/>
              </a:rPr>
              <a:t>In Non-Ambulatory Spontaneous ICH… </a:t>
            </a:r>
          </a:p>
        </p:txBody>
      </p:sp>
      <p:graphicFrame>
        <p:nvGraphicFramePr>
          <p:cNvPr id="6" name="Table 6">
            <a:extLst>
              <a:ext uri="{FF2B5EF4-FFF2-40B4-BE49-F238E27FC236}">
                <a16:creationId xmlns:a16="http://schemas.microsoft.com/office/drawing/2014/main" id="{A9355F87-0308-4019-88F3-99D2EFFD9282}"/>
              </a:ext>
            </a:extLst>
          </p:cNvPr>
          <p:cNvGraphicFramePr>
            <a:graphicFrameLocks noGrp="1"/>
          </p:cNvGraphicFramePr>
          <p:nvPr>
            <p:extLst>
              <p:ext uri="{D42A27DB-BD31-4B8C-83A1-F6EECF244321}">
                <p14:modId xmlns:p14="http://schemas.microsoft.com/office/powerpoint/2010/main" val="3636009310"/>
              </p:ext>
            </p:extLst>
          </p:nvPr>
        </p:nvGraphicFramePr>
        <p:xfrm>
          <a:off x="629388" y="1761858"/>
          <a:ext cx="10933224" cy="4164898"/>
        </p:xfrm>
        <a:graphic>
          <a:graphicData uri="http://schemas.openxmlformats.org/drawingml/2006/table">
            <a:tbl>
              <a:tblPr firstRow="1" bandRow="1">
                <a:tableStyleId>{5C22544A-7EE6-4342-B048-85BDC9FD1C3A}</a:tableStyleId>
              </a:tblPr>
              <a:tblGrid>
                <a:gridCol w="1949593">
                  <a:extLst>
                    <a:ext uri="{9D8B030D-6E8A-4147-A177-3AD203B41FA5}">
                      <a16:colId xmlns:a16="http://schemas.microsoft.com/office/drawing/2014/main" val="3883703903"/>
                    </a:ext>
                  </a:extLst>
                </a:gridCol>
                <a:gridCol w="8983631">
                  <a:extLst>
                    <a:ext uri="{9D8B030D-6E8A-4147-A177-3AD203B41FA5}">
                      <a16:colId xmlns:a16="http://schemas.microsoft.com/office/drawing/2014/main" val="29777248"/>
                    </a:ext>
                  </a:extLst>
                </a:gridCol>
              </a:tblGrid>
              <a:tr h="769586">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Lub Dub Bold" panose="020B0803030403020204" pitchFamily="34" charset="0"/>
                        </a:rPr>
                        <a:t>Prevention &amp; Management of Acute Medical Complications</a:t>
                      </a:r>
                    </a:p>
                  </a:txBody>
                  <a:tcPr anchor="ctr">
                    <a:lnL w="12700" cmpd="sng">
                      <a:noFill/>
                    </a:lnL>
                    <a:lnR w="12700" cmpd="sng">
                      <a:noFill/>
                    </a:lnR>
                    <a:lnT w="127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b="0" dirty="0">
                          <a:solidFill>
                            <a:srgbClr val="292929"/>
                          </a:solidFill>
                          <a:latin typeface="Lub Dub Condensed" panose="020B0506030403020204" pitchFamily="34" charset="0"/>
                          <a:cs typeface="Lato"/>
                        </a:rPr>
                        <a:t>Use of standardized protocols/order sets </a:t>
                      </a:r>
                      <a:r>
                        <a:rPr lang="en-US" sz="1600" b="0" u="sng" dirty="0">
                          <a:solidFill>
                            <a:srgbClr val="292929"/>
                          </a:solidFill>
                          <a:latin typeface="Lub Dub Condensed" panose="020B0506030403020204" pitchFamily="34" charset="0"/>
                          <a:cs typeface="Lato"/>
                        </a:rPr>
                        <a:t>is recommended </a:t>
                      </a:r>
                      <a:r>
                        <a:rPr lang="en-US" sz="1600" b="0" dirty="0">
                          <a:solidFill>
                            <a:srgbClr val="292929"/>
                          </a:solidFill>
                          <a:latin typeface="Lub Dub Condensed" panose="020B0506030403020204" pitchFamily="34" charset="0"/>
                          <a:cs typeface="Lato"/>
                        </a:rPr>
                        <a:t>to reduce disability and mortality. (1)</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b="0" dirty="0">
                          <a:solidFill>
                            <a:srgbClr val="292929"/>
                          </a:solidFill>
                          <a:latin typeface="Lub Dub Condensed" panose="020B0506030403020204" pitchFamily="34" charset="0"/>
                          <a:cs typeface="Lato"/>
                        </a:rPr>
                        <a:t>Formal dysphagia screening protocol </a:t>
                      </a:r>
                      <a:r>
                        <a:rPr lang="en-US" sz="1600" b="0" u="sng" dirty="0">
                          <a:solidFill>
                            <a:srgbClr val="292929"/>
                          </a:solidFill>
                          <a:latin typeface="Lub Dub Condensed" panose="020B0506030403020204" pitchFamily="34" charset="0"/>
                          <a:cs typeface="Lato"/>
                        </a:rPr>
                        <a:t>should be </a:t>
                      </a:r>
                      <a:r>
                        <a:rPr lang="en-US" sz="1600" b="0" dirty="0">
                          <a:solidFill>
                            <a:srgbClr val="292929"/>
                          </a:solidFill>
                          <a:latin typeface="Lub Dub Condensed" panose="020B0506030403020204" pitchFamily="34" charset="0"/>
                          <a:cs typeface="Lato"/>
                        </a:rPr>
                        <a:t>implemented prior to initiation of oral intake to reduce disability and the risk of pneumonia. (1)</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2D472"/>
                    </a:solidFill>
                  </a:tcPr>
                </a:tc>
                <a:extLst>
                  <a:ext uri="{0D108BD9-81ED-4DB2-BD59-A6C34878D82A}">
                    <a16:rowId xmlns:a16="http://schemas.microsoft.com/office/drawing/2014/main" val="4161841795"/>
                  </a:ext>
                </a:extLst>
              </a:tr>
              <a:tr h="1256464">
                <a:tc vMerge="1">
                  <a:txBody>
                    <a:bodyPr/>
                    <a:lstStyle/>
                    <a:p>
                      <a:endParaRPr lang="en-US" dirty="0"/>
                    </a:p>
                  </a:txBody>
                  <a:tcPr>
                    <a:solidFill>
                      <a:srgbClr val="B9B9B9"/>
                    </a:solidFill>
                  </a:tcPr>
                </a:tc>
                <a:tc>
                  <a:txBody>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dirty="0">
                          <a:solidFill>
                            <a:prstClr val="black"/>
                          </a:solidFill>
                          <a:latin typeface="Lub Dub Condensed" panose="020B0506030403020204" pitchFamily="34" charset="0"/>
                        </a:rPr>
                        <a:t>Continuous cardiac monitoring for first 24 to 72 hrs </a:t>
                      </a:r>
                      <a:r>
                        <a:rPr lang="en-US" sz="1600" u="sng" dirty="0">
                          <a:solidFill>
                            <a:prstClr val="black"/>
                          </a:solidFill>
                          <a:latin typeface="Lub Dub Condensed" panose="020B0506030403020204" pitchFamily="34" charset="0"/>
                        </a:rPr>
                        <a:t>is reasonable </a:t>
                      </a:r>
                      <a:r>
                        <a:rPr lang="en-US" sz="1600" dirty="0">
                          <a:solidFill>
                            <a:prstClr val="black"/>
                          </a:solidFill>
                          <a:latin typeface="Lub Dub Condensed" panose="020B0506030403020204" pitchFamily="34" charset="0"/>
                        </a:rPr>
                        <a:t>to monitor for cardiac arrhythmias &amp; new cardiac ischemia. (2a)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dirty="0">
                          <a:solidFill>
                            <a:prstClr val="black"/>
                          </a:solidFill>
                          <a:latin typeface="Lub Dub Condensed" panose="020B0506030403020204" pitchFamily="34" charset="0"/>
                        </a:rPr>
                        <a:t>Laboratory and radiographic testing for infection on admission and throughout the hospital course </a:t>
                      </a:r>
                      <a:r>
                        <a:rPr lang="en-US" sz="1600" u="sng" dirty="0">
                          <a:solidFill>
                            <a:prstClr val="black"/>
                          </a:solidFill>
                          <a:latin typeface="Lub Dub Condensed" panose="020B0506030403020204" pitchFamily="34" charset="0"/>
                        </a:rPr>
                        <a:t>is reasonable </a:t>
                      </a:r>
                      <a:r>
                        <a:rPr lang="en-US" sz="1600" dirty="0">
                          <a:solidFill>
                            <a:prstClr val="black"/>
                          </a:solidFill>
                          <a:latin typeface="Lub Dub Condensed" panose="020B0506030403020204" pitchFamily="34" charset="0"/>
                        </a:rPr>
                        <a:t>to improve outcomes. (2a)</a:t>
                      </a:r>
                    </a:p>
                  </a:txBody>
                  <a:tcPr anchor="ctr">
                    <a:lnL w="38100" cmpd="sng">
                      <a:noFill/>
                    </a:lnL>
                    <a:lnR w="12700" cmpd="sng">
                      <a:noFill/>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extLst>
                  <a:ext uri="{0D108BD9-81ED-4DB2-BD59-A6C34878D82A}">
                    <a16:rowId xmlns:a16="http://schemas.microsoft.com/office/drawing/2014/main" val="3219493733"/>
                  </a:ext>
                </a:extLst>
              </a:tr>
              <a:tr h="866274">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Lub Dub Bold" panose="020B0803030403020204" pitchFamily="34" charset="0"/>
                        </a:rPr>
                        <a:t>Priorities for Nursing Care</a:t>
                      </a:r>
                    </a:p>
                  </a:txBody>
                  <a:tcPr anchor="ctr">
                    <a:lnL w="12700" cmpd="sng">
                      <a:noFill/>
                    </a:lnL>
                    <a:lnR w="12700" cmpd="sng">
                      <a:noFill/>
                    </a:lnR>
                    <a:lnT w="571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9D9D9"/>
                    </a:solidFill>
                  </a:tcPr>
                </a:tc>
                <a:tc>
                  <a:txBody>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dirty="0">
                          <a:solidFill>
                            <a:srgbClr val="292929"/>
                          </a:solidFill>
                          <a:latin typeface="Lub Dub Condensed" panose="020B0506030403020204" pitchFamily="34" charset="0"/>
                          <a:cs typeface="Lato"/>
                        </a:rPr>
                        <a:t>Frequent neurological assessments (including GCS) </a:t>
                      </a:r>
                      <a:r>
                        <a:rPr lang="en-US" sz="1600" u="sng" dirty="0">
                          <a:solidFill>
                            <a:srgbClr val="292929"/>
                          </a:solidFill>
                          <a:latin typeface="Lub Dub Condensed" panose="020B0506030403020204" pitchFamily="34" charset="0"/>
                          <a:cs typeface="Lato"/>
                        </a:rPr>
                        <a:t>should be </a:t>
                      </a:r>
                      <a:r>
                        <a:rPr lang="en-US" sz="1600" dirty="0">
                          <a:solidFill>
                            <a:srgbClr val="292929"/>
                          </a:solidFill>
                          <a:latin typeface="Lub Dub Condensed" panose="020B0506030403020204" pitchFamily="34" charset="0"/>
                          <a:cs typeface="Lato"/>
                        </a:rPr>
                        <a:t>performed by ED nurses in the early hyperacute phase of care to assess change in status, neurological examination, or LOC. (1)</a:t>
                      </a:r>
                    </a:p>
                  </a:txBody>
                  <a:tcPr anchor="ctr">
                    <a:lnL w="12700" cmpd="sng">
                      <a:noFill/>
                    </a:lnL>
                    <a:lnR w="12700" cmpd="sng">
                      <a:noFill/>
                    </a:lnR>
                    <a:lnT w="571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82D472"/>
                    </a:solidFill>
                  </a:tcPr>
                </a:tc>
                <a:extLst>
                  <a:ext uri="{0D108BD9-81ED-4DB2-BD59-A6C34878D82A}">
                    <a16:rowId xmlns:a16="http://schemas.microsoft.com/office/drawing/2014/main" val="2863280456"/>
                  </a:ext>
                </a:extLst>
              </a:tr>
              <a:tr h="1083213">
                <a:tc vMerge="1">
                  <a:txBody>
                    <a:bodyPr/>
                    <a:lstStyle/>
                    <a:p>
                      <a:endParaRPr lang="en-US" dirty="0"/>
                    </a:p>
                  </a:txBody>
                  <a:tcPr>
                    <a:noFill/>
                  </a:tcPr>
                </a:tc>
                <a:tc>
                  <a:txBody>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dirty="0">
                          <a:solidFill>
                            <a:prstClr val="black"/>
                          </a:solidFill>
                          <a:latin typeface="Lub Dub Condensed" panose="020B0506030403020204" pitchFamily="34" charset="0"/>
                        </a:rPr>
                        <a:t>Frequent neuro assessments in ICU/Stroke unit up </a:t>
                      </a:r>
                      <a:r>
                        <a:rPr lang="en-US" sz="1600" u="sng" dirty="0">
                          <a:solidFill>
                            <a:prstClr val="black"/>
                          </a:solidFill>
                          <a:latin typeface="Lub Dub Condensed" panose="020B0506030403020204" pitchFamily="34" charset="0"/>
                        </a:rPr>
                        <a:t>are reasonable </a:t>
                      </a:r>
                      <a:r>
                        <a:rPr lang="en-US" sz="1600" dirty="0">
                          <a:solidFill>
                            <a:prstClr val="black"/>
                          </a:solidFill>
                          <a:latin typeface="Lub Dub Condensed" panose="020B0506030403020204" pitchFamily="34" charset="0"/>
                        </a:rPr>
                        <a:t>up to 72 hrs from admission to detect early ND. (2a)</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dirty="0">
                          <a:solidFill>
                            <a:prstClr val="black"/>
                          </a:solidFill>
                          <a:latin typeface="Lub Dub Condensed" panose="020B0506030403020204" pitchFamily="34" charset="0"/>
                        </a:rPr>
                        <a:t>Nursing staff with specialized stroke competency education </a:t>
                      </a:r>
                      <a:r>
                        <a:rPr lang="en-US" sz="1600" u="sng" dirty="0">
                          <a:solidFill>
                            <a:prstClr val="black"/>
                          </a:solidFill>
                          <a:latin typeface="Lub Dub Condensed" panose="020B0506030403020204" pitchFamily="34" charset="0"/>
                        </a:rPr>
                        <a:t>can be effective </a:t>
                      </a:r>
                      <a:r>
                        <a:rPr lang="en-US" sz="1600" dirty="0">
                          <a:solidFill>
                            <a:prstClr val="black"/>
                          </a:solidFill>
                          <a:latin typeface="Lub Dub Condensed" panose="020B0506030403020204" pitchFamily="34" charset="0"/>
                        </a:rPr>
                        <a:t>in improving outcome &amp; mortality. (2a)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DB0E"/>
                    </a:solidFill>
                  </a:tcPr>
                </a:tc>
                <a:extLst>
                  <a:ext uri="{0D108BD9-81ED-4DB2-BD59-A6C34878D82A}">
                    <a16:rowId xmlns:a16="http://schemas.microsoft.com/office/drawing/2014/main" val="2724584532"/>
                  </a:ext>
                </a:extLst>
              </a:tr>
            </a:tbl>
          </a:graphicData>
        </a:graphic>
      </p:graphicFrame>
      <p:grpSp>
        <p:nvGrpSpPr>
          <p:cNvPr id="7" name="Group 6">
            <a:extLst>
              <a:ext uri="{FF2B5EF4-FFF2-40B4-BE49-F238E27FC236}">
                <a16:creationId xmlns:a16="http://schemas.microsoft.com/office/drawing/2014/main" id="{5AAEA18D-33ED-4CCA-B8B1-8AAC6BDE31B0}"/>
              </a:ext>
              <a:ext uri="{C183D7F6-B498-43B3-948B-1728B52AA6E4}">
                <adec:decorative xmlns:adec="http://schemas.microsoft.com/office/drawing/2017/decorative" val="1"/>
              </a:ext>
            </a:extLst>
          </p:cNvPr>
          <p:cNvGrpSpPr/>
          <p:nvPr/>
        </p:nvGrpSpPr>
        <p:grpSpPr>
          <a:xfrm>
            <a:off x="1645985" y="920759"/>
            <a:ext cx="1017884" cy="1017884"/>
            <a:chOff x="2242751" y="1060280"/>
            <a:chExt cx="1112269" cy="1112269"/>
          </a:xfrm>
        </p:grpSpPr>
        <p:sp>
          <p:nvSpPr>
            <p:cNvPr id="24" name="Oval 23">
              <a:extLst>
                <a:ext uri="{FF2B5EF4-FFF2-40B4-BE49-F238E27FC236}">
                  <a16:creationId xmlns:a16="http://schemas.microsoft.com/office/drawing/2014/main" id="{D29D99E0-7F27-49DA-A370-341BAD3C18D1}"/>
                </a:ext>
                <a:ext uri="{C183D7F6-B498-43B3-948B-1728B52AA6E4}">
                  <adec:decorative xmlns:adec="http://schemas.microsoft.com/office/drawing/2017/decorative" val="1"/>
                </a:ext>
              </a:extLst>
            </p:cNvPr>
            <p:cNvSpPr/>
            <p:nvPr/>
          </p:nvSpPr>
          <p:spPr>
            <a:xfrm>
              <a:off x="2242751" y="1060280"/>
              <a:ext cx="1112269" cy="1112269"/>
            </a:xfrm>
            <a:prstGeom prst="ellipse">
              <a:avLst/>
            </a:prstGeom>
            <a:noFill/>
            <a:ln w="3810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a:extLst>
                <a:ext uri="{FF2B5EF4-FFF2-40B4-BE49-F238E27FC236}">
                  <a16:creationId xmlns:a16="http://schemas.microsoft.com/office/drawing/2014/main" id="{7B6AB9E3-13DC-4F97-BE6C-F2DE8E753B29}"/>
                </a:ext>
                <a:ext uri="{C183D7F6-B498-43B3-948B-1728B52AA6E4}">
                  <adec:decorative xmlns:adec="http://schemas.microsoft.com/office/drawing/2017/decorative" val="1"/>
                </a:ext>
              </a:extLst>
            </p:cNvPr>
            <p:cNvPicPr>
              <a:picLocks noChangeAspect="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337135" y="1123147"/>
              <a:ext cx="923500" cy="923500"/>
            </a:xfrm>
            <a:prstGeom prst="rect">
              <a:avLst/>
            </a:prstGeom>
          </p:spPr>
        </p:pic>
      </p:grpSp>
      <p:sp>
        <p:nvSpPr>
          <p:cNvPr id="5" name="Text Placeholder 4">
            <a:extLst>
              <a:ext uri="{FF2B5EF4-FFF2-40B4-BE49-F238E27FC236}">
                <a16:creationId xmlns:a16="http://schemas.microsoft.com/office/drawing/2014/main" id="{F5696AE5-7DF7-4C97-A59E-523C87D52D79}"/>
              </a:ext>
            </a:extLst>
          </p:cNvPr>
          <p:cNvSpPr>
            <a:spLocks noGrp="1"/>
          </p:cNvSpPr>
          <p:nvPr>
            <p:ph type="body" sz="quarter" idx="13"/>
          </p:nvPr>
        </p:nvSpPr>
        <p:spPr>
          <a:xfrm>
            <a:off x="1060622" y="6076623"/>
            <a:ext cx="10515600" cy="271939"/>
          </a:xfrm>
        </p:spPr>
        <p:txBody>
          <a:bodyPr/>
          <a:lstStyle/>
          <a:p>
            <a:r>
              <a:rPr lang="en-US" b="1" dirty="0"/>
              <a:t>Abbreviations:  </a:t>
            </a:r>
            <a:r>
              <a:rPr lang="en-US" dirty="0"/>
              <a:t>DVT indicates deep vein thrombosis; ED, emergency department; HE, hematoma expansion; hrs, hours; GCS, Glasgow Coma Scale;  ICH, intracerebral hemorrhage; ICU, intensive care unit; LMWH, low molecular weight heparin; LOC, </a:t>
            </a:r>
            <a:r>
              <a:rPr lang="en-US" dirty="0">
                <a:solidFill>
                  <a:srgbClr val="202124"/>
                </a:solidFill>
              </a:rPr>
              <a:t>l</a:t>
            </a:r>
            <a:r>
              <a:rPr lang="en-US" i="0" dirty="0">
                <a:solidFill>
                  <a:srgbClr val="202124"/>
                </a:solidFill>
                <a:effectLst/>
              </a:rPr>
              <a:t>evel of </a:t>
            </a:r>
            <a:r>
              <a:rPr lang="en-US" dirty="0">
                <a:solidFill>
                  <a:srgbClr val="202124"/>
                </a:solidFill>
              </a:rPr>
              <a:t>c</a:t>
            </a:r>
            <a:r>
              <a:rPr lang="en-US" i="0" dirty="0">
                <a:solidFill>
                  <a:srgbClr val="202124"/>
                </a:solidFill>
                <a:effectLst/>
              </a:rPr>
              <a:t>onsciousness; </a:t>
            </a:r>
            <a:r>
              <a:rPr lang="en-US" dirty="0"/>
              <a:t>ND, neurological deterioration; PE, pulmonary embolism; Tx, treatment; UFH, unfractionated heparin; and VTE, venous thromboembolism.</a:t>
            </a:r>
          </a:p>
        </p:txBody>
      </p:sp>
      <p:sp>
        <p:nvSpPr>
          <p:cNvPr id="4" name="Slide Number Placeholder 3">
            <a:extLst>
              <a:ext uri="{FF2B5EF4-FFF2-40B4-BE49-F238E27FC236}">
                <a16:creationId xmlns:a16="http://schemas.microsoft.com/office/drawing/2014/main" id="{B0492354-14F1-4EFD-A25B-483BE3567E66}"/>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17</a:t>
            </a:fld>
            <a:endParaRPr lang="en-US" sz="900" dirty="0"/>
          </a:p>
        </p:txBody>
      </p:sp>
    </p:spTree>
    <p:extLst>
      <p:ext uri="{BB962C8B-B14F-4D97-AF65-F5344CB8AC3E}">
        <p14:creationId xmlns:p14="http://schemas.microsoft.com/office/powerpoint/2010/main" val="2643197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Table 6">
            <a:extLst>
              <a:ext uri="{FF2B5EF4-FFF2-40B4-BE49-F238E27FC236}">
                <a16:creationId xmlns:a16="http://schemas.microsoft.com/office/drawing/2014/main" id="{8F6381BD-8C8A-4A98-B4FF-B867071BAA9D}"/>
              </a:ext>
            </a:extLst>
          </p:cNvPr>
          <p:cNvGraphicFramePr>
            <a:graphicFrameLocks noGrp="1"/>
          </p:cNvGraphicFramePr>
          <p:nvPr>
            <p:extLst>
              <p:ext uri="{D42A27DB-BD31-4B8C-83A1-F6EECF244321}">
                <p14:modId xmlns:p14="http://schemas.microsoft.com/office/powerpoint/2010/main" val="666414862"/>
              </p:ext>
            </p:extLst>
          </p:nvPr>
        </p:nvGraphicFramePr>
        <p:xfrm>
          <a:off x="840420" y="1731652"/>
          <a:ext cx="10933224" cy="4180741"/>
        </p:xfrm>
        <a:graphic>
          <a:graphicData uri="http://schemas.openxmlformats.org/drawingml/2006/table">
            <a:tbl>
              <a:tblPr firstRow="1" bandRow="1">
                <a:tableStyleId>{5C22544A-7EE6-4342-B048-85BDC9FD1C3A}</a:tableStyleId>
              </a:tblPr>
              <a:tblGrid>
                <a:gridCol w="1774961">
                  <a:extLst>
                    <a:ext uri="{9D8B030D-6E8A-4147-A177-3AD203B41FA5}">
                      <a16:colId xmlns:a16="http://schemas.microsoft.com/office/drawing/2014/main" val="3883703903"/>
                    </a:ext>
                  </a:extLst>
                </a:gridCol>
                <a:gridCol w="9158263">
                  <a:extLst>
                    <a:ext uri="{9D8B030D-6E8A-4147-A177-3AD203B41FA5}">
                      <a16:colId xmlns:a16="http://schemas.microsoft.com/office/drawing/2014/main" val="29777248"/>
                    </a:ext>
                  </a:extLst>
                </a:gridCol>
              </a:tblGrid>
              <a:tr h="769586">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Lub Dub Bold" panose="020B0803030403020204" pitchFamily="34" charset="0"/>
                        </a:rPr>
                        <a:t>Prophylaxis</a:t>
                      </a:r>
                    </a:p>
                  </a:txBody>
                  <a:tcPr anchor="ctr">
                    <a:lnL w="12700" cmpd="sng">
                      <a:noFill/>
                    </a:lnL>
                    <a:lnR w="12700" cmpd="sng">
                      <a:noFill/>
                    </a:lnR>
                    <a:lnT w="127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600" b="0" dirty="0">
                          <a:solidFill>
                            <a:srgbClr val="292929"/>
                          </a:solidFill>
                          <a:latin typeface="Lub Dub Condensed" panose="020B0506030403020204" pitchFamily="34" charset="0"/>
                          <a:cs typeface="Lato"/>
                        </a:rPr>
                        <a:t>… , intermittent pneumatic compression starting on the day of diagnosis </a:t>
                      </a:r>
                      <a:r>
                        <a:rPr lang="en-US" sz="1600" b="0" u="sng" dirty="0">
                          <a:solidFill>
                            <a:srgbClr val="292929"/>
                          </a:solidFill>
                          <a:latin typeface="Lub Dub Condensed" panose="020B0506030403020204" pitchFamily="34" charset="0"/>
                          <a:cs typeface="Lato"/>
                        </a:rPr>
                        <a:t>is recommended </a:t>
                      </a:r>
                      <a:r>
                        <a:rPr lang="en-US" sz="1600" b="0" dirty="0">
                          <a:solidFill>
                            <a:srgbClr val="292929"/>
                          </a:solidFill>
                          <a:latin typeface="Lub Dub Condensed" panose="020B0506030403020204" pitchFamily="34" charset="0"/>
                          <a:cs typeface="Lato"/>
                        </a:rPr>
                        <a:t>for VTE (DVT and PE) prophylaxis. (1)</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2D472"/>
                    </a:solidFill>
                  </a:tcPr>
                </a:tc>
                <a:extLst>
                  <a:ext uri="{0D108BD9-81ED-4DB2-BD59-A6C34878D82A}">
                    <a16:rowId xmlns:a16="http://schemas.microsoft.com/office/drawing/2014/main" val="4161841795"/>
                  </a:ext>
                </a:extLst>
              </a:tr>
              <a:tr h="418821">
                <a:tc vMerge="1">
                  <a:txBody>
                    <a:bodyPr/>
                    <a:lstStyle/>
                    <a:p>
                      <a:endParaRPr lang="en-US" dirty="0"/>
                    </a:p>
                  </a:txBody>
                  <a:tcPr>
                    <a:solidFill>
                      <a:srgbClr val="B9B9B9"/>
                    </a:solidFill>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600" dirty="0">
                          <a:solidFill>
                            <a:prstClr val="black"/>
                          </a:solidFill>
                          <a:latin typeface="Lub Dub Condensed" panose="020B0506030403020204" pitchFamily="34" charset="0"/>
                        </a:rPr>
                        <a:t>… low-dose UFH or LMWH </a:t>
                      </a:r>
                      <a:r>
                        <a:rPr lang="en-US" sz="1600" u="sng" dirty="0">
                          <a:solidFill>
                            <a:prstClr val="black"/>
                          </a:solidFill>
                          <a:latin typeface="Lub Dub Condensed" panose="020B0506030403020204" pitchFamily="34" charset="0"/>
                        </a:rPr>
                        <a:t>can be useful</a:t>
                      </a:r>
                      <a:r>
                        <a:rPr lang="en-US" sz="1600" dirty="0">
                          <a:solidFill>
                            <a:prstClr val="black"/>
                          </a:solidFill>
                          <a:latin typeface="Lub Dub Condensed" panose="020B0506030403020204" pitchFamily="34" charset="0"/>
                        </a:rPr>
                        <a:t> to reduce risk of PE (2a)</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600" dirty="0">
                          <a:solidFill>
                            <a:prstClr val="black"/>
                          </a:solidFill>
                          <a:latin typeface="Lub Dub Condensed" panose="020B0506030403020204" pitchFamily="34" charset="0"/>
                        </a:rPr>
                        <a:t>… </a:t>
                      </a:r>
                      <a:r>
                        <a:rPr lang="en-US" sz="1600" u="sng" dirty="0">
                          <a:solidFill>
                            <a:prstClr val="black"/>
                          </a:solidFill>
                          <a:latin typeface="Lub Dub Condensed" panose="020B0506030403020204" pitchFamily="34" charset="0"/>
                        </a:rPr>
                        <a:t>temporary</a:t>
                      </a:r>
                      <a:r>
                        <a:rPr lang="en-US" sz="1600" dirty="0">
                          <a:solidFill>
                            <a:prstClr val="black"/>
                          </a:solidFill>
                          <a:latin typeface="Lub Dub Condensed" panose="020B0506030403020204" pitchFamily="34" charset="0"/>
                        </a:rPr>
                        <a:t> use of retrievable filter as bridge until anticoagulation initiated. (2a)</a:t>
                      </a:r>
                    </a:p>
                  </a:txBody>
                  <a:tcPr anchor="ctr">
                    <a:lnL w="38100" cmpd="sng">
                      <a:noFill/>
                    </a:lnL>
                    <a:lnR w="12700" cmpd="sng">
                      <a:noFill/>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extLst>
                  <a:ext uri="{0D108BD9-81ED-4DB2-BD59-A6C34878D82A}">
                    <a16:rowId xmlns:a16="http://schemas.microsoft.com/office/drawing/2014/main" val="3219493733"/>
                  </a:ext>
                </a:extLst>
              </a:tr>
              <a:tr h="576993">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600" dirty="0">
                          <a:latin typeface="Lub Dub Condensed" panose="020B0506030403020204" pitchFamily="34" charset="0"/>
                        </a:rPr>
                        <a:t>… low-dose UFH or LMWH prophylaxis at 24 to 48 hrs from ICH onset </a:t>
                      </a:r>
                      <a:r>
                        <a:rPr lang="en-US" sz="1600" u="sng" dirty="0">
                          <a:latin typeface="Lub Dub Condensed" panose="020B0506030403020204" pitchFamily="34" charset="0"/>
                        </a:rPr>
                        <a:t>may be reasonable</a:t>
                      </a:r>
                      <a:r>
                        <a:rPr lang="en-US" sz="1600" dirty="0">
                          <a:latin typeface="Lub Dub Condensed" panose="020B0506030403020204" pitchFamily="34" charset="0"/>
                        </a:rPr>
                        <a:t>  to optimize the benefits of preventing thrombosis relative to the risk of HE. 2b)</a:t>
                      </a:r>
                    </a:p>
                  </a:txBody>
                  <a:tcPr anchor="ctr">
                    <a:lnL w="381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extLst>
                  <a:ext uri="{0D108BD9-81ED-4DB2-BD59-A6C34878D82A}">
                    <a16:rowId xmlns:a16="http://schemas.microsoft.com/office/drawing/2014/main" val="4129860182"/>
                  </a:ext>
                </a:extLst>
              </a:tr>
              <a:tr h="746415">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600" dirty="0">
                          <a:latin typeface="Lub Dub Condensed" panose="020B0506030403020204" pitchFamily="34" charset="0"/>
                        </a:rPr>
                        <a:t>… graduated compression stockings of knee-high or thigh-high length </a:t>
                      </a:r>
                      <a:r>
                        <a:rPr lang="en-US" sz="1600" u="sng" dirty="0">
                          <a:latin typeface="Lub Dub Condensed" panose="020B0506030403020204" pitchFamily="34" charset="0"/>
                        </a:rPr>
                        <a:t>alone</a:t>
                      </a:r>
                      <a:r>
                        <a:rPr lang="en-US" sz="1600" dirty="0">
                          <a:latin typeface="Lub Dub Condensed" panose="020B0506030403020204" pitchFamily="34" charset="0"/>
                        </a:rPr>
                        <a:t> are not beneficial for VTE prophylaxis. (3: No Benefit)</a:t>
                      </a:r>
                    </a:p>
                  </a:txBody>
                  <a:tcPr anchor="ctr">
                    <a:lnL w="38100" cmpd="sng">
                      <a:noFill/>
                    </a:lnL>
                    <a:lnR w="12700" cmpd="sng">
                      <a:noFill/>
                    </a:lnR>
                    <a:lnT w="127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7320"/>
                    </a:solidFill>
                  </a:tcPr>
                </a:tc>
                <a:extLst>
                  <a:ext uri="{0D108BD9-81ED-4DB2-BD59-A6C34878D82A}">
                    <a16:rowId xmlns:a16="http://schemas.microsoft.com/office/drawing/2014/main" val="404771857"/>
                  </a:ext>
                </a:extLst>
              </a:tr>
              <a:tr h="741239">
                <a:tc rowSpan="2">
                  <a:txBody>
                    <a:bodyPr/>
                    <a:lstStyle/>
                    <a:p>
                      <a:r>
                        <a:rPr lang="en-US" sz="1800" dirty="0">
                          <a:latin typeface="Lub Dub Bold" panose="020B0803030403020204" pitchFamily="34" charset="0"/>
                        </a:rPr>
                        <a:t>Treatment</a:t>
                      </a:r>
                    </a:p>
                  </a:txBody>
                  <a:tcPr anchor="ctr">
                    <a:lnL w="12700" cmpd="sng">
                      <a:noFill/>
                    </a:lnL>
                    <a:lnR w="12700" cmpd="sng">
                      <a:noFill/>
                    </a:lnR>
                    <a:lnT w="571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9D9D9"/>
                    </a:solidFill>
                  </a:tcPr>
                </a:tc>
                <a:tc>
                  <a:txBody>
                    <a:bodyPr/>
                    <a:lstStyle/>
                    <a:p>
                      <a:r>
                        <a:rPr lang="en-US" sz="1600" dirty="0">
                          <a:latin typeface="Lub Dub Condensed" panose="020B0506030403020204" pitchFamily="34" charset="0"/>
                        </a:rPr>
                        <a:t>… and proximal DVT who are not yet candidates for anticoagulation, temporary use of retrievable filter </a:t>
                      </a:r>
                      <a:r>
                        <a:rPr lang="en-US" sz="1600" u="sng" dirty="0">
                          <a:latin typeface="Lub Dub Condensed" panose="020B0506030403020204" pitchFamily="34" charset="0"/>
                        </a:rPr>
                        <a:t>is reasonable </a:t>
                      </a:r>
                      <a:r>
                        <a:rPr lang="en-US" sz="1600" dirty="0">
                          <a:latin typeface="Lub Dub Condensed" panose="020B0506030403020204" pitchFamily="34" charset="0"/>
                        </a:rPr>
                        <a:t>as a bridge until anticoagulation initiated. (2a)</a:t>
                      </a:r>
                    </a:p>
                  </a:txBody>
                  <a:tcPr anchor="ctr">
                    <a:lnL w="12700" cmpd="sng">
                      <a:noFill/>
                    </a:lnL>
                    <a:lnR w="12700" cmpd="sng">
                      <a:noFill/>
                    </a:lnR>
                    <a:lnT w="571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DB0E"/>
                    </a:solidFill>
                  </a:tcPr>
                </a:tc>
                <a:extLst>
                  <a:ext uri="{0D108BD9-81ED-4DB2-BD59-A6C34878D82A}">
                    <a16:rowId xmlns:a16="http://schemas.microsoft.com/office/drawing/2014/main" val="2863280456"/>
                  </a:ext>
                </a:extLst>
              </a:tr>
              <a:tr h="689061">
                <a:tc vMerge="1">
                  <a:txBody>
                    <a:bodyPr/>
                    <a:lstStyle/>
                    <a:p>
                      <a:endParaRPr lang="en-US" dirty="0"/>
                    </a:p>
                  </a:txBody>
                  <a:tcPr>
                    <a:noFill/>
                  </a:tcPr>
                </a:tc>
                <a:tc>
                  <a:txBody>
                    <a:bodyPr/>
                    <a:lstStyle/>
                    <a:p>
                      <a:r>
                        <a:rPr lang="en-US" sz="1600" dirty="0">
                          <a:latin typeface="Lub Dub Condensed" panose="020B0506030403020204" pitchFamily="34" charset="0"/>
                        </a:rPr>
                        <a:t>… and proximal DVT or PE, delaying treatment with UFH or LMWH 1 to 2 weeks after onset of ICH </a:t>
                      </a:r>
                      <a:r>
                        <a:rPr lang="en-US" sz="1600" u="sng" dirty="0">
                          <a:latin typeface="Lub Dub Condensed" panose="020B0506030403020204" pitchFamily="34" charset="0"/>
                        </a:rPr>
                        <a:t>might be considered</a:t>
                      </a:r>
                      <a:r>
                        <a:rPr lang="en-US" sz="1600" dirty="0">
                          <a:latin typeface="Lub Dub Condensed" panose="020B0506030403020204" pitchFamily="34" charset="0"/>
                        </a:rPr>
                        <a:t>. (2b)</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99B1D"/>
                    </a:solidFill>
                  </a:tcPr>
                </a:tc>
                <a:extLst>
                  <a:ext uri="{0D108BD9-81ED-4DB2-BD59-A6C34878D82A}">
                    <a16:rowId xmlns:a16="http://schemas.microsoft.com/office/drawing/2014/main" val="2724584532"/>
                  </a:ext>
                </a:extLst>
              </a:tr>
            </a:tbl>
          </a:graphicData>
        </a:graphic>
      </p:graphicFrame>
      <p:sp>
        <p:nvSpPr>
          <p:cNvPr id="2" name="Title 1">
            <a:extLst>
              <a:ext uri="{FF2B5EF4-FFF2-40B4-BE49-F238E27FC236}">
                <a16:creationId xmlns:a16="http://schemas.microsoft.com/office/drawing/2014/main" id="{7F1420E9-4311-45B5-B560-F0E46B9A8E5B}"/>
              </a:ext>
            </a:extLst>
          </p:cNvPr>
          <p:cNvSpPr>
            <a:spLocks noGrp="1"/>
          </p:cNvSpPr>
          <p:nvPr>
            <p:ph type="title"/>
          </p:nvPr>
        </p:nvSpPr>
        <p:spPr/>
        <p:txBody>
          <a:bodyPr/>
          <a:lstStyle/>
          <a:p>
            <a:r>
              <a:rPr lang="en-US" sz="3200" dirty="0">
                <a:latin typeface="Lub Dub Bold" panose="020B0803030403020204" pitchFamily="34" charset="0"/>
              </a:rPr>
              <a:t>Inpatient Care Checklist </a:t>
            </a:r>
          </a:p>
        </p:txBody>
      </p:sp>
      <p:sp>
        <p:nvSpPr>
          <p:cNvPr id="10" name="TextBox 9">
            <a:extLst>
              <a:ext uri="{FF2B5EF4-FFF2-40B4-BE49-F238E27FC236}">
                <a16:creationId xmlns:a16="http://schemas.microsoft.com/office/drawing/2014/main" id="{861C4B71-23D6-4E1F-BC87-B68D2B5C3EE5}"/>
              </a:ext>
            </a:extLst>
          </p:cNvPr>
          <p:cNvSpPr txBox="1"/>
          <p:nvPr/>
        </p:nvSpPr>
        <p:spPr>
          <a:xfrm>
            <a:off x="2194945" y="1041454"/>
            <a:ext cx="7451124" cy="461665"/>
          </a:xfrm>
          <a:prstGeom prst="rect">
            <a:avLst/>
          </a:prstGeom>
          <a:noFill/>
        </p:spPr>
        <p:txBody>
          <a:bodyPr wrap="square">
            <a:spAutoFit/>
          </a:bodyPr>
          <a:lstStyle/>
          <a:p>
            <a:pPr algn="ctr">
              <a:buClr>
                <a:srgbClr val="000000"/>
              </a:buClr>
            </a:pPr>
            <a:r>
              <a:rPr lang="en-US" sz="2400" u="sng" dirty="0">
                <a:ln w="9525">
                  <a:noFill/>
                </a:ln>
                <a:effectLst/>
                <a:latin typeface="Lub Dub Bold" panose="020B0803030403020204" pitchFamily="34" charset="0"/>
                <a:ea typeface="Times New Roman" panose="02020603050405020304" pitchFamily="18" charset="0"/>
              </a:rPr>
              <a:t>In Non-Ambulatory Spontaneous ICH… </a:t>
            </a:r>
          </a:p>
        </p:txBody>
      </p:sp>
      <p:sp>
        <p:nvSpPr>
          <p:cNvPr id="15" name="TextBox 14">
            <a:extLst>
              <a:ext uri="{FF2B5EF4-FFF2-40B4-BE49-F238E27FC236}">
                <a16:creationId xmlns:a16="http://schemas.microsoft.com/office/drawing/2014/main" id="{3B0ADB47-2B9B-4FF4-BA44-CFFFA35FFC91}"/>
              </a:ext>
            </a:extLst>
          </p:cNvPr>
          <p:cNvSpPr txBox="1"/>
          <p:nvPr/>
        </p:nvSpPr>
        <p:spPr>
          <a:xfrm>
            <a:off x="1211986" y="1340908"/>
            <a:ext cx="7451124" cy="369332"/>
          </a:xfrm>
          <a:prstGeom prst="rect">
            <a:avLst/>
          </a:prstGeom>
          <a:noFill/>
        </p:spPr>
        <p:txBody>
          <a:bodyPr wrap="square">
            <a:spAutoFit/>
          </a:bodyPr>
          <a:lstStyle/>
          <a:p>
            <a:pPr algn="ctr"/>
            <a:r>
              <a:rPr lang="en-US" sz="1800" i="1" dirty="0">
                <a:latin typeface="Lub Dub Condensed" panose="020B0506030403020204" pitchFamily="34" charset="0"/>
              </a:rPr>
              <a:t>Thromboprophylaxis &amp; Tx of Thrombosis</a:t>
            </a:r>
          </a:p>
        </p:txBody>
      </p:sp>
      <p:sp>
        <p:nvSpPr>
          <p:cNvPr id="24" name="Oval 23">
            <a:extLst>
              <a:ext uri="{FF2B5EF4-FFF2-40B4-BE49-F238E27FC236}">
                <a16:creationId xmlns:a16="http://schemas.microsoft.com/office/drawing/2014/main" id="{D29D99E0-7F27-49DA-A370-341BAD3C18D1}"/>
              </a:ext>
              <a:ext uri="{C183D7F6-B498-43B3-948B-1728B52AA6E4}">
                <adec:decorative xmlns:adec="http://schemas.microsoft.com/office/drawing/2017/decorative" val="1"/>
              </a:ext>
            </a:extLst>
          </p:cNvPr>
          <p:cNvSpPr/>
          <p:nvPr/>
        </p:nvSpPr>
        <p:spPr>
          <a:xfrm>
            <a:off x="1686617" y="1060280"/>
            <a:ext cx="1112269" cy="1112269"/>
          </a:xfrm>
          <a:prstGeom prst="ellipse">
            <a:avLst/>
          </a:prstGeom>
          <a:noFill/>
          <a:ln w="3810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a:extLst>
              <a:ext uri="{FF2B5EF4-FFF2-40B4-BE49-F238E27FC236}">
                <a16:creationId xmlns:a16="http://schemas.microsoft.com/office/drawing/2014/main" id="{7B6AB9E3-13DC-4F97-BE6C-F2DE8E753B29}"/>
              </a:ext>
              <a:ext uri="{C183D7F6-B498-43B3-948B-1728B52AA6E4}">
                <adec:decorative xmlns:adec="http://schemas.microsoft.com/office/drawing/2017/decorative" val="1"/>
              </a:ext>
            </a:extLst>
          </p:cNvPr>
          <p:cNvPicPr>
            <a:picLocks noChangeAspect="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781001" y="1123147"/>
            <a:ext cx="923500" cy="923500"/>
          </a:xfrm>
          <a:prstGeom prst="rect">
            <a:avLst/>
          </a:prstGeom>
        </p:spPr>
      </p:pic>
      <p:sp>
        <p:nvSpPr>
          <p:cNvPr id="5" name="Text Placeholder 4">
            <a:extLst>
              <a:ext uri="{FF2B5EF4-FFF2-40B4-BE49-F238E27FC236}">
                <a16:creationId xmlns:a16="http://schemas.microsoft.com/office/drawing/2014/main" id="{F5696AE5-7DF7-4C97-A59E-523C87D52D79}"/>
              </a:ext>
            </a:extLst>
          </p:cNvPr>
          <p:cNvSpPr>
            <a:spLocks noGrp="1"/>
          </p:cNvSpPr>
          <p:nvPr>
            <p:ph type="body" sz="quarter" idx="13"/>
          </p:nvPr>
        </p:nvSpPr>
        <p:spPr/>
        <p:txBody>
          <a:bodyPr/>
          <a:lstStyle/>
          <a:p>
            <a:r>
              <a:rPr lang="en-US" b="1" dirty="0"/>
              <a:t>Abbreviations:  </a:t>
            </a:r>
            <a:r>
              <a:rPr lang="en-US" dirty="0"/>
              <a:t>DVT indicates deep vein thrombosis; HE, hematoma expansion; hrs, hours; ICH, intracerebral hemorrhage; LMWH, low molecular weight heparin; </a:t>
            </a:r>
            <a:br>
              <a:rPr lang="en-US" dirty="0"/>
            </a:br>
            <a:r>
              <a:rPr lang="en-US" dirty="0"/>
              <a:t>PE, pulmonary embolism; Tx, treatment; UFH, unfractionated heparin; and VTE, venous thromboembolism.</a:t>
            </a:r>
          </a:p>
        </p:txBody>
      </p:sp>
      <p:sp>
        <p:nvSpPr>
          <p:cNvPr id="4" name="Slide Number Placeholder 3">
            <a:extLst>
              <a:ext uri="{FF2B5EF4-FFF2-40B4-BE49-F238E27FC236}">
                <a16:creationId xmlns:a16="http://schemas.microsoft.com/office/drawing/2014/main" id="{B0492354-14F1-4EFD-A25B-483BE3567E66}"/>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18</a:t>
            </a:fld>
            <a:endParaRPr lang="en-US" sz="900" dirty="0"/>
          </a:p>
        </p:txBody>
      </p:sp>
    </p:spTree>
    <p:extLst>
      <p:ext uri="{BB962C8B-B14F-4D97-AF65-F5344CB8AC3E}">
        <p14:creationId xmlns:p14="http://schemas.microsoft.com/office/powerpoint/2010/main" val="3078009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6CBFBBF-E8CD-495B-8C6D-2AF6C2ED8725}"/>
              </a:ext>
              <a:ext uri="{C183D7F6-B498-43B3-948B-1728B52AA6E4}">
                <adec:decorative xmlns:adec="http://schemas.microsoft.com/office/drawing/2017/decorative" val="1"/>
              </a:ext>
            </a:extLst>
          </p:cNvPr>
          <p:cNvSpPr/>
          <p:nvPr/>
        </p:nvSpPr>
        <p:spPr>
          <a:xfrm>
            <a:off x="528033" y="2245537"/>
            <a:ext cx="2571595" cy="933528"/>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BF2225EB-5A37-4569-B3A9-1F3A97AACEDB}"/>
              </a:ext>
              <a:ext uri="{C183D7F6-B498-43B3-948B-1728B52AA6E4}">
                <adec:decorative xmlns:adec="http://schemas.microsoft.com/office/drawing/2017/decorative" val="1"/>
              </a:ext>
            </a:extLst>
          </p:cNvPr>
          <p:cNvSpPr/>
          <p:nvPr/>
        </p:nvSpPr>
        <p:spPr>
          <a:xfrm>
            <a:off x="3333015" y="2245537"/>
            <a:ext cx="2571595" cy="933528"/>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A36BF3B6-98AA-47CE-BAAE-55677914355C}"/>
              </a:ext>
              <a:ext uri="{C183D7F6-B498-43B3-948B-1728B52AA6E4}">
                <adec:decorative xmlns:adec="http://schemas.microsoft.com/office/drawing/2017/decorative" val="1"/>
              </a:ext>
            </a:extLst>
          </p:cNvPr>
          <p:cNvSpPr/>
          <p:nvPr/>
        </p:nvSpPr>
        <p:spPr>
          <a:xfrm>
            <a:off x="6936000" y="2251888"/>
            <a:ext cx="4161525" cy="1257959"/>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198DF860-8281-4903-999B-11A39123DD5A}"/>
              </a:ext>
              <a:ext uri="{C183D7F6-B498-43B3-948B-1728B52AA6E4}">
                <adec:decorative xmlns:adec="http://schemas.microsoft.com/office/drawing/2017/decorative" val="1"/>
              </a:ext>
            </a:extLst>
          </p:cNvPr>
          <p:cNvSpPr/>
          <p:nvPr/>
        </p:nvSpPr>
        <p:spPr>
          <a:xfrm>
            <a:off x="6935999" y="3707986"/>
            <a:ext cx="4177872" cy="954023"/>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7E4DD9-F180-4118-8350-A00AD4520931}"/>
              </a:ext>
            </a:extLst>
          </p:cNvPr>
          <p:cNvSpPr>
            <a:spLocks noGrp="1"/>
          </p:cNvSpPr>
          <p:nvPr>
            <p:ph type="title"/>
          </p:nvPr>
        </p:nvSpPr>
        <p:spPr>
          <a:xfrm>
            <a:off x="838199" y="365125"/>
            <a:ext cx="10678297" cy="660111"/>
          </a:xfrm>
        </p:spPr>
        <p:txBody>
          <a:bodyPr/>
          <a:lstStyle/>
          <a:p>
            <a:r>
              <a:rPr lang="en-US" sz="2800" dirty="0">
                <a:latin typeface="Lub Dub Bold" panose="020B0803030403020204" pitchFamily="34" charset="0"/>
              </a:rPr>
              <a:t>General Inpatient Care</a:t>
            </a:r>
            <a:br>
              <a:rPr lang="en-US" sz="2800" dirty="0">
                <a:latin typeface="Lub Dub Bold" panose="020B0803030403020204" pitchFamily="34" charset="0"/>
              </a:rPr>
            </a:br>
            <a:r>
              <a:rPr lang="en-US" sz="2400" dirty="0">
                <a:solidFill>
                  <a:srgbClr val="CF2429"/>
                </a:solidFill>
                <a:latin typeface="Lub Dub Condensed" panose="020B0506030403020204" pitchFamily="34" charset="0"/>
                <a:cs typeface="Arial" panose="020B0604020202020204" pitchFamily="34" charset="0"/>
              </a:rPr>
              <a:t>Glucose and Temperature Management</a:t>
            </a:r>
            <a:endParaRPr lang="en-US" sz="2800" dirty="0">
              <a:solidFill>
                <a:srgbClr val="CF2429"/>
              </a:solidFill>
              <a:latin typeface="Lub Dub Condensed" panose="020B0506030403020204" pitchFamily="34" charset="0"/>
            </a:endParaRPr>
          </a:p>
        </p:txBody>
      </p:sp>
      <p:sp>
        <p:nvSpPr>
          <p:cNvPr id="9" name="TextBox 8">
            <a:extLst>
              <a:ext uri="{FF2B5EF4-FFF2-40B4-BE49-F238E27FC236}">
                <a16:creationId xmlns:a16="http://schemas.microsoft.com/office/drawing/2014/main" id="{175454CC-ADFE-465E-A867-0C7D11D08AA4}"/>
              </a:ext>
            </a:extLst>
          </p:cNvPr>
          <p:cNvSpPr txBox="1"/>
          <p:nvPr/>
        </p:nvSpPr>
        <p:spPr>
          <a:xfrm>
            <a:off x="2665387" y="1339365"/>
            <a:ext cx="2697413"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Lub Dub Bold" panose="020B0803030403020204" pitchFamily="34" charset="0"/>
              </a:rPr>
              <a:t>Glucose Management</a:t>
            </a:r>
          </a:p>
        </p:txBody>
      </p:sp>
      <p:sp>
        <p:nvSpPr>
          <p:cNvPr id="10" name="TextBox 9">
            <a:extLst>
              <a:ext uri="{FF2B5EF4-FFF2-40B4-BE49-F238E27FC236}">
                <a16:creationId xmlns:a16="http://schemas.microsoft.com/office/drawing/2014/main" id="{9A2D9A85-A06D-4BF6-A87C-8FE0CF6FB0A1}"/>
              </a:ext>
              <a:ext uri="{C183D7F6-B498-43B3-948B-1728B52AA6E4}">
                <adec:decorative xmlns:adec="http://schemas.microsoft.com/office/drawing/2017/decorative" val="0"/>
              </a:ext>
            </a:extLst>
          </p:cNvPr>
          <p:cNvSpPr txBox="1"/>
          <p:nvPr/>
        </p:nvSpPr>
        <p:spPr>
          <a:xfrm>
            <a:off x="528033" y="2245537"/>
            <a:ext cx="2571595" cy="933528"/>
          </a:xfrm>
          <a:prstGeom prst="rect">
            <a:avLst/>
          </a:prstGeom>
          <a:noFill/>
          <a:ln w="25400">
            <a:noFill/>
          </a:ln>
        </p:spPr>
        <p:txBody>
          <a:bodyPr spcFirstLastPara="0" lIns="91440" tIns="91440" rIns="91440" bIns="9144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Monitor serum glucose to reduce both hyper/hypoglycemia. (1)</a:t>
            </a:r>
          </a:p>
        </p:txBody>
      </p:sp>
      <p:sp>
        <p:nvSpPr>
          <p:cNvPr id="11" name="TextBox 10">
            <a:extLst>
              <a:ext uri="{FF2B5EF4-FFF2-40B4-BE49-F238E27FC236}">
                <a16:creationId xmlns:a16="http://schemas.microsoft.com/office/drawing/2014/main" id="{4DB5A784-B32D-4045-99AB-F8DD1B0861AB}"/>
              </a:ext>
              <a:ext uri="{C183D7F6-B498-43B3-948B-1728B52AA6E4}">
                <adec:decorative xmlns:adec="http://schemas.microsoft.com/office/drawing/2017/decorative" val="0"/>
              </a:ext>
            </a:extLst>
          </p:cNvPr>
          <p:cNvSpPr txBox="1"/>
          <p:nvPr/>
        </p:nvSpPr>
        <p:spPr>
          <a:xfrm>
            <a:off x="3333016" y="2245537"/>
            <a:ext cx="2571595" cy="933528"/>
          </a:xfrm>
          <a:prstGeom prst="rect">
            <a:avLst/>
          </a:prstGeom>
          <a:noFill/>
          <a:ln w="25400">
            <a:noFill/>
          </a:ln>
        </p:spPr>
        <p:txBody>
          <a:bodyPr spcFirstLastPara="0" lIns="91440" tIns="91440" rIns="91440" bIns="9144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Treat serum glucose </a:t>
            </a:r>
            <a:br>
              <a:rPr kumimoji="0" lang="en-US" sz="1600"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br>
            <a:r>
              <a:rPr kumimoji="0" lang="en-US" sz="1600"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&lt;40-60 mg/dL </a:t>
            </a:r>
            <a:br>
              <a:rPr kumimoji="0" lang="en-US" sz="1600"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br>
            <a:r>
              <a:rPr kumimoji="0" lang="en-US" sz="1600"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to reduce mortality. (1)</a:t>
            </a:r>
          </a:p>
        </p:txBody>
      </p:sp>
      <p:sp>
        <p:nvSpPr>
          <p:cNvPr id="12" name="TextBox 11">
            <a:extLst>
              <a:ext uri="{FF2B5EF4-FFF2-40B4-BE49-F238E27FC236}">
                <a16:creationId xmlns:a16="http://schemas.microsoft.com/office/drawing/2014/main" id="{DC10C186-DF9C-4B9C-8AB0-D40A787ECB69}"/>
              </a:ext>
            </a:extLst>
          </p:cNvPr>
          <p:cNvSpPr txBox="1"/>
          <p:nvPr/>
        </p:nvSpPr>
        <p:spPr>
          <a:xfrm>
            <a:off x="528033" y="3267552"/>
            <a:ext cx="5296086" cy="1569660"/>
          </a:xfrm>
          <a:prstGeom prst="rect">
            <a:avLst/>
          </a:prstGeom>
          <a:noFill/>
          <a:ln w="381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Lub Dub Condensed" panose="020B0506030403020204" pitchFamily="34" charset="0"/>
              </a:rPr>
              <a:t>NICE-SUGAR trial findings: </a:t>
            </a:r>
          </a:p>
          <a:p>
            <a:pPr marL="457200" marR="0" lvl="0" indent="-2222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Lub Dub Condensed" panose="020B0506030403020204" pitchFamily="34" charset="0"/>
              </a:rPr>
              <a:t>In critically ill, </a:t>
            </a:r>
            <a:r>
              <a:rPr kumimoji="0" lang="en-US" sz="1600" b="1" i="0" u="none" strike="noStrike" kern="1200" cap="none" spc="0" normalizeH="0" baseline="0" noProof="0" dirty="0">
                <a:ln>
                  <a:noFill/>
                </a:ln>
                <a:solidFill>
                  <a:prstClr val="black"/>
                </a:solidFill>
                <a:effectLst/>
                <a:uLnTx/>
                <a:uFillTx/>
                <a:latin typeface="Lub Dub Condensed" panose="020B0506030403020204" pitchFamily="34" charset="0"/>
              </a:rPr>
              <a:t>target of &lt;180 mg/dL </a:t>
            </a:r>
            <a:r>
              <a:rPr kumimoji="0" lang="en-US" sz="1600" b="0" i="0" u="none" strike="noStrike" kern="1200" cap="none" spc="0" normalizeH="0" baseline="0" noProof="0" dirty="0">
                <a:ln>
                  <a:noFill/>
                </a:ln>
                <a:solidFill>
                  <a:prstClr val="black"/>
                </a:solidFill>
                <a:effectLst/>
                <a:uLnTx/>
                <a:uFillTx/>
                <a:latin typeface="Lub Dub Condensed" panose="020B0506030403020204" pitchFamily="34" charset="0"/>
              </a:rPr>
              <a:t>associated with lower mortality than target of 81-108 mg/dL. </a:t>
            </a:r>
            <a:endParaRPr kumimoji="0" lang="en-US" sz="1200" b="0" i="0" u="none" strike="noStrike" kern="1200" cap="none" spc="0" normalizeH="0" baseline="0" noProof="0" dirty="0">
              <a:ln>
                <a:noFill/>
              </a:ln>
              <a:solidFill>
                <a:prstClr val="black"/>
              </a:solidFill>
              <a:effectLst/>
              <a:uLnTx/>
              <a:uFillTx/>
              <a:latin typeface="Lub Dub Condensed" panose="020B0506030403020204" pitchFamily="34" charset="0"/>
            </a:endParaRPr>
          </a:p>
          <a:p>
            <a:pPr marL="457200" indent="-222250">
              <a:buFont typeface="Arial" panose="020B0604020202020204" pitchFamily="34" charset="0"/>
              <a:buChar char="•"/>
              <a:defRPr/>
            </a:pPr>
            <a:r>
              <a:rPr lang="en-US" sz="1600" dirty="0">
                <a:solidFill>
                  <a:prstClr val="black"/>
                </a:solidFill>
                <a:latin typeface="Lub Dub Condensed" panose="020B0506030403020204" pitchFamily="34" charset="0"/>
              </a:rPr>
              <a:t>Intensive glucose control (target 81-108 mg/dL) more likely to result in severe hypoglycemic events compared to control. </a:t>
            </a:r>
          </a:p>
        </p:txBody>
      </p:sp>
      <p:sp>
        <p:nvSpPr>
          <p:cNvPr id="19" name="TextBox 18">
            <a:extLst>
              <a:ext uri="{FF2B5EF4-FFF2-40B4-BE49-F238E27FC236}">
                <a16:creationId xmlns:a16="http://schemas.microsoft.com/office/drawing/2014/main" id="{DAF017F0-1F17-46F3-A7F1-CF3533FD3B21}"/>
              </a:ext>
            </a:extLst>
          </p:cNvPr>
          <p:cNvSpPr txBox="1"/>
          <p:nvPr/>
        </p:nvSpPr>
        <p:spPr>
          <a:xfrm>
            <a:off x="8416458" y="1339513"/>
            <a:ext cx="2697413"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Lub Dub Bold" panose="020B0803030403020204" pitchFamily="34" charset="0"/>
              </a:rPr>
              <a:t>Temperature Management</a:t>
            </a:r>
          </a:p>
        </p:txBody>
      </p:sp>
      <p:sp>
        <p:nvSpPr>
          <p:cNvPr id="20" name="TextBox 19">
            <a:extLst>
              <a:ext uri="{FF2B5EF4-FFF2-40B4-BE49-F238E27FC236}">
                <a16:creationId xmlns:a16="http://schemas.microsoft.com/office/drawing/2014/main" id="{261FEA23-A5EC-47CB-8156-BD5FCF1E2FD7}"/>
              </a:ext>
              <a:ext uri="{C183D7F6-B498-43B3-948B-1728B52AA6E4}">
                <adec:decorative xmlns:adec="http://schemas.microsoft.com/office/drawing/2017/decorative" val="0"/>
              </a:ext>
            </a:extLst>
          </p:cNvPr>
          <p:cNvSpPr txBox="1"/>
          <p:nvPr/>
        </p:nvSpPr>
        <p:spPr>
          <a:xfrm>
            <a:off x="6935999" y="2251888"/>
            <a:ext cx="4161526" cy="1170926"/>
          </a:xfrm>
          <a:prstGeom prst="rect">
            <a:avLst/>
          </a:prstGeom>
          <a:noFill/>
          <a:ln w="25400">
            <a:noFill/>
          </a:ln>
        </p:spPr>
        <p:txBody>
          <a:bodyPr spcFirstLastPara="0" lIns="91440" tIns="91440" rIns="91440" bIns="9144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In patients with spontaneous ICH, pharmacologically treating an elevated temperature may be reasonable to improve functional outcomes. (2b)</a:t>
            </a:r>
          </a:p>
        </p:txBody>
      </p:sp>
      <p:sp>
        <p:nvSpPr>
          <p:cNvPr id="21" name="TextBox 20">
            <a:extLst>
              <a:ext uri="{FF2B5EF4-FFF2-40B4-BE49-F238E27FC236}">
                <a16:creationId xmlns:a16="http://schemas.microsoft.com/office/drawing/2014/main" id="{9E9F2C45-7E71-4C98-88BA-935C57804475}"/>
              </a:ext>
              <a:ext uri="{C183D7F6-B498-43B3-948B-1728B52AA6E4}">
                <adec:decorative xmlns:adec="http://schemas.microsoft.com/office/drawing/2017/decorative" val="0"/>
              </a:ext>
            </a:extLst>
          </p:cNvPr>
          <p:cNvSpPr txBox="1"/>
          <p:nvPr/>
        </p:nvSpPr>
        <p:spPr>
          <a:xfrm>
            <a:off x="6936000" y="3712704"/>
            <a:ext cx="4161526" cy="757533"/>
          </a:xfrm>
          <a:prstGeom prst="rect">
            <a:avLst/>
          </a:prstGeom>
          <a:noFill/>
          <a:ln w="25400">
            <a:noFill/>
          </a:ln>
        </p:spPr>
        <p:txBody>
          <a:bodyPr spcFirstLastPara="0" lIns="91440" tIns="91440" rIns="91440" bIns="9144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The usefulness of therapeutic hypothermia </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(&lt;35°C/95°F) to decrease peri-ICH edema is </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unclear.  (2b)</a:t>
            </a:r>
          </a:p>
        </p:txBody>
      </p:sp>
      <p:sp>
        <p:nvSpPr>
          <p:cNvPr id="22" name="TextBox 21">
            <a:extLst>
              <a:ext uri="{FF2B5EF4-FFF2-40B4-BE49-F238E27FC236}">
                <a16:creationId xmlns:a16="http://schemas.microsoft.com/office/drawing/2014/main" id="{EE9C99BE-0D56-47E8-AC78-94383ECC965F}"/>
              </a:ext>
            </a:extLst>
          </p:cNvPr>
          <p:cNvSpPr txBox="1"/>
          <p:nvPr/>
        </p:nvSpPr>
        <p:spPr>
          <a:xfrm>
            <a:off x="6842366" y="4662009"/>
            <a:ext cx="4255159" cy="830997"/>
          </a:xfrm>
          <a:prstGeom prst="rect">
            <a:avLst/>
          </a:prstGeom>
          <a:noFill/>
        </p:spPr>
        <p:txBody>
          <a:bodyPr wrap="square" rtlCol="0">
            <a:spAutoFit/>
          </a:bodyPr>
          <a:lstStyle/>
          <a:p>
            <a:pPr>
              <a:defRPr/>
            </a:pPr>
            <a:r>
              <a:rPr lang="en-US" sz="1600" dirty="0">
                <a:solidFill>
                  <a:prstClr val="black"/>
                </a:solidFill>
                <a:latin typeface="Lub Dub Condensed" panose="020B0506030403020204" pitchFamily="34" charset="0"/>
              </a:rPr>
              <a:t>Temperature abnormalities can occur in over 30% of acute ICH patients, with fever associated with higher clinical severity and worse outcomes. </a:t>
            </a:r>
          </a:p>
        </p:txBody>
      </p:sp>
      <p:sp>
        <p:nvSpPr>
          <p:cNvPr id="24" name="Oval 23">
            <a:extLst>
              <a:ext uri="{FF2B5EF4-FFF2-40B4-BE49-F238E27FC236}">
                <a16:creationId xmlns:a16="http://schemas.microsoft.com/office/drawing/2014/main" id="{1A02C5B8-4AA5-4A48-BB12-C48D0D92DA15}"/>
              </a:ext>
              <a:ext uri="{C183D7F6-B498-43B3-948B-1728B52AA6E4}">
                <adec:decorative xmlns:adec="http://schemas.microsoft.com/office/drawing/2017/decorative" val="1"/>
              </a:ext>
            </a:extLst>
          </p:cNvPr>
          <p:cNvSpPr/>
          <p:nvPr/>
        </p:nvSpPr>
        <p:spPr>
          <a:xfrm>
            <a:off x="7674367" y="1347008"/>
            <a:ext cx="694039" cy="694039"/>
          </a:xfrm>
          <a:prstGeom prst="ellipse">
            <a:avLst/>
          </a:prstGeom>
          <a:solidFill>
            <a:schemeClr val="bg1"/>
          </a:solidFill>
          <a:ln w="3810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Graphic 5">
            <a:extLst>
              <a:ext uri="{FF2B5EF4-FFF2-40B4-BE49-F238E27FC236}">
                <a16:creationId xmlns:a16="http://schemas.microsoft.com/office/drawing/2014/main" id="{80932B28-99B2-46C5-8992-1405AA68EC0E}"/>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751399" y="1432440"/>
            <a:ext cx="563419" cy="563419"/>
          </a:xfrm>
          <a:prstGeom prst="rect">
            <a:avLst/>
          </a:prstGeom>
        </p:spPr>
      </p:pic>
      <p:pic>
        <p:nvPicPr>
          <p:cNvPr id="13" name="Graphic 12">
            <a:extLst>
              <a:ext uri="{FF2B5EF4-FFF2-40B4-BE49-F238E27FC236}">
                <a16:creationId xmlns:a16="http://schemas.microsoft.com/office/drawing/2014/main" id="{5490CB6C-29C6-4C98-993B-2D9F9B0495B4}"/>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1" t="-13387" r="-7633" b="18961"/>
          <a:stretch/>
        </p:blipFill>
        <p:spPr>
          <a:xfrm>
            <a:off x="1922574" y="1359538"/>
            <a:ext cx="648046" cy="656494"/>
          </a:xfrm>
          <a:prstGeom prst="ellipse">
            <a:avLst/>
          </a:prstGeom>
        </p:spPr>
      </p:pic>
      <p:sp>
        <p:nvSpPr>
          <p:cNvPr id="16" name="Oval 15">
            <a:extLst>
              <a:ext uri="{FF2B5EF4-FFF2-40B4-BE49-F238E27FC236}">
                <a16:creationId xmlns:a16="http://schemas.microsoft.com/office/drawing/2014/main" id="{A84B0DBC-3A87-4E2E-8D54-43063F976E45}"/>
              </a:ext>
              <a:ext uri="{C183D7F6-B498-43B3-948B-1728B52AA6E4}">
                <adec:decorative xmlns:adec="http://schemas.microsoft.com/office/drawing/2017/decorative" val="1"/>
              </a:ext>
            </a:extLst>
          </p:cNvPr>
          <p:cNvSpPr/>
          <p:nvPr/>
        </p:nvSpPr>
        <p:spPr>
          <a:xfrm>
            <a:off x="1890029" y="1353168"/>
            <a:ext cx="694039" cy="694039"/>
          </a:xfrm>
          <a:prstGeom prst="ellipse">
            <a:avLst/>
          </a:prstGeom>
          <a:noFill/>
          <a:ln w="3810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730464D6-9829-4D74-AEC3-6620937CC09D}"/>
              </a:ext>
            </a:extLst>
          </p:cNvPr>
          <p:cNvSpPr>
            <a:spLocks noGrp="1"/>
          </p:cNvSpPr>
          <p:nvPr>
            <p:ph type="body" sz="quarter" idx="13"/>
          </p:nvPr>
        </p:nvSpPr>
        <p:spPr>
          <a:xfrm>
            <a:off x="1364456" y="5999146"/>
            <a:ext cx="7808119" cy="340549"/>
          </a:xfrm>
        </p:spPr>
        <p:txBody>
          <a:bodyPr/>
          <a:lstStyle/>
          <a:p>
            <a:pPr marL="0" indent="0">
              <a:lnSpc>
                <a:spcPct val="100000"/>
              </a:lnSpc>
              <a:spcBef>
                <a:spcPts val="0"/>
              </a:spcBef>
            </a:pPr>
            <a:r>
              <a:rPr lang="en-US" sz="900" b="1" dirty="0">
                <a:latin typeface="Lub Dub Condensed" panose="020B0506030403020204" pitchFamily="34" charset="0"/>
              </a:rPr>
              <a:t>Abbreviations: </a:t>
            </a:r>
            <a:r>
              <a:rPr lang="en-US" sz="900" dirty="0">
                <a:latin typeface="Lub Dub Condensed" panose="020B0506030403020204" pitchFamily="34" charset="0"/>
              </a:rPr>
              <a:t>dL indicates deciliter; ICH, intracerebral hemorrhage; mg/dL, milligram per deciliter; mmol/L, millimoles per liter; and NICE-SUGAR, </a:t>
            </a:r>
          </a:p>
          <a:p>
            <a:pPr marL="0" indent="0">
              <a:lnSpc>
                <a:spcPct val="100000"/>
              </a:lnSpc>
              <a:spcBef>
                <a:spcPts val="0"/>
              </a:spcBef>
            </a:pPr>
            <a:r>
              <a:rPr lang="en-US" sz="900" dirty="0">
                <a:latin typeface="Lub Dub Condensed" panose="020B0506030403020204" pitchFamily="34" charset="0"/>
              </a:rPr>
              <a:t>Normoglycemia in Intensive Care Evaluation and Surviving Using Glucose Algorithm Regulation.</a:t>
            </a:r>
          </a:p>
        </p:txBody>
      </p:sp>
      <p:sp>
        <p:nvSpPr>
          <p:cNvPr id="4" name="Slide Number Placeholder 3">
            <a:extLst>
              <a:ext uri="{FF2B5EF4-FFF2-40B4-BE49-F238E27FC236}">
                <a16:creationId xmlns:a16="http://schemas.microsoft.com/office/drawing/2014/main" id="{245DCBDE-38D1-44C1-A30F-0D17F893E81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19</a:t>
            </a:fld>
            <a:endParaRPr lang="en-US" sz="900" dirty="0"/>
          </a:p>
        </p:txBody>
      </p:sp>
      <p:sp>
        <p:nvSpPr>
          <p:cNvPr id="25" name="TextBox 24">
            <a:extLst>
              <a:ext uri="{FF2B5EF4-FFF2-40B4-BE49-F238E27FC236}">
                <a16:creationId xmlns:a16="http://schemas.microsoft.com/office/drawing/2014/main" id="{EE98CFC9-D142-4162-80F1-D2E94C3EC8E1}"/>
              </a:ext>
              <a:ext uri="{C183D7F6-B498-43B3-948B-1728B52AA6E4}">
                <adec:decorative xmlns:adec="http://schemas.microsoft.com/office/drawing/2017/decorative" val="1"/>
              </a:ext>
            </a:extLst>
          </p:cNvPr>
          <p:cNvSpPr txBox="1"/>
          <p:nvPr/>
        </p:nvSpPr>
        <p:spPr>
          <a:xfrm>
            <a:off x="528033" y="4922937"/>
            <a:ext cx="5215542" cy="971013"/>
          </a:xfrm>
          <a:prstGeom prst="rect">
            <a:avLst/>
          </a:prstGeom>
          <a:solidFill>
            <a:srgbClr val="F0DB0E"/>
          </a:solidFill>
          <a:ln w="25400">
            <a:noFill/>
          </a:ln>
        </p:spPr>
        <p:txBody>
          <a:bodyPr spcFirstLastPara="0" lIns="91440" tIns="91440" rIns="91440" bIns="9144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r>
              <a:rPr lang="en-US" sz="1600" b="1" dirty="0">
                <a:latin typeface="Lub Dub Condensed" panose="020B0506030403020204" pitchFamily="34" charset="0"/>
              </a:rPr>
              <a:t>In patients with spontaneous ICH, treating </a:t>
            </a:r>
          </a:p>
          <a:p>
            <a:r>
              <a:rPr lang="en-US" sz="1600" b="1" dirty="0">
                <a:latin typeface="Lub Dub Condensed" panose="020B0506030403020204" pitchFamily="34" charset="0"/>
              </a:rPr>
              <a:t>moderate to severe hyperglycemia (&gt;180–</a:t>
            </a:r>
          </a:p>
          <a:p>
            <a:r>
              <a:rPr lang="en-US" sz="1600" b="1" dirty="0">
                <a:latin typeface="Lub Dub Condensed" panose="020B0506030403020204" pitchFamily="34" charset="0"/>
              </a:rPr>
              <a:t>200 mg/dL, &gt;10.0–11.1 mmol/L) is reasonable to improve outcomes. (2a)</a:t>
            </a:r>
          </a:p>
        </p:txBody>
      </p:sp>
    </p:spTree>
    <p:extLst>
      <p:ext uri="{BB962C8B-B14F-4D97-AF65-F5344CB8AC3E}">
        <p14:creationId xmlns:p14="http://schemas.microsoft.com/office/powerpoint/2010/main" val="3588585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11E88C-D69B-46C0-AAC1-BDE082F78B8A}"/>
              </a:ext>
            </a:extLst>
          </p:cNvPr>
          <p:cNvSpPr txBox="1">
            <a:spLocks noGrp="1"/>
          </p:cNvSpPr>
          <p:nvPr>
            <p:ph type="title" idx="4294967295"/>
          </p:nvPr>
        </p:nvSpPr>
        <p:spPr>
          <a:xfrm>
            <a:off x="3090862" y="368856"/>
            <a:ext cx="6010276"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Lub Dub Bold" panose="020B0803030403020204" pitchFamily="34" charset="0"/>
                <a:ea typeface="+mn-ea"/>
                <a:cs typeface="+mn-cs"/>
              </a:rPr>
              <a:t>TABLE OF CONTENTS</a:t>
            </a:r>
          </a:p>
        </p:txBody>
      </p:sp>
      <p:sp>
        <p:nvSpPr>
          <p:cNvPr id="5" name="TextBox 4">
            <a:extLst>
              <a:ext uri="{FF2B5EF4-FFF2-40B4-BE49-F238E27FC236}">
                <a16:creationId xmlns:a16="http://schemas.microsoft.com/office/drawing/2014/main" id="{A09EFEF0-B2C3-4A32-A1C5-4E8AC647098F}"/>
              </a:ext>
            </a:extLst>
          </p:cNvPr>
          <p:cNvSpPr txBox="1"/>
          <p:nvPr/>
        </p:nvSpPr>
        <p:spPr>
          <a:xfrm>
            <a:off x="793440" y="1169234"/>
            <a:ext cx="10605120" cy="5093702"/>
          </a:xfrm>
          <a:prstGeom prst="rect">
            <a:avLst/>
          </a:prstGeom>
          <a:noFill/>
        </p:spPr>
        <p:txBody>
          <a:bodyPr wrap="square" numCol="2" spcCol="457200">
            <a:spAutoFit/>
          </a:bodyPr>
          <a:lstStyle/>
          <a:p>
            <a:pPr marL="285750" indent="-285750">
              <a:spcAft>
                <a:spcPts val="1400"/>
              </a:spcAft>
              <a:buFont typeface="Lub Dub Condensed" panose="020B0506030403020204" pitchFamily="34" charset="0"/>
              <a:buChar char="»"/>
            </a:pPr>
            <a:r>
              <a:rPr lang="en-US" sz="2000" b="1" dirty="0">
                <a:solidFill>
                  <a:schemeClr val="bg1"/>
                </a:solidFill>
                <a:latin typeface="Lub Dub Condensed" panose="020B0506030403020204" pitchFamily="34" charset="0"/>
                <a:hlinkClick r:id="rId3" action="ppaction://hlinksldjump">
                  <a:extLst>
                    <a:ext uri="{A12FA001-AC4F-418D-AE19-62706E023703}">
                      <ahyp:hlinkClr xmlns:ahyp="http://schemas.microsoft.com/office/drawing/2018/hyperlinkcolor" val="tx"/>
                    </a:ext>
                  </a:extLst>
                </a:hlinkClick>
              </a:rPr>
              <a:t>Population Health Implications</a:t>
            </a:r>
            <a:endParaRPr lang="en-US" sz="2000" b="1" dirty="0">
              <a:solidFill>
                <a:schemeClr val="bg1"/>
              </a:solidFill>
              <a:latin typeface="Lub Dub Condensed" panose="020B0506030403020204" pitchFamily="34" charset="0"/>
            </a:endParaRPr>
          </a:p>
          <a:p>
            <a:pPr marL="285750" indent="-285750">
              <a:spcAft>
                <a:spcPts val="1400"/>
              </a:spcAft>
              <a:buFont typeface="Lub Dub Condensed" panose="020B0506030403020204" pitchFamily="34" charset="0"/>
              <a:buChar char="»"/>
            </a:pPr>
            <a:r>
              <a:rPr lang="en-US" sz="2000" b="1" dirty="0">
                <a:solidFill>
                  <a:schemeClr val="bg1"/>
                </a:solidFill>
                <a:latin typeface="Lub Dub Condensed" panose="020B0506030403020204" pitchFamily="34" charset="0"/>
                <a:hlinkClick r:id="rId4" action="ppaction://hlinksldjump">
                  <a:extLst>
                    <a:ext uri="{A12FA001-AC4F-418D-AE19-62706E023703}">
                      <ahyp:hlinkClr xmlns:ahyp="http://schemas.microsoft.com/office/drawing/2018/hyperlinkcolor" val="tx"/>
                    </a:ext>
                  </a:extLst>
                </a:hlinkClick>
              </a:rPr>
              <a:t>Mechanisms of ICH Injury</a:t>
            </a:r>
            <a:endParaRPr lang="en-US" sz="2000" b="1" dirty="0">
              <a:solidFill>
                <a:schemeClr val="bg1"/>
              </a:solidFill>
              <a:latin typeface="Lub Dub Condensed" panose="020B0506030403020204" pitchFamily="34" charset="0"/>
            </a:endParaRPr>
          </a:p>
          <a:p>
            <a:pPr marL="285750" indent="-285750">
              <a:spcAft>
                <a:spcPts val="1400"/>
              </a:spcAft>
              <a:buFont typeface="Lub Dub Condensed" panose="020B0506030403020204" pitchFamily="34" charset="0"/>
              <a:buChar char="»"/>
            </a:pPr>
            <a:r>
              <a:rPr lang="en-US" sz="2000" b="1" dirty="0">
                <a:solidFill>
                  <a:schemeClr val="bg1"/>
                </a:solidFill>
                <a:latin typeface="Lub Dub Condensed" panose="020B0506030403020204" pitchFamily="34" charset="0"/>
                <a:hlinkClick r:id="rId5" action="ppaction://hlinksldjump">
                  <a:extLst>
                    <a:ext uri="{A12FA001-AC4F-418D-AE19-62706E023703}">
                      <ahyp:hlinkClr xmlns:ahyp="http://schemas.microsoft.com/office/drawing/2018/hyperlinkcolor" val="tx"/>
                    </a:ext>
                  </a:extLst>
                </a:hlinkClick>
              </a:rPr>
              <a:t>ICH Etiology Determines Hemorrhage Location</a:t>
            </a:r>
            <a:endParaRPr lang="en-US" sz="2000" b="1" dirty="0">
              <a:solidFill>
                <a:schemeClr val="bg1"/>
              </a:solidFill>
              <a:latin typeface="Lub Dub Condensed" panose="020B0506030403020204" pitchFamily="34" charset="0"/>
            </a:endParaRPr>
          </a:p>
          <a:p>
            <a:pPr marL="285750" indent="-285750">
              <a:spcAft>
                <a:spcPts val="1400"/>
              </a:spcAft>
              <a:buFont typeface="Lub Dub Condensed" panose="020B0506030403020204" pitchFamily="34" charset="0"/>
              <a:buChar char="»"/>
            </a:pPr>
            <a:r>
              <a:rPr lang="en-US" sz="2000" b="1" dirty="0">
                <a:solidFill>
                  <a:schemeClr val="bg1"/>
                </a:solidFill>
                <a:latin typeface="Lub Dub Condensed" panose="020B0506030403020204" pitchFamily="34" charset="0"/>
                <a:hlinkClick r:id="rId6" action="ppaction://hlinksldjump">
                  <a:extLst>
                    <a:ext uri="{A12FA001-AC4F-418D-AE19-62706E023703}">
                      <ahyp:hlinkClr xmlns:ahyp="http://schemas.microsoft.com/office/drawing/2018/hyperlinkcolor" val="tx"/>
                    </a:ext>
                  </a:extLst>
                </a:hlinkClick>
              </a:rPr>
              <a:t>Diagnosis &amp; Assessment</a:t>
            </a:r>
            <a:endParaRPr lang="en-US" sz="2000" b="1" dirty="0">
              <a:solidFill>
                <a:schemeClr val="bg1"/>
              </a:solidFill>
              <a:latin typeface="Lub Dub Condensed" panose="020B0506030403020204" pitchFamily="34" charset="0"/>
            </a:endParaRPr>
          </a:p>
          <a:p>
            <a:pPr marL="285750" indent="-285750">
              <a:spcAft>
                <a:spcPts val="1400"/>
              </a:spcAft>
              <a:buFont typeface="Lub Dub Condensed" panose="020B0506030403020204" pitchFamily="34" charset="0"/>
              <a:buChar char="»"/>
            </a:pPr>
            <a:r>
              <a:rPr lang="en-US" sz="2000" b="1" dirty="0">
                <a:solidFill>
                  <a:schemeClr val="bg1"/>
                </a:solidFill>
                <a:latin typeface="Lub Dub Condensed" panose="020B0506030403020204" pitchFamily="34" charset="0"/>
                <a:hlinkClick r:id="rId7" action="ppaction://hlinksldjump">
                  <a:extLst>
                    <a:ext uri="{A12FA001-AC4F-418D-AE19-62706E023703}">
                      <ahyp:hlinkClr xmlns:ahyp="http://schemas.microsoft.com/office/drawing/2018/hyperlinkcolor" val="tx"/>
                    </a:ext>
                  </a:extLst>
                </a:hlinkClick>
              </a:rPr>
              <a:t>Medical and Neurointensive Tx for ICH</a:t>
            </a:r>
            <a:endParaRPr lang="en-US" sz="2000" b="1" dirty="0">
              <a:solidFill>
                <a:schemeClr val="bg1"/>
              </a:solidFill>
              <a:latin typeface="Lub Dub Condensed" panose="020B0506030403020204" pitchFamily="34" charset="0"/>
            </a:endParaRPr>
          </a:p>
          <a:p>
            <a:pPr marL="285750" indent="-285750">
              <a:spcAft>
                <a:spcPts val="1400"/>
              </a:spcAft>
              <a:buFont typeface="Lub Dub Condensed" panose="020B0506030403020204" pitchFamily="34" charset="0"/>
              <a:buChar char="»"/>
            </a:pPr>
            <a:r>
              <a:rPr lang="en-US" sz="2000" b="1" dirty="0">
                <a:solidFill>
                  <a:schemeClr val="bg1"/>
                </a:solidFill>
                <a:latin typeface="Lub Dub Condensed" panose="020B0506030403020204" pitchFamily="34" charset="0"/>
                <a:hlinkClick r:id="rId8" action="ppaction://hlinksldjump">
                  <a:extLst>
                    <a:ext uri="{A12FA001-AC4F-418D-AE19-62706E023703}">
                      <ahyp:hlinkClr xmlns:ahyp="http://schemas.microsoft.com/office/drawing/2018/hyperlinkcolor" val="tx"/>
                    </a:ext>
                  </a:extLst>
                </a:hlinkClick>
              </a:rPr>
              <a:t>Hemostasis &amp; Coagulopathy</a:t>
            </a:r>
            <a:r>
              <a:rPr lang="en-US" sz="2000" b="1" dirty="0">
                <a:solidFill>
                  <a:schemeClr val="bg1"/>
                </a:solidFill>
                <a:latin typeface="Lub Dub Condensed" panose="020B0506030403020204" pitchFamily="34" charset="0"/>
              </a:rPr>
              <a:t> </a:t>
            </a:r>
          </a:p>
          <a:p>
            <a:pPr marL="285750" indent="-285750">
              <a:spcAft>
                <a:spcPts val="1400"/>
              </a:spcAft>
              <a:buFont typeface="Lub Dub Condensed" panose="020B0506030403020204" pitchFamily="34" charset="0"/>
              <a:buChar char="»"/>
            </a:pPr>
            <a:r>
              <a:rPr lang="en-US" sz="2000" b="1" dirty="0">
                <a:solidFill>
                  <a:schemeClr val="bg1"/>
                </a:solidFill>
                <a:latin typeface="Lub Dub Condensed" panose="020B0506030403020204" pitchFamily="34" charset="0"/>
                <a:hlinkClick r:id="rId9" action="ppaction://hlinksldjump">
                  <a:extLst>
                    <a:ext uri="{A12FA001-AC4F-418D-AE19-62706E023703}">
                      <ahyp:hlinkClr xmlns:ahyp="http://schemas.microsoft.com/office/drawing/2018/hyperlinkcolor" val="tx"/>
                    </a:ext>
                  </a:extLst>
                </a:hlinkClick>
              </a:rPr>
              <a:t>General Inpatient Care</a:t>
            </a:r>
            <a:endParaRPr lang="en-US" sz="2000" b="1" dirty="0">
              <a:solidFill>
                <a:schemeClr val="bg1"/>
              </a:solidFill>
              <a:latin typeface="Lub Dub Condensed" panose="020B0506030403020204" pitchFamily="34" charset="0"/>
            </a:endParaRPr>
          </a:p>
          <a:p>
            <a:pPr marL="285750" indent="-285750">
              <a:spcAft>
                <a:spcPts val="1400"/>
              </a:spcAft>
              <a:buFont typeface="Lub Dub Condensed" panose="020B0506030403020204" pitchFamily="34" charset="0"/>
              <a:buChar char="»"/>
            </a:pPr>
            <a:r>
              <a:rPr lang="en-US" sz="2000" b="1" dirty="0">
                <a:solidFill>
                  <a:schemeClr val="bg1"/>
                </a:solidFill>
                <a:latin typeface="Lub Dub Condensed" panose="020B0506030403020204" pitchFamily="34" charset="0"/>
                <a:hlinkClick r:id="rId10" action="ppaction://hlinksldjump">
                  <a:extLst>
                    <a:ext uri="{A12FA001-AC4F-418D-AE19-62706E023703}">
                      <ahyp:hlinkClr xmlns:ahyp="http://schemas.microsoft.com/office/drawing/2018/hyperlinkcolor" val="tx"/>
                    </a:ext>
                  </a:extLst>
                </a:hlinkClick>
              </a:rPr>
              <a:t>Seizures &amp; Antiseizure Drugs</a:t>
            </a:r>
            <a:endParaRPr lang="en-US" sz="2000" b="1" dirty="0">
              <a:solidFill>
                <a:schemeClr val="bg1"/>
              </a:solidFill>
              <a:latin typeface="Lub Dub Condensed" panose="020B0506030403020204" pitchFamily="34" charset="0"/>
            </a:endParaRPr>
          </a:p>
          <a:p>
            <a:pPr marL="285750" indent="-285750">
              <a:spcAft>
                <a:spcPts val="1400"/>
              </a:spcAft>
              <a:buFont typeface="Lub Dub Condensed" panose="020B0506030403020204" pitchFamily="34" charset="0"/>
              <a:buChar char="»"/>
            </a:pPr>
            <a:r>
              <a:rPr lang="en-US" sz="2000" b="1" dirty="0">
                <a:solidFill>
                  <a:schemeClr val="bg1"/>
                </a:solidFill>
                <a:latin typeface="Lub Dub Condensed" panose="020B0506030403020204" pitchFamily="34" charset="0"/>
                <a:hlinkClick r:id="rId11" action="ppaction://hlinksldjump">
                  <a:extLst>
                    <a:ext uri="{A12FA001-AC4F-418D-AE19-62706E023703}">
                      <ahyp:hlinkClr xmlns:ahyp="http://schemas.microsoft.com/office/drawing/2018/hyperlinkcolor" val="tx"/>
                    </a:ext>
                  </a:extLst>
                </a:hlinkClick>
              </a:rPr>
              <a:t>Neuroinvasive Monitoring, Intracranial Pressure &amp; Edema Treatment</a:t>
            </a:r>
            <a:r>
              <a:rPr lang="en-US" sz="2000" b="1" dirty="0">
                <a:solidFill>
                  <a:schemeClr val="bg1"/>
                </a:solidFill>
                <a:latin typeface="Lub Dub Condensed" panose="020B0506030403020204" pitchFamily="34" charset="0"/>
              </a:rPr>
              <a:t> </a:t>
            </a:r>
          </a:p>
          <a:p>
            <a:pPr marL="285750" indent="-285750">
              <a:spcAft>
                <a:spcPts val="1400"/>
              </a:spcAft>
              <a:buFont typeface="Lub Dub Condensed" panose="020B0506030403020204" pitchFamily="34" charset="0"/>
              <a:buChar char="»"/>
            </a:pPr>
            <a:r>
              <a:rPr lang="en-US" sz="2000" b="1" dirty="0">
                <a:solidFill>
                  <a:schemeClr val="bg1"/>
                </a:solidFill>
                <a:latin typeface="Lub Dub Condensed" panose="020B0506030403020204" pitchFamily="34" charset="0"/>
                <a:hlinkClick r:id="rId12" action="ppaction://hlinksldjump">
                  <a:extLst>
                    <a:ext uri="{A12FA001-AC4F-418D-AE19-62706E023703}">
                      <ahyp:hlinkClr xmlns:ahyp="http://schemas.microsoft.com/office/drawing/2018/hyperlinkcolor" val="tx"/>
                    </a:ext>
                  </a:extLst>
                </a:hlinkClick>
              </a:rPr>
              <a:t>Surgical Interventions</a:t>
            </a:r>
            <a:endParaRPr lang="en-US" sz="2000" b="1" dirty="0">
              <a:solidFill>
                <a:schemeClr val="bg1"/>
              </a:solidFill>
              <a:latin typeface="Lub Dub Condensed" panose="020B0506030403020204" pitchFamily="34" charset="0"/>
            </a:endParaRPr>
          </a:p>
          <a:p>
            <a:pPr marL="285750" indent="-285750">
              <a:spcAft>
                <a:spcPts val="1400"/>
              </a:spcAft>
              <a:buFont typeface="Lub Dub Condensed" panose="020B0506030403020204" pitchFamily="34" charset="0"/>
              <a:buChar char="»"/>
            </a:pPr>
            <a:r>
              <a:rPr lang="en-US" sz="2000" b="1" dirty="0">
                <a:solidFill>
                  <a:schemeClr val="bg1"/>
                </a:solidFill>
                <a:latin typeface="Lub Dub Condensed" panose="020B0506030403020204" pitchFamily="34" charset="0"/>
                <a:hlinkClick r:id="rId13" action="ppaction://hlinksldjump">
                  <a:extLst>
                    <a:ext uri="{A12FA001-AC4F-418D-AE19-62706E023703}">
                      <ahyp:hlinkClr xmlns:ahyp="http://schemas.microsoft.com/office/drawing/2018/hyperlinkcolor" val="tx"/>
                    </a:ext>
                  </a:extLst>
                </a:hlinkClick>
              </a:rPr>
              <a:t>Outcome Prediction &amp; Goals of Care</a:t>
            </a:r>
            <a:r>
              <a:rPr lang="en-US" sz="2000" b="1" dirty="0">
                <a:solidFill>
                  <a:schemeClr val="bg1"/>
                </a:solidFill>
                <a:latin typeface="Lub Dub Condensed" panose="020B0506030403020204" pitchFamily="34" charset="0"/>
              </a:rPr>
              <a:t> </a:t>
            </a:r>
          </a:p>
          <a:p>
            <a:pPr marL="285750" indent="-285750">
              <a:spcAft>
                <a:spcPts val="1400"/>
              </a:spcAft>
              <a:buFont typeface="Lub Dub Condensed" panose="020B0506030403020204" pitchFamily="34" charset="0"/>
              <a:buChar char="»"/>
            </a:pPr>
            <a:r>
              <a:rPr lang="en-US" sz="2000" b="1" dirty="0">
                <a:solidFill>
                  <a:schemeClr val="bg1"/>
                </a:solidFill>
                <a:latin typeface="Lub Dub Condensed" panose="020B0506030403020204" pitchFamily="34" charset="0"/>
                <a:hlinkClick r:id="rId14" action="ppaction://hlinksldjump">
                  <a:extLst>
                    <a:ext uri="{A12FA001-AC4F-418D-AE19-62706E023703}">
                      <ahyp:hlinkClr xmlns:ahyp="http://schemas.microsoft.com/office/drawing/2018/hyperlinkcolor" val="tx"/>
                    </a:ext>
                  </a:extLst>
                </a:hlinkClick>
              </a:rPr>
              <a:t>Decisions to Limit Life-Sustaining Treatment</a:t>
            </a:r>
            <a:r>
              <a:rPr lang="en-US" sz="2000" b="1" dirty="0">
                <a:solidFill>
                  <a:schemeClr val="bg1"/>
                </a:solidFill>
                <a:latin typeface="Lub Dub Condensed" panose="020B0506030403020204" pitchFamily="34" charset="0"/>
              </a:rPr>
              <a:t> </a:t>
            </a:r>
          </a:p>
          <a:p>
            <a:pPr marL="285750" indent="-285750">
              <a:spcAft>
                <a:spcPts val="1400"/>
              </a:spcAft>
              <a:buFont typeface="Lub Dub Condensed" panose="020B0506030403020204" pitchFamily="34" charset="0"/>
              <a:buChar char="»"/>
            </a:pPr>
            <a:r>
              <a:rPr lang="en-US" sz="2000" b="1" dirty="0">
                <a:solidFill>
                  <a:schemeClr val="bg1"/>
                </a:solidFill>
                <a:latin typeface="Lub Dub Condensed" panose="020B0506030403020204" pitchFamily="34" charset="0"/>
                <a:hlinkClick r:id="rId15" action="ppaction://hlinksldjump">
                  <a:extLst>
                    <a:ext uri="{A12FA001-AC4F-418D-AE19-62706E023703}">
                      <ahyp:hlinkClr xmlns:ahyp="http://schemas.microsoft.com/office/drawing/2018/hyperlinkcolor" val="tx"/>
                    </a:ext>
                  </a:extLst>
                </a:hlinkClick>
              </a:rPr>
              <a:t>Rehabilitation &amp; Recovery</a:t>
            </a:r>
            <a:endParaRPr lang="en-US" sz="2000" b="1" dirty="0">
              <a:solidFill>
                <a:schemeClr val="bg1"/>
              </a:solidFill>
              <a:latin typeface="Lub Dub Condensed" panose="020B0506030403020204" pitchFamily="34" charset="0"/>
            </a:endParaRPr>
          </a:p>
          <a:p>
            <a:pPr marL="285750" indent="-285750">
              <a:spcAft>
                <a:spcPts val="1400"/>
              </a:spcAft>
              <a:buFont typeface="Lub Dub Condensed" panose="020B0506030403020204" pitchFamily="34" charset="0"/>
              <a:buChar char="»"/>
            </a:pPr>
            <a:r>
              <a:rPr lang="en-US" sz="2000" b="1" dirty="0">
                <a:solidFill>
                  <a:schemeClr val="bg1"/>
                </a:solidFill>
                <a:latin typeface="Lub Dub Condensed" panose="020B0506030403020204" pitchFamily="34" charset="0"/>
                <a:hlinkClick r:id="rId16" action="ppaction://hlinksldjump">
                  <a:extLst>
                    <a:ext uri="{A12FA001-AC4F-418D-AE19-62706E023703}">
                      <ahyp:hlinkClr xmlns:ahyp="http://schemas.microsoft.com/office/drawing/2018/hyperlinkcolor" val="tx"/>
                    </a:ext>
                  </a:extLst>
                </a:hlinkClick>
              </a:rPr>
              <a:t>Neurobehavioral Complications</a:t>
            </a:r>
            <a:endParaRPr lang="en-US" sz="2000" b="1" dirty="0">
              <a:solidFill>
                <a:schemeClr val="bg1"/>
              </a:solidFill>
              <a:latin typeface="Lub Dub Condensed" panose="020B0506030403020204" pitchFamily="34" charset="0"/>
            </a:endParaRPr>
          </a:p>
          <a:p>
            <a:pPr marL="285750" indent="-285750">
              <a:spcAft>
                <a:spcPts val="1400"/>
              </a:spcAft>
              <a:buFont typeface="Lub Dub Condensed" panose="020B0506030403020204" pitchFamily="34" charset="0"/>
              <a:buChar char="»"/>
            </a:pPr>
            <a:r>
              <a:rPr lang="en-US" sz="2000" b="1" dirty="0">
                <a:solidFill>
                  <a:schemeClr val="bg1"/>
                </a:solidFill>
                <a:latin typeface="Lub Dub Condensed" panose="020B0506030403020204" pitchFamily="34" charset="0"/>
                <a:hlinkClick r:id="rId17" action="ppaction://hlinksldjump">
                  <a:extLst>
                    <a:ext uri="{A12FA001-AC4F-418D-AE19-62706E023703}">
                      <ahyp:hlinkClr xmlns:ahyp="http://schemas.microsoft.com/office/drawing/2018/hyperlinkcolor" val="tx"/>
                    </a:ext>
                  </a:extLst>
                </a:hlinkClick>
              </a:rPr>
              <a:t>Secondary Prevention</a:t>
            </a:r>
            <a:endParaRPr lang="en-US" sz="2000" b="1" dirty="0">
              <a:solidFill>
                <a:schemeClr val="bg1"/>
              </a:solidFill>
              <a:latin typeface="Lub Dub Condensed" panose="020B0506030403020204" pitchFamily="34" charset="0"/>
            </a:endParaRPr>
          </a:p>
          <a:p>
            <a:pPr marL="285750" indent="-285750">
              <a:spcAft>
                <a:spcPts val="1400"/>
              </a:spcAft>
              <a:buFont typeface="Lub Dub Condensed" panose="020B0506030403020204" pitchFamily="34" charset="0"/>
              <a:buChar char="»"/>
            </a:pPr>
            <a:r>
              <a:rPr lang="en-US" sz="2000" b="1" dirty="0">
                <a:solidFill>
                  <a:schemeClr val="bg1"/>
                </a:solidFill>
                <a:latin typeface="Lub Dub Condensed" panose="020B0506030403020204" pitchFamily="34" charset="0"/>
                <a:hlinkClick r:id="rId18" action="ppaction://hlinksldjump">
                  <a:extLst>
                    <a:ext uri="{A12FA001-AC4F-418D-AE19-62706E023703}">
                      <ahyp:hlinkClr xmlns:ahyp="http://schemas.microsoft.com/office/drawing/2018/hyperlinkcolor" val="tx"/>
                    </a:ext>
                  </a:extLst>
                </a:hlinkClick>
              </a:rPr>
              <a:t>Primary ICH Prevention in Individuals with High-Risk Imaging Findings</a:t>
            </a:r>
            <a:endParaRPr lang="en-US" sz="2000" b="1" dirty="0">
              <a:solidFill>
                <a:schemeClr val="bg1"/>
              </a:solidFill>
              <a:latin typeface="Lub Dub Condensed" panose="020B0506030403020204" pitchFamily="34" charset="0"/>
            </a:endParaRPr>
          </a:p>
        </p:txBody>
      </p:sp>
      <p:sp>
        <p:nvSpPr>
          <p:cNvPr id="6" name="Slide Number Placeholder 7">
            <a:extLst>
              <a:ext uri="{FF2B5EF4-FFF2-40B4-BE49-F238E27FC236}">
                <a16:creationId xmlns:a16="http://schemas.microsoft.com/office/drawing/2014/main" id="{D00ED3B4-4E67-4F8E-A375-88D709087012}"/>
              </a:ext>
              <a:ext uri="{C183D7F6-B498-43B3-948B-1728B52AA6E4}">
                <adec:decorative xmlns:adec="http://schemas.microsoft.com/office/drawing/2017/decorative" val="1"/>
              </a:ext>
            </a:extLst>
          </p:cNvPr>
          <p:cNvSpPr txBox="1">
            <a:spLocks/>
          </p:cNvSpPr>
          <p:nvPr/>
        </p:nvSpPr>
        <p:spPr>
          <a:xfrm>
            <a:off x="11353800" y="6355866"/>
            <a:ext cx="382656" cy="233776"/>
          </a:xfrm>
          <a:prstGeom prst="rect">
            <a:avLst/>
          </a:prstGeom>
        </p:spPr>
        <p:txBody>
          <a:bodyPr/>
          <a:lstStyle>
            <a:defPPr>
              <a:defRPr lang="en-US"/>
            </a:defPPr>
            <a:lvl1pPr marL="0" algn="ctr" defTabSz="914400" rtl="0" eaLnBrk="1" latinLnBrk="0" hangingPunct="1">
              <a:defRPr sz="900" kern="1200">
                <a:solidFill>
                  <a:schemeClr val="bg1"/>
                </a:solidFill>
                <a:latin typeface="Lub Dub Medium" panose="020B06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AF4333-7328-E84F-9F6D-15A5075E3AB3}" type="slidenum">
              <a:rPr lang="en-US" smtClean="0"/>
              <a:pPr/>
              <a:t>2</a:t>
            </a:fld>
            <a:endParaRPr lang="en-US" dirty="0"/>
          </a:p>
        </p:txBody>
      </p:sp>
    </p:spTree>
    <p:extLst>
      <p:ext uri="{BB962C8B-B14F-4D97-AF65-F5344CB8AC3E}">
        <p14:creationId xmlns:p14="http://schemas.microsoft.com/office/powerpoint/2010/main" val="7729885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58191-39CC-417D-9BCA-150E0000C3C2}"/>
              </a:ext>
            </a:extLst>
          </p:cNvPr>
          <p:cNvSpPr>
            <a:spLocks noGrp="1"/>
          </p:cNvSpPr>
          <p:nvPr>
            <p:ph type="title"/>
          </p:nvPr>
        </p:nvSpPr>
        <p:spPr/>
        <p:txBody>
          <a:bodyPr/>
          <a:lstStyle/>
          <a:p>
            <a:r>
              <a:rPr lang="en-US" sz="3200" dirty="0">
                <a:latin typeface="Lub Dub Bold" panose="020B0803030403020204" pitchFamily="34" charset="0"/>
              </a:rPr>
              <a:t>Seizures and Antiseizure Drugs</a:t>
            </a:r>
          </a:p>
        </p:txBody>
      </p:sp>
      <p:sp>
        <p:nvSpPr>
          <p:cNvPr id="10" name="TextBox 9">
            <a:extLst>
              <a:ext uri="{FF2B5EF4-FFF2-40B4-BE49-F238E27FC236}">
                <a16:creationId xmlns:a16="http://schemas.microsoft.com/office/drawing/2014/main" id="{B9E6B7DE-3AE2-4E55-BB67-E98E8EA301C8}"/>
              </a:ext>
            </a:extLst>
          </p:cNvPr>
          <p:cNvSpPr txBox="1"/>
          <p:nvPr/>
        </p:nvSpPr>
        <p:spPr>
          <a:xfrm>
            <a:off x="838199" y="1202894"/>
            <a:ext cx="10122243" cy="369332"/>
          </a:xfrm>
          <a:prstGeom prst="rect">
            <a:avLst/>
          </a:prstGeom>
          <a:noFill/>
        </p:spPr>
        <p:txBody>
          <a:bodyPr wrap="square" lIns="0">
            <a:spAutoFit/>
          </a:bodyPr>
          <a:lstStyle/>
          <a:p>
            <a:r>
              <a:rPr lang="en-US" dirty="0">
                <a:latin typeface="Lub Dub Condensed" panose="020B0506030403020204" pitchFamily="34" charset="0"/>
              </a:rPr>
              <a:t>New onset seizures in sICH are relatively common (2.8-28%) and occur within the first 24 hrs of hemorrhage </a:t>
            </a:r>
          </a:p>
        </p:txBody>
      </p:sp>
      <p:sp>
        <p:nvSpPr>
          <p:cNvPr id="11" name="TextBox 10">
            <a:extLst>
              <a:ext uri="{FF2B5EF4-FFF2-40B4-BE49-F238E27FC236}">
                <a16:creationId xmlns:a16="http://schemas.microsoft.com/office/drawing/2014/main" id="{0F99DA54-E4E9-4781-973A-3A33D9EAF892}"/>
              </a:ext>
              <a:ext uri="{C183D7F6-B498-43B3-948B-1728B52AA6E4}">
                <adec:decorative xmlns:adec="http://schemas.microsoft.com/office/drawing/2017/decorative" val="1"/>
              </a:ext>
            </a:extLst>
          </p:cNvPr>
          <p:cNvSpPr txBox="1"/>
          <p:nvPr/>
        </p:nvSpPr>
        <p:spPr>
          <a:xfrm>
            <a:off x="1884072" y="3767244"/>
            <a:ext cx="3552568" cy="587945"/>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1600" b="1">
                <a:solidFill>
                  <a:schemeClr val="bg1"/>
                </a:solidFill>
                <a:latin typeface="Lub Dub Bold" panose="020B0803030403020204" pitchFamily="34" charset="0"/>
                <a:cs typeface="Lato"/>
              </a:defRPr>
            </a:lvl1pPr>
          </a:lstStyle>
          <a:p>
            <a:pPr algn="ctr"/>
            <a:r>
              <a:rPr lang="en-US" dirty="0">
                <a:latin typeface="Lub Dub Bold" panose="020B0803030403020204" pitchFamily="34" charset="0"/>
              </a:rPr>
              <a:t>Confirmed  clinical or electrographic seizures</a:t>
            </a:r>
          </a:p>
        </p:txBody>
      </p:sp>
      <p:sp>
        <p:nvSpPr>
          <p:cNvPr id="14" name="TextBox 13">
            <a:extLst>
              <a:ext uri="{FF2B5EF4-FFF2-40B4-BE49-F238E27FC236}">
                <a16:creationId xmlns:a16="http://schemas.microsoft.com/office/drawing/2014/main" id="{E4518B5F-2633-455E-AE0F-3B295EAA51EA}"/>
              </a:ext>
              <a:ext uri="{C183D7F6-B498-43B3-948B-1728B52AA6E4}">
                <adec:decorative xmlns:adec="http://schemas.microsoft.com/office/drawing/2017/decorative" val="1"/>
              </a:ext>
            </a:extLst>
          </p:cNvPr>
          <p:cNvSpPr txBox="1"/>
          <p:nvPr/>
        </p:nvSpPr>
        <p:spPr>
          <a:xfrm>
            <a:off x="2616744" y="4754810"/>
            <a:ext cx="1977081" cy="849393"/>
          </a:xfrm>
          <a:prstGeom prst="rect">
            <a:avLst/>
          </a:prstGeom>
          <a:solidFill>
            <a:srgbClr val="82D472"/>
          </a:solidFill>
          <a:ln w="25400">
            <a:noFill/>
          </a:ln>
        </p:spPr>
        <p:txBody>
          <a:bodyPr spcFirstLastPara="0" lIns="91440" tIns="91440" rIns="91440" bIns="9144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r>
              <a:rPr lang="en-US" sz="1400" dirty="0">
                <a:latin typeface="Lub Dub Bold" panose="020B0803030403020204" pitchFamily="34" charset="0"/>
              </a:rPr>
              <a:t>Administer ASD</a:t>
            </a:r>
          </a:p>
          <a:p>
            <a:r>
              <a:rPr lang="en-US" sz="1400" dirty="0">
                <a:latin typeface="Lub Dub Bold" panose="020B0803030403020204" pitchFamily="34" charset="0"/>
              </a:rPr>
              <a:t>(1) </a:t>
            </a:r>
          </a:p>
        </p:txBody>
      </p:sp>
      <p:sp>
        <p:nvSpPr>
          <p:cNvPr id="44" name="TextBox 43">
            <a:extLst>
              <a:ext uri="{FF2B5EF4-FFF2-40B4-BE49-F238E27FC236}">
                <a16:creationId xmlns:a16="http://schemas.microsoft.com/office/drawing/2014/main" id="{18508F4B-A732-4C44-97FE-65A056D6FC8A}"/>
              </a:ext>
              <a:ext uri="{C183D7F6-B498-43B3-948B-1728B52AA6E4}">
                <adec:decorative xmlns:adec="http://schemas.microsoft.com/office/drawing/2017/decorative" val="1"/>
              </a:ext>
            </a:extLst>
          </p:cNvPr>
          <p:cNvSpPr txBox="1"/>
          <p:nvPr/>
        </p:nvSpPr>
        <p:spPr>
          <a:xfrm>
            <a:off x="6744134" y="2036191"/>
            <a:ext cx="3552568" cy="583442"/>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1600" b="1">
                <a:solidFill>
                  <a:schemeClr val="bg1"/>
                </a:solidFill>
                <a:latin typeface="Lub Dub Bold" panose="020B0803030403020204" pitchFamily="34" charset="0"/>
                <a:cs typeface="Lato"/>
              </a:defRPr>
            </a:lvl1pPr>
          </a:lstStyle>
          <a:p>
            <a:pPr algn="ctr"/>
            <a:r>
              <a:rPr lang="en-US" dirty="0">
                <a:latin typeface="Lub Dub Bold" panose="020B0803030403020204" pitchFamily="34" charset="0"/>
              </a:rPr>
              <a:t>sICH patients without suspicion of seizure</a:t>
            </a:r>
          </a:p>
        </p:txBody>
      </p:sp>
      <p:sp>
        <p:nvSpPr>
          <p:cNvPr id="45" name="TextBox 44">
            <a:extLst>
              <a:ext uri="{FF2B5EF4-FFF2-40B4-BE49-F238E27FC236}">
                <a16:creationId xmlns:a16="http://schemas.microsoft.com/office/drawing/2014/main" id="{D90D6374-2AA2-4E23-9DDD-22E19B29D2CD}"/>
              </a:ext>
              <a:ext uri="{C183D7F6-B498-43B3-948B-1728B52AA6E4}">
                <adec:decorative xmlns:adec="http://schemas.microsoft.com/office/drawing/2017/decorative" val="1"/>
              </a:ext>
            </a:extLst>
          </p:cNvPr>
          <p:cNvSpPr txBox="1"/>
          <p:nvPr/>
        </p:nvSpPr>
        <p:spPr>
          <a:xfrm>
            <a:off x="1697288" y="1874322"/>
            <a:ext cx="3998259" cy="1490619"/>
          </a:xfrm>
          <a:prstGeom prst="rect">
            <a:avLst/>
          </a:prstGeom>
          <a:solidFill>
            <a:srgbClr val="F0DB0E"/>
          </a:solidFill>
          <a:ln w="25400">
            <a:noFill/>
          </a:ln>
        </p:spPr>
        <p:txBody>
          <a:bodyPr spcFirstLastPara="0" lIns="91440" tIns="91440" rIns="91440" bIns="9144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r>
              <a:rPr lang="en-US" sz="1400" dirty="0">
                <a:latin typeface="Lub Dub Bold" panose="020B0803030403020204" pitchFamily="34" charset="0"/>
              </a:rPr>
              <a:t>Unexplained abnormal or fluctuating mental status, or suspicious of seizures, cEEG is </a:t>
            </a:r>
            <a:r>
              <a:rPr lang="en-US" sz="1400" u="sng" dirty="0">
                <a:latin typeface="Lub Dub Bold" panose="020B0803030403020204" pitchFamily="34" charset="0"/>
              </a:rPr>
              <a:t>reasonable </a:t>
            </a:r>
            <a:r>
              <a:rPr lang="en-US" sz="1400" dirty="0">
                <a:latin typeface="Lub Dub Bold" panose="020B0803030403020204" pitchFamily="34" charset="0"/>
              </a:rPr>
              <a:t>to </a:t>
            </a:r>
          </a:p>
          <a:p>
            <a:r>
              <a:rPr lang="en-US" sz="1400" dirty="0">
                <a:latin typeface="Lub Dub Bold" panose="020B0803030403020204" pitchFamily="34" charset="0"/>
              </a:rPr>
              <a:t>diagnose electrographic seizures and epileptiform discharges</a:t>
            </a:r>
            <a:br>
              <a:rPr lang="en-US" sz="1400" dirty="0">
                <a:latin typeface="Lub Dub Bold" panose="020B0803030403020204" pitchFamily="34" charset="0"/>
              </a:rPr>
            </a:br>
            <a:r>
              <a:rPr lang="en-US" sz="1400" dirty="0">
                <a:latin typeface="Lub Dub Bold" panose="020B0803030403020204" pitchFamily="34" charset="0"/>
              </a:rPr>
              <a:t>(24 hours or longer) </a:t>
            </a:r>
          </a:p>
          <a:p>
            <a:r>
              <a:rPr lang="en-US" sz="1400" dirty="0">
                <a:latin typeface="Lub Dub Bold" panose="020B0803030403020204" pitchFamily="34" charset="0"/>
              </a:rPr>
              <a:t>(2a)</a:t>
            </a:r>
          </a:p>
        </p:txBody>
      </p:sp>
      <p:sp>
        <p:nvSpPr>
          <p:cNvPr id="47" name="TextBox 46">
            <a:extLst>
              <a:ext uri="{FF2B5EF4-FFF2-40B4-BE49-F238E27FC236}">
                <a16:creationId xmlns:a16="http://schemas.microsoft.com/office/drawing/2014/main" id="{2C6BADB9-BC13-43E5-A990-2D0A89300781}"/>
              </a:ext>
              <a:ext uri="{C183D7F6-B498-43B3-948B-1728B52AA6E4}">
                <adec:decorative xmlns:adec="http://schemas.microsoft.com/office/drawing/2017/decorative" val="1"/>
              </a:ext>
            </a:extLst>
          </p:cNvPr>
          <p:cNvSpPr txBox="1"/>
          <p:nvPr/>
        </p:nvSpPr>
        <p:spPr>
          <a:xfrm>
            <a:off x="7552255" y="3441880"/>
            <a:ext cx="1977081" cy="1955547"/>
          </a:xfrm>
          <a:prstGeom prst="rect">
            <a:avLst/>
          </a:prstGeom>
          <a:solidFill>
            <a:srgbClr val="F47320"/>
          </a:solidFill>
          <a:ln w="25400">
            <a:noFill/>
          </a:ln>
        </p:spPr>
        <p:txBody>
          <a:bodyPr spcFirstLastPara="0" lIns="91440" tIns="91440" rIns="91440" bIns="9144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r>
              <a:rPr lang="en-US" sz="1400" dirty="0">
                <a:latin typeface="Lub Dub Bold" panose="020B0803030403020204" pitchFamily="34" charset="0"/>
              </a:rPr>
              <a:t>Avoid ASD </a:t>
            </a:r>
            <a:br>
              <a:rPr lang="en-US" sz="1400" dirty="0">
                <a:latin typeface="Lub Dub Bold" panose="020B0803030403020204" pitchFamily="34" charset="0"/>
              </a:rPr>
            </a:br>
            <a:r>
              <a:rPr lang="en-US" sz="1400" dirty="0">
                <a:latin typeface="Lub Dub Bold" panose="020B0803030403020204" pitchFamily="34" charset="0"/>
              </a:rPr>
              <a:t>(3: No Benefit)</a:t>
            </a:r>
          </a:p>
        </p:txBody>
      </p:sp>
      <p:cxnSp>
        <p:nvCxnSpPr>
          <p:cNvPr id="48" name="Straight Arrow Connector 19">
            <a:extLst>
              <a:ext uri="{FF2B5EF4-FFF2-40B4-BE49-F238E27FC236}">
                <a16:creationId xmlns:a16="http://schemas.microsoft.com/office/drawing/2014/main" id="{3B5EACA0-7357-413E-B36F-8E6F5EFBAFD7}"/>
              </a:ext>
              <a:ext uri="{C183D7F6-B498-43B3-948B-1728B52AA6E4}">
                <adec:decorative xmlns:adec="http://schemas.microsoft.com/office/drawing/2017/decorative" val="1"/>
              </a:ext>
            </a:extLst>
          </p:cNvPr>
          <p:cNvCxnSpPr>
            <a:cxnSpLocks/>
          </p:cNvCxnSpPr>
          <p:nvPr/>
        </p:nvCxnSpPr>
        <p:spPr>
          <a:xfrm rot="16200000" flipH="1">
            <a:off x="3407085" y="4556340"/>
            <a:ext cx="402303" cy="1"/>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Rectangle 15" descr="As seizures are relatively common in the intracerebral hemorrhage patient the following evidence based guideline decision pathway involves the following decision steps. In unexplained abnormal or fluctuating mental status, or suspicious of seizures, continuous electroencephalography (cEEG) is reasonable to &#10;diagnose electrographic seizures and epileptiform discharges (24 hours or longer) (Class 2a).  If there is confirmed clinical or electrographic seizures then it is a Class 1 recommendation to administer antiseizure medications.&#10;">
            <a:extLst>
              <a:ext uri="{FF2B5EF4-FFF2-40B4-BE49-F238E27FC236}">
                <a16:creationId xmlns:a16="http://schemas.microsoft.com/office/drawing/2014/main" id="{630FA082-E216-4D09-A305-B00CF39C51C4}"/>
              </a:ext>
              <a:ext uri="{C183D7F6-B498-43B3-948B-1728B52AA6E4}">
                <adec:decorative xmlns:adec="http://schemas.microsoft.com/office/drawing/2017/decorative" val="0"/>
              </a:ext>
            </a:extLst>
          </p:cNvPr>
          <p:cNvSpPr/>
          <p:nvPr/>
        </p:nvSpPr>
        <p:spPr>
          <a:xfrm>
            <a:off x="1232597" y="1696598"/>
            <a:ext cx="4751280" cy="4084871"/>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descr="As seizures are relatively common in the intracerebral hemorrhage (ICH) patient the following evidence based guideline decision pathway involves the following decision steps.  If the spontaneous ICH patient is without suspicion of seizure then it is Class 3: No benefit recommendation for the patient to be placed on antiseizure medications.">
            <a:extLst>
              <a:ext uri="{FF2B5EF4-FFF2-40B4-BE49-F238E27FC236}">
                <a16:creationId xmlns:a16="http://schemas.microsoft.com/office/drawing/2014/main" id="{5F4E45C8-9D13-4944-A423-98645989B344}"/>
              </a:ext>
              <a:ext uri="{C183D7F6-B498-43B3-948B-1728B52AA6E4}">
                <adec:decorative xmlns:adec="http://schemas.microsoft.com/office/drawing/2017/decorative" val="0"/>
              </a:ext>
            </a:extLst>
          </p:cNvPr>
          <p:cNvSpPr/>
          <p:nvPr/>
        </p:nvSpPr>
        <p:spPr>
          <a:xfrm>
            <a:off x="6417600" y="1696598"/>
            <a:ext cx="4542842" cy="4084871"/>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6B812D4A-9859-46E9-BCFC-DFBEA8AD13A6}"/>
              </a:ext>
            </a:extLst>
          </p:cNvPr>
          <p:cNvSpPr>
            <a:spLocks noGrp="1"/>
          </p:cNvSpPr>
          <p:nvPr>
            <p:ph type="body" sz="quarter" idx="13"/>
          </p:nvPr>
        </p:nvSpPr>
        <p:spPr/>
        <p:txBody>
          <a:bodyPr/>
          <a:lstStyle/>
          <a:p>
            <a:r>
              <a:rPr lang="en-US" b="1" dirty="0"/>
              <a:t>Abbreviation: </a:t>
            </a:r>
            <a:r>
              <a:rPr lang="en-US" dirty="0"/>
              <a:t>ASD indicates antiseizure drugs; cEEG, continuous electroencephalography; hrs, hours; and sICH, spontaneous intracerebral hemorrhage.</a:t>
            </a:r>
          </a:p>
        </p:txBody>
      </p:sp>
      <p:sp>
        <p:nvSpPr>
          <p:cNvPr id="4" name="Slide Number Placeholder 3">
            <a:extLst>
              <a:ext uri="{FF2B5EF4-FFF2-40B4-BE49-F238E27FC236}">
                <a16:creationId xmlns:a16="http://schemas.microsoft.com/office/drawing/2014/main" id="{BE585C0A-8997-4AED-91E3-693A19141343}"/>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20</a:t>
            </a:fld>
            <a:endParaRPr lang="en-US" sz="900" dirty="0"/>
          </a:p>
        </p:txBody>
      </p:sp>
      <p:cxnSp>
        <p:nvCxnSpPr>
          <p:cNvPr id="19" name="Straight Arrow Connector 19">
            <a:extLst>
              <a:ext uri="{FF2B5EF4-FFF2-40B4-BE49-F238E27FC236}">
                <a16:creationId xmlns:a16="http://schemas.microsoft.com/office/drawing/2014/main" id="{C1471A5A-B83C-96A7-E888-85EBF090D815}"/>
              </a:ext>
              <a:ext uri="{C183D7F6-B498-43B3-948B-1728B52AA6E4}">
                <adec:decorative xmlns:adec="http://schemas.microsoft.com/office/drawing/2017/decorative" val="1"/>
              </a:ext>
            </a:extLst>
          </p:cNvPr>
          <p:cNvCxnSpPr>
            <a:cxnSpLocks/>
          </p:cNvCxnSpPr>
          <p:nvPr/>
        </p:nvCxnSpPr>
        <p:spPr>
          <a:xfrm rot="16200000" flipH="1">
            <a:off x="8136110" y="3024315"/>
            <a:ext cx="809369" cy="3"/>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9">
            <a:extLst>
              <a:ext uri="{FF2B5EF4-FFF2-40B4-BE49-F238E27FC236}">
                <a16:creationId xmlns:a16="http://schemas.microsoft.com/office/drawing/2014/main" id="{98DB25FF-E3F8-47F1-88FA-75F3E21A5D85}"/>
              </a:ext>
              <a:ext uri="{C183D7F6-B498-43B3-948B-1728B52AA6E4}">
                <adec:decorative xmlns:adec="http://schemas.microsoft.com/office/drawing/2017/decorative" val="1"/>
              </a:ext>
            </a:extLst>
          </p:cNvPr>
          <p:cNvCxnSpPr>
            <a:cxnSpLocks/>
          </p:cNvCxnSpPr>
          <p:nvPr/>
        </p:nvCxnSpPr>
        <p:spPr>
          <a:xfrm rot="16200000" flipH="1">
            <a:off x="3404135" y="3566092"/>
            <a:ext cx="402303" cy="1"/>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9649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FA1E522-195C-4550-8077-4E8714B14936}"/>
              </a:ext>
              <a:ext uri="{C183D7F6-B498-43B3-948B-1728B52AA6E4}">
                <adec:decorative xmlns:adec="http://schemas.microsoft.com/office/drawing/2017/decorative" val="1"/>
              </a:ext>
            </a:extLst>
          </p:cNvPr>
          <p:cNvSpPr/>
          <p:nvPr/>
        </p:nvSpPr>
        <p:spPr>
          <a:xfrm>
            <a:off x="3120147" y="1989596"/>
            <a:ext cx="2793956" cy="1128088"/>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BB8C61A-2326-4842-B637-A8C0794842ED}"/>
              </a:ext>
              <a:ext uri="{C183D7F6-B498-43B3-948B-1728B52AA6E4}">
                <adec:decorative xmlns:adec="http://schemas.microsoft.com/office/drawing/2017/decorative" val="1"/>
              </a:ext>
            </a:extLst>
          </p:cNvPr>
          <p:cNvSpPr/>
          <p:nvPr/>
        </p:nvSpPr>
        <p:spPr>
          <a:xfrm>
            <a:off x="3120147" y="3245737"/>
            <a:ext cx="2793956" cy="1226335"/>
          </a:xfrm>
          <a:prstGeom prst="rect">
            <a:avLst/>
          </a:prstGeom>
          <a:solidFill>
            <a:srgbClr val="F47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BF1FAA7-8D19-436C-9FCC-C0E104CDEF3F}"/>
              </a:ext>
              <a:ext uri="{C183D7F6-B498-43B3-948B-1728B52AA6E4}">
                <adec:decorative xmlns:adec="http://schemas.microsoft.com/office/drawing/2017/decorative" val="1"/>
              </a:ext>
            </a:extLst>
          </p:cNvPr>
          <p:cNvSpPr/>
          <p:nvPr/>
        </p:nvSpPr>
        <p:spPr>
          <a:xfrm>
            <a:off x="6297527" y="1989596"/>
            <a:ext cx="3254187" cy="1162893"/>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D10BEBC-503F-4690-BBA7-AA416AA91C93}"/>
              </a:ext>
              <a:ext uri="{C183D7F6-B498-43B3-948B-1728B52AA6E4}">
                <adec:decorative xmlns:adec="http://schemas.microsoft.com/office/drawing/2017/decorative" val="1"/>
              </a:ext>
            </a:extLst>
          </p:cNvPr>
          <p:cNvSpPr/>
          <p:nvPr/>
        </p:nvSpPr>
        <p:spPr>
          <a:xfrm>
            <a:off x="6297528" y="3285712"/>
            <a:ext cx="3254186" cy="1186360"/>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6D275A2-EA32-41F7-A30F-82AB38A09A58}"/>
              </a:ext>
              <a:ext uri="{C183D7F6-B498-43B3-948B-1728B52AA6E4}">
                <adec:decorative xmlns:adec="http://schemas.microsoft.com/office/drawing/2017/decorative" val="1"/>
              </a:ext>
            </a:extLst>
          </p:cNvPr>
          <p:cNvSpPr/>
          <p:nvPr/>
        </p:nvSpPr>
        <p:spPr>
          <a:xfrm>
            <a:off x="6297525" y="4572000"/>
            <a:ext cx="3254189" cy="992414"/>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48200C6-9A2A-45B6-BEC1-3204DC2B8C93}"/>
              </a:ext>
            </a:extLst>
          </p:cNvPr>
          <p:cNvSpPr>
            <a:spLocks noGrp="1"/>
          </p:cNvSpPr>
          <p:nvPr>
            <p:ph type="title"/>
          </p:nvPr>
        </p:nvSpPr>
        <p:spPr>
          <a:xfrm>
            <a:off x="838200" y="365125"/>
            <a:ext cx="9640330" cy="660111"/>
          </a:xfrm>
        </p:spPr>
        <p:txBody>
          <a:bodyPr/>
          <a:lstStyle/>
          <a:p>
            <a:r>
              <a:rPr kumimoji="0" lang="en-US" sz="3200" b="0" i="0" u="none" strike="noStrike" kern="1200" cap="none" spc="0" normalizeH="0" baseline="0" noProof="0" dirty="0">
                <a:ln>
                  <a:noFill/>
                </a:ln>
                <a:solidFill>
                  <a:prstClr val="black"/>
                </a:solidFill>
                <a:effectLst/>
                <a:uLnTx/>
                <a:uFillTx/>
                <a:latin typeface="Lub Dub Bold" panose="020B0803030403020204" pitchFamily="34" charset="0"/>
                <a:cs typeface="Arial" panose="020B0604020202020204" pitchFamily="34" charset="0"/>
              </a:rPr>
              <a:t>Neuroinvasive Monitoring, Intracranial Pressure </a:t>
            </a:r>
            <a:r>
              <a:rPr lang="en-US" sz="3200" dirty="0">
                <a:solidFill>
                  <a:prstClr val="black"/>
                </a:solidFill>
                <a:latin typeface="Lub Dub Bold" panose="020B0803030403020204" pitchFamily="34" charset="0"/>
                <a:cs typeface="Arial" panose="020B0604020202020204" pitchFamily="34" charset="0"/>
              </a:rPr>
              <a:t>&amp; </a:t>
            </a:r>
            <a:r>
              <a:rPr kumimoji="0" lang="en-US" sz="3200" b="0" i="0" u="none" strike="noStrike" kern="1200" cap="none" spc="0" normalizeH="0" baseline="0" noProof="0" dirty="0">
                <a:ln>
                  <a:noFill/>
                </a:ln>
                <a:solidFill>
                  <a:prstClr val="black"/>
                </a:solidFill>
                <a:effectLst/>
                <a:uLnTx/>
                <a:uFillTx/>
                <a:latin typeface="Lub Dub Bold" panose="020B0803030403020204" pitchFamily="34" charset="0"/>
                <a:cs typeface="Arial" panose="020B0604020202020204" pitchFamily="34" charset="0"/>
              </a:rPr>
              <a:t>Edema Treatment </a:t>
            </a:r>
            <a:endParaRPr lang="en-US" dirty="0"/>
          </a:p>
        </p:txBody>
      </p:sp>
      <p:sp>
        <p:nvSpPr>
          <p:cNvPr id="6" name="TextBox 5">
            <a:extLst>
              <a:ext uri="{FF2B5EF4-FFF2-40B4-BE49-F238E27FC236}">
                <a16:creationId xmlns:a16="http://schemas.microsoft.com/office/drawing/2014/main" id="{C74C5FF4-7D8F-4A9B-9742-99909CFE7674}"/>
              </a:ext>
            </a:extLst>
          </p:cNvPr>
          <p:cNvSpPr txBox="1"/>
          <p:nvPr/>
        </p:nvSpPr>
        <p:spPr>
          <a:xfrm>
            <a:off x="2370438" y="1281710"/>
            <a:ext cx="7451124" cy="707886"/>
          </a:xfrm>
          <a:prstGeom prst="rect">
            <a:avLst/>
          </a:prstGeom>
          <a:noFill/>
        </p:spPr>
        <p:txBody>
          <a:bodyPr wrap="square">
            <a:spAutoFit/>
          </a:bodyPr>
          <a:lstStyle/>
          <a:p>
            <a:pPr algn="ctr">
              <a:buClr>
                <a:srgbClr val="000000"/>
              </a:buClr>
            </a:pPr>
            <a:r>
              <a:rPr lang="en-US" sz="2000" u="sng" dirty="0">
                <a:ln w="9525">
                  <a:noFill/>
                </a:ln>
                <a:effectLst/>
                <a:latin typeface="Lub Dub Bold" panose="020B0803030403020204" pitchFamily="34" charset="0"/>
                <a:ea typeface="Times New Roman" panose="02020603050405020304" pitchFamily="18" charset="0"/>
              </a:rPr>
              <a:t>sICH or IVH and hydrocephalus which is contributing to decreased level of consciousness: </a:t>
            </a:r>
            <a:endParaRPr lang="en-US" sz="4000" u="sng" kern="0" dirty="0">
              <a:ln w="9525">
                <a:noFill/>
              </a:ln>
              <a:latin typeface="Lub Dub Bold" panose="020B0803030403020204" pitchFamily="34" charset="0"/>
              <a:cs typeface="Arial"/>
              <a:sym typeface="Arial"/>
            </a:endParaRPr>
          </a:p>
        </p:txBody>
      </p:sp>
      <p:sp>
        <p:nvSpPr>
          <p:cNvPr id="7" name="TextBox 6">
            <a:extLst>
              <a:ext uri="{FF2B5EF4-FFF2-40B4-BE49-F238E27FC236}">
                <a16:creationId xmlns:a16="http://schemas.microsoft.com/office/drawing/2014/main" id="{9DE7C5DB-A0D1-4874-83EB-2C3FF03A755C}"/>
              </a:ext>
              <a:ext uri="{C183D7F6-B498-43B3-948B-1728B52AA6E4}">
                <adec:decorative xmlns:adec="http://schemas.microsoft.com/office/drawing/2017/decorative" val="0"/>
              </a:ext>
            </a:extLst>
          </p:cNvPr>
          <p:cNvSpPr txBox="1"/>
          <p:nvPr/>
        </p:nvSpPr>
        <p:spPr>
          <a:xfrm>
            <a:off x="3120147" y="2091795"/>
            <a:ext cx="2793956" cy="964361"/>
          </a:xfrm>
          <a:prstGeom prst="rect">
            <a:avLst/>
          </a:prstGeom>
          <a:noFill/>
          <a:ln w="25400">
            <a:noFill/>
          </a:ln>
        </p:spPr>
        <p:txBody>
          <a:bodyPr spcFirstLastPara="0" lIns="91440" tIns="91440" rIns="91440" bIns="9144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Ventricular drainage should  be performed to reduce mortality (1) </a:t>
            </a:r>
          </a:p>
        </p:txBody>
      </p:sp>
      <p:sp>
        <p:nvSpPr>
          <p:cNvPr id="9" name="TextBox 8">
            <a:extLst>
              <a:ext uri="{FF2B5EF4-FFF2-40B4-BE49-F238E27FC236}">
                <a16:creationId xmlns:a16="http://schemas.microsoft.com/office/drawing/2014/main" id="{A73249FC-11C1-4C08-95EB-ADD12325C8C4}"/>
              </a:ext>
              <a:ext uri="{C183D7F6-B498-43B3-948B-1728B52AA6E4}">
                <adec:decorative xmlns:adec="http://schemas.microsoft.com/office/drawing/2017/decorative" val="0"/>
              </a:ext>
            </a:extLst>
          </p:cNvPr>
          <p:cNvSpPr txBox="1"/>
          <p:nvPr/>
        </p:nvSpPr>
        <p:spPr>
          <a:xfrm>
            <a:off x="3120147" y="3399886"/>
            <a:ext cx="2793956" cy="964361"/>
          </a:xfrm>
          <a:prstGeom prst="rect">
            <a:avLst/>
          </a:prstGeom>
          <a:noFill/>
          <a:ln w="25400">
            <a:noFill/>
          </a:ln>
        </p:spPr>
        <p:txBody>
          <a:bodyPr spcFirstLastPara="0" lIns="91440" tIns="91440" rIns="91440" bIns="9144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Corticosteroids should not be administered for treatment of elevated ICP (3: No Benefit)</a:t>
            </a:r>
          </a:p>
        </p:txBody>
      </p:sp>
      <p:sp>
        <p:nvSpPr>
          <p:cNvPr id="8" name="TextBox 7">
            <a:extLst>
              <a:ext uri="{FF2B5EF4-FFF2-40B4-BE49-F238E27FC236}">
                <a16:creationId xmlns:a16="http://schemas.microsoft.com/office/drawing/2014/main" id="{6B43FF10-4FFF-4561-B8DE-3E5F16F258FA}"/>
              </a:ext>
              <a:ext uri="{C183D7F6-B498-43B3-948B-1728B52AA6E4}">
                <adec:decorative xmlns:adec="http://schemas.microsoft.com/office/drawing/2017/decorative" val="0"/>
              </a:ext>
            </a:extLst>
          </p:cNvPr>
          <p:cNvSpPr txBox="1"/>
          <p:nvPr/>
        </p:nvSpPr>
        <p:spPr>
          <a:xfrm>
            <a:off x="6472157" y="1989596"/>
            <a:ext cx="3079557" cy="1186361"/>
          </a:xfrm>
          <a:prstGeom prst="rect">
            <a:avLst/>
          </a:prstGeom>
          <a:noFill/>
          <a:ln w="25400">
            <a:noFill/>
          </a:ln>
        </p:spPr>
        <p:txBody>
          <a:bodyPr spcFirstLastPara="0" lIns="91440" tIns="91440" rIns="91440" bIns="9144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ICP monitoring and treatment to reduce mortality and improve outcomes (2b)</a:t>
            </a:r>
          </a:p>
        </p:txBody>
      </p:sp>
      <p:sp>
        <p:nvSpPr>
          <p:cNvPr id="10" name="TextBox 9">
            <a:extLst>
              <a:ext uri="{FF2B5EF4-FFF2-40B4-BE49-F238E27FC236}">
                <a16:creationId xmlns:a16="http://schemas.microsoft.com/office/drawing/2014/main" id="{55C3FB61-8091-4E35-BF73-F681CE37A82B}"/>
              </a:ext>
              <a:ext uri="{C183D7F6-B498-43B3-948B-1728B52AA6E4}">
                <adec:decorative xmlns:adec="http://schemas.microsoft.com/office/drawing/2017/decorative" val="0"/>
              </a:ext>
            </a:extLst>
          </p:cNvPr>
          <p:cNvSpPr txBox="1"/>
          <p:nvPr/>
        </p:nvSpPr>
        <p:spPr>
          <a:xfrm>
            <a:off x="6369245" y="3299729"/>
            <a:ext cx="3079555" cy="1186361"/>
          </a:xfrm>
          <a:prstGeom prst="rect">
            <a:avLst/>
          </a:prstGeom>
          <a:noFill/>
          <a:ln w="25400">
            <a:noFill/>
          </a:ln>
        </p:spPr>
        <p:txBody>
          <a:bodyPr spcFirstLastPara="0" lIns="91440" tIns="91440" rIns="91440" bIns="9144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Early prophylactic hyperosmolar therapy for improving outcomes is not well established (2b)</a:t>
            </a:r>
          </a:p>
        </p:txBody>
      </p:sp>
      <p:sp>
        <p:nvSpPr>
          <p:cNvPr id="12" name="TextBox 11">
            <a:extLst>
              <a:ext uri="{FF2B5EF4-FFF2-40B4-BE49-F238E27FC236}">
                <a16:creationId xmlns:a16="http://schemas.microsoft.com/office/drawing/2014/main" id="{F0121FCE-8048-4265-83DF-032914008799}"/>
              </a:ext>
              <a:ext uri="{C183D7F6-B498-43B3-948B-1728B52AA6E4}">
                <adec:decorative xmlns:adec="http://schemas.microsoft.com/office/drawing/2017/decorative" val="0"/>
              </a:ext>
            </a:extLst>
          </p:cNvPr>
          <p:cNvSpPr txBox="1"/>
          <p:nvPr/>
        </p:nvSpPr>
        <p:spPr>
          <a:xfrm>
            <a:off x="6369243" y="4669719"/>
            <a:ext cx="3079557" cy="744825"/>
          </a:xfrm>
          <a:prstGeom prst="rect">
            <a:avLst/>
          </a:prstGeom>
          <a:noFill/>
          <a:ln w="25400">
            <a:noFill/>
          </a:ln>
        </p:spPr>
        <p:txBody>
          <a:bodyPr spcFirstLastPara="0" lIns="91440" tIns="91440" rIns="91440" bIns="9144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Bolus hyperosmolar therapy  may be considered for </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transiently reducing ICP (2b)</a:t>
            </a:r>
          </a:p>
        </p:txBody>
      </p:sp>
      <p:sp>
        <p:nvSpPr>
          <p:cNvPr id="5" name="Text Placeholder 4">
            <a:extLst>
              <a:ext uri="{FF2B5EF4-FFF2-40B4-BE49-F238E27FC236}">
                <a16:creationId xmlns:a16="http://schemas.microsoft.com/office/drawing/2014/main" id="{8F716A59-EA49-40DF-B0AF-66908260D2D8}"/>
              </a:ext>
            </a:extLst>
          </p:cNvPr>
          <p:cNvSpPr>
            <a:spLocks noGrp="1"/>
          </p:cNvSpPr>
          <p:nvPr>
            <p:ph type="body" sz="quarter" idx="13"/>
          </p:nvPr>
        </p:nvSpPr>
        <p:spPr/>
        <p:txBody>
          <a:bodyPr/>
          <a:lstStyle/>
          <a:p>
            <a:r>
              <a:rPr lang="en-US" b="1" dirty="0"/>
              <a:t>Abbreviation: </a:t>
            </a:r>
            <a:r>
              <a:rPr lang="en-US" dirty="0"/>
              <a:t>ICP indicates intracranial pressure; IVH, intraventricular hemorrhage; and sICH, spontaneous intracerebral hemorrhage. </a:t>
            </a:r>
          </a:p>
        </p:txBody>
      </p:sp>
      <p:sp>
        <p:nvSpPr>
          <p:cNvPr id="4" name="Slide Number Placeholder 3">
            <a:extLst>
              <a:ext uri="{FF2B5EF4-FFF2-40B4-BE49-F238E27FC236}">
                <a16:creationId xmlns:a16="http://schemas.microsoft.com/office/drawing/2014/main" id="{FB5B6029-61CD-4D82-AB2C-DE2B57B55A0D}"/>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21</a:t>
            </a:fld>
            <a:endParaRPr lang="en-US" sz="900" dirty="0"/>
          </a:p>
        </p:txBody>
      </p:sp>
    </p:spTree>
    <p:extLst>
      <p:ext uri="{BB962C8B-B14F-4D97-AF65-F5344CB8AC3E}">
        <p14:creationId xmlns:p14="http://schemas.microsoft.com/office/powerpoint/2010/main" val="1659810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E4DD9-F180-4118-8350-A00AD4520931}"/>
              </a:ext>
            </a:extLst>
          </p:cNvPr>
          <p:cNvSpPr>
            <a:spLocks noGrp="1"/>
          </p:cNvSpPr>
          <p:nvPr>
            <p:ph type="title"/>
          </p:nvPr>
        </p:nvSpPr>
        <p:spPr>
          <a:xfrm>
            <a:off x="838199" y="365125"/>
            <a:ext cx="10678297" cy="660111"/>
          </a:xfrm>
        </p:spPr>
        <p:txBody>
          <a:bodyPr/>
          <a:lstStyle/>
          <a:p>
            <a:r>
              <a:rPr lang="en-US" sz="2800" dirty="0">
                <a:latin typeface="Lub Dub Bold" panose="020B0803030403020204" pitchFamily="34" charset="0"/>
              </a:rPr>
              <a:t>Surgical Interventions</a:t>
            </a:r>
            <a:br>
              <a:rPr lang="en-US" sz="2800" dirty="0">
                <a:latin typeface="Lub Dub Bold" panose="020B0803030403020204" pitchFamily="34" charset="0"/>
              </a:rPr>
            </a:br>
            <a:r>
              <a:rPr lang="en-US" sz="2400" dirty="0">
                <a:solidFill>
                  <a:srgbClr val="CF2429"/>
                </a:solidFill>
                <a:latin typeface="Lub Dub Condensed" panose="020B0506030403020204" pitchFamily="34" charset="0"/>
                <a:cs typeface="Arial" panose="020B0604020202020204" pitchFamily="34" charset="0"/>
              </a:rPr>
              <a:t>Minimally Invasive Surgical Evacuation of ICH</a:t>
            </a:r>
            <a:endParaRPr lang="en-US" sz="2800" dirty="0">
              <a:solidFill>
                <a:srgbClr val="CF2429"/>
              </a:solidFill>
              <a:latin typeface="Lub Dub Condensed" panose="020B0506030403020204" pitchFamily="34" charset="0"/>
            </a:endParaRPr>
          </a:p>
        </p:txBody>
      </p:sp>
      <p:sp>
        <p:nvSpPr>
          <p:cNvPr id="11" name="Rectangle: Rounded Corners 10">
            <a:extLst>
              <a:ext uri="{FF2B5EF4-FFF2-40B4-BE49-F238E27FC236}">
                <a16:creationId xmlns:a16="http://schemas.microsoft.com/office/drawing/2014/main" id="{920E6BD0-52F2-4AF1-A890-7C50CA6D3611}"/>
              </a:ext>
              <a:ext uri="{C183D7F6-B498-43B3-948B-1728B52AA6E4}">
                <adec:decorative xmlns:adec="http://schemas.microsoft.com/office/drawing/2017/decorative" val="1"/>
              </a:ext>
            </a:extLst>
          </p:cNvPr>
          <p:cNvSpPr/>
          <p:nvPr/>
        </p:nvSpPr>
        <p:spPr>
          <a:xfrm>
            <a:off x="740176" y="4022523"/>
            <a:ext cx="10613624" cy="690899"/>
          </a:xfrm>
          <a:prstGeom prst="roundRect">
            <a:avLst>
              <a:gd name="adj" fmla="val 10000"/>
            </a:avLst>
          </a:prstGeom>
          <a:solidFill>
            <a:schemeClr val="bg1">
              <a:lumMod val="85000"/>
            </a:scheme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2" name="Rectangle: Rounded Corners 4">
            <a:extLst>
              <a:ext uri="{FF2B5EF4-FFF2-40B4-BE49-F238E27FC236}">
                <a16:creationId xmlns:a16="http://schemas.microsoft.com/office/drawing/2014/main" id="{16BC861C-60A8-4086-9854-A16B23135846}"/>
              </a:ext>
              <a:ext uri="{C183D7F6-B498-43B3-948B-1728B52AA6E4}">
                <adec:decorative xmlns:adec="http://schemas.microsoft.com/office/drawing/2017/decorative" val="1"/>
              </a:ext>
            </a:extLst>
          </p:cNvPr>
          <p:cNvSpPr txBox="1"/>
          <p:nvPr/>
        </p:nvSpPr>
        <p:spPr>
          <a:xfrm>
            <a:off x="740176" y="3563767"/>
            <a:ext cx="2546721" cy="161720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0688" tIns="170688" rIns="170688" bIns="170688" numCol="1" spcCol="1270" anchor="ctr" anchorCtr="0">
            <a:noAutofit/>
          </a:bodyPr>
          <a:lstStyle/>
          <a:p>
            <a:pPr algn="ctr" defTabSz="1066800">
              <a:lnSpc>
                <a:spcPct val="90000"/>
              </a:lnSpc>
              <a:spcBef>
                <a:spcPct val="0"/>
              </a:spcBef>
              <a:spcAft>
                <a:spcPct val="35000"/>
              </a:spcAft>
            </a:pPr>
            <a:r>
              <a:rPr lang="en-US" sz="2400" dirty="0">
                <a:latin typeface="Lub Dub Condensed" panose="020B0506030403020204" pitchFamily="34" charset="0"/>
                <a:cs typeface="Arial" panose="020B0604020202020204" pitchFamily="34" charset="0"/>
              </a:rPr>
              <a:t>Intervention</a:t>
            </a:r>
          </a:p>
        </p:txBody>
      </p:sp>
      <p:sp>
        <p:nvSpPr>
          <p:cNvPr id="9" name="Rectangle: Rounded Corners 8">
            <a:extLst>
              <a:ext uri="{FF2B5EF4-FFF2-40B4-BE49-F238E27FC236}">
                <a16:creationId xmlns:a16="http://schemas.microsoft.com/office/drawing/2014/main" id="{D103437F-1EA0-442F-A49A-6F00C6697DAA}"/>
              </a:ext>
              <a:ext uri="{C183D7F6-B498-43B3-948B-1728B52AA6E4}">
                <adec:decorative xmlns:adec="http://schemas.microsoft.com/office/drawing/2017/decorative" val="1"/>
              </a:ext>
            </a:extLst>
          </p:cNvPr>
          <p:cNvSpPr/>
          <p:nvPr/>
        </p:nvSpPr>
        <p:spPr>
          <a:xfrm>
            <a:off x="740176" y="2056092"/>
            <a:ext cx="10613624" cy="779386"/>
          </a:xfrm>
          <a:prstGeom prst="roundRect">
            <a:avLst>
              <a:gd name="adj" fmla="val 10000"/>
            </a:avLst>
          </a:prstGeom>
          <a:solidFill>
            <a:schemeClr val="bg1">
              <a:lumMod val="85000"/>
            </a:scheme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0" name="Rectangle: Rounded Corners 6">
            <a:extLst>
              <a:ext uri="{FF2B5EF4-FFF2-40B4-BE49-F238E27FC236}">
                <a16:creationId xmlns:a16="http://schemas.microsoft.com/office/drawing/2014/main" id="{0C66AD51-26EB-486F-B9D3-AC142F883F10}"/>
              </a:ext>
              <a:ext uri="{C183D7F6-B498-43B3-948B-1728B52AA6E4}">
                <adec:decorative xmlns:adec="http://schemas.microsoft.com/office/drawing/2017/decorative" val="1"/>
              </a:ext>
            </a:extLst>
          </p:cNvPr>
          <p:cNvSpPr txBox="1"/>
          <p:nvPr/>
        </p:nvSpPr>
        <p:spPr>
          <a:xfrm>
            <a:off x="740176" y="1677025"/>
            <a:ext cx="2546721" cy="161720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Lub Dub Condensed" panose="020B0506030403020204" pitchFamily="34" charset="0"/>
                <a:cs typeface="Arial" panose="020B0604020202020204" pitchFamily="34" charset="0"/>
              </a:rPr>
              <a:t>Patient Selection</a:t>
            </a:r>
          </a:p>
        </p:txBody>
      </p:sp>
      <p:sp>
        <p:nvSpPr>
          <p:cNvPr id="36" name="Rectangle: Rounded Corners 4">
            <a:extLst>
              <a:ext uri="{FF2B5EF4-FFF2-40B4-BE49-F238E27FC236}">
                <a16:creationId xmlns:a16="http://schemas.microsoft.com/office/drawing/2014/main" id="{E17833DB-DE47-4AAA-9542-E99D309FB86F}"/>
              </a:ext>
              <a:ext uri="{C183D7F6-B498-43B3-948B-1728B52AA6E4}">
                <adec:decorative xmlns:adec="http://schemas.microsoft.com/office/drawing/2017/decorative" val="1"/>
              </a:ext>
            </a:extLst>
          </p:cNvPr>
          <p:cNvSpPr txBox="1"/>
          <p:nvPr/>
        </p:nvSpPr>
        <p:spPr>
          <a:xfrm>
            <a:off x="5694939" y="1793000"/>
            <a:ext cx="3196926" cy="1200156"/>
          </a:xfrm>
          <a:prstGeom prst="rect">
            <a:avLst/>
          </a:prstGeom>
          <a:solidFill>
            <a:srgbClr val="2F5597"/>
          </a:solid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2000" b="1" kern="1200" dirty="0">
                <a:solidFill>
                  <a:schemeClr val="bg1"/>
                </a:solidFill>
                <a:latin typeface="Lub Dub Bold" panose="020B0803030403020204" pitchFamily="34" charset="0"/>
              </a:rPr>
              <a:t>MIS for ICH</a:t>
            </a:r>
          </a:p>
          <a:p>
            <a:pPr marL="0" lvl="0" indent="0" algn="ctr" defTabSz="622300">
              <a:lnSpc>
                <a:spcPct val="90000"/>
              </a:lnSpc>
              <a:spcBef>
                <a:spcPct val="0"/>
              </a:spcBef>
              <a:spcAft>
                <a:spcPct val="35000"/>
              </a:spcAft>
              <a:buNone/>
            </a:pPr>
            <a:r>
              <a:rPr lang="en-US" sz="1600" kern="1200" dirty="0">
                <a:solidFill>
                  <a:schemeClr val="bg1"/>
                </a:solidFill>
                <a:latin typeface="Lub Dub Condensed" panose="020B0506030403020204" pitchFamily="34" charset="0"/>
              </a:rPr>
              <a:t>Supratentorial ICH, hematoma volume &gt;20-30 mL, GCS 5-12</a:t>
            </a:r>
          </a:p>
        </p:txBody>
      </p:sp>
      <p:sp>
        <p:nvSpPr>
          <p:cNvPr id="33" name="Rectangle 32">
            <a:extLst>
              <a:ext uri="{FF2B5EF4-FFF2-40B4-BE49-F238E27FC236}">
                <a16:creationId xmlns:a16="http://schemas.microsoft.com/office/drawing/2014/main" id="{58AC7B42-00A1-4BC5-AF1E-83BF2403ED37}"/>
              </a:ext>
              <a:ext uri="{C183D7F6-B498-43B3-948B-1728B52AA6E4}">
                <adec:decorative xmlns:adec="http://schemas.microsoft.com/office/drawing/2017/decorative" val="1"/>
              </a:ext>
            </a:extLst>
          </p:cNvPr>
          <p:cNvSpPr/>
          <p:nvPr/>
        </p:nvSpPr>
        <p:spPr>
          <a:xfrm>
            <a:off x="3673430" y="3698535"/>
            <a:ext cx="2021509" cy="1347673"/>
          </a:xfrm>
          <a:prstGeom prst="rect">
            <a:avLst/>
          </a:prstGeom>
          <a:solidFill>
            <a:srgbClr val="F1DB10"/>
          </a:solidFill>
          <a:ln>
            <a:solidFill>
              <a:srgbClr val="F0DB0E"/>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en-US" sz="1400" dirty="0">
                <a:solidFill>
                  <a:prstClr val="black"/>
                </a:solidFill>
                <a:latin typeface="Lub Dub Condensed" panose="020B0506030403020204" pitchFamily="34" charset="0"/>
              </a:rPr>
              <a:t>MIS ± hematoma thrombolysis to improve </a:t>
            </a:r>
            <a:r>
              <a:rPr lang="en-US" sz="1400" i="1" dirty="0">
                <a:solidFill>
                  <a:prstClr val="black"/>
                </a:solidFill>
                <a:latin typeface="Lub Dub Condensed" panose="020B0506030403020204" pitchFamily="34" charset="0"/>
              </a:rPr>
              <a:t>mortality</a:t>
            </a:r>
            <a:r>
              <a:rPr lang="en-US" sz="1400" dirty="0">
                <a:solidFill>
                  <a:prstClr val="black"/>
                </a:solidFill>
                <a:latin typeface="Lub Dub Condensed" panose="020B0506030403020204" pitchFamily="34" charset="0"/>
              </a:rPr>
              <a:t> can be useful (2a)</a:t>
            </a:r>
          </a:p>
        </p:txBody>
      </p:sp>
      <p:sp>
        <p:nvSpPr>
          <p:cNvPr id="31" name="Rectangle: Rounded Corners 30">
            <a:extLst>
              <a:ext uri="{FF2B5EF4-FFF2-40B4-BE49-F238E27FC236}">
                <a16:creationId xmlns:a16="http://schemas.microsoft.com/office/drawing/2014/main" id="{19E06694-090F-4DC4-B13D-6BA4544600A5}"/>
              </a:ext>
              <a:ext uri="{C183D7F6-B498-43B3-948B-1728B52AA6E4}">
                <adec:decorative xmlns:adec="http://schemas.microsoft.com/office/drawing/2017/decorative" val="1"/>
              </a:ext>
            </a:extLst>
          </p:cNvPr>
          <p:cNvSpPr/>
          <p:nvPr/>
        </p:nvSpPr>
        <p:spPr>
          <a:xfrm>
            <a:off x="6301392" y="3698535"/>
            <a:ext cx="2021509" cy="1347673"/>
          </a:xfrm>
          <a:prstGeom prst="roundRect">
            <a:avLst>
              <a:gd name="adj" fmla="val 0"/>
            </a:avLst>
          </a:prstGeom>
          <a:solidFill>
            <a:srgbClr val="F99B1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MIS ± hematoma thrombolysis to improve </a:t>
            </a:r>
            <a:r>
              <a:rPr kumimoji="0" lang="en-US" sz="1400" b="0" i="1"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functional outcome</a:t>
            </a:r>
            <a:r>
              <a:rPr kumimoji="0" lang="en-US" sz="14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 is of uncertain effectiveness (2b)</a:t>
            </a:r>
          </a:p>
        </p:txBody>
      </p:sp>
      <p:sp>
        <p:nvSpPr>
          <p:cNvPr id="29" name="Rectangle 28">
            <a:extLst>
              <a:ext uri="{FF2B5EF4-FFF2-40B4-BE49-F238E27FC236}">
                <a16:creationId xmlns:a16="http://schemas.microsoft.com/office/drawing/2014/main" id="{76672957-DB76-446C-AD7A-5F2981AE6C5B}"/>
              </a:ext>
              <a:ext uri="{C183D7F6-B498-43B3-948B-1728B52AA6E4}">
                <adec:decorative xmlns:adec="http://schemas.microsoft.com/office/drawing/2017/decorative" val="1"/>
              </a:ext>
            </a:extLst>
          </p:cNvPr>
          <p:cNvSpPr/>
          <p:nvPr/>
        </p:nvSpPr>
        <p:spPr>
          <a:xfrm>
            <a:off x="8929355" y="3698535"/>
            <a:ext cx="2021509" cy="1347673"/>
          </a:xfrm>
          <a:prstGeom prst="rect">
            <a:avLst/>
          </a:prstGeom>
          <a:solidFill>
            <a:srgbClr val="F99B1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lstStyle/>
          <a:p>
            <a:pPr marL="0" marR="0" lvl="0" indent="0" algn="ctr" defTabSz="622300" rtl="0" eaLnBrk="1" fontAlgn="auto" latinLnBrk="0" hangingPunct="1">
              <a:spcBef>
                <a:spcPct val="0"/>
              </a:spcBef>
              <a:buClrTx/>
              <a:buSzTx/>
              <a:buFontTx/>
              <a:buNone/>
              <a:tabLst/>
              <a:defRPr/>
            </a:pPr>
            <a:r>
              <a:rPr kumimoji="0" lang="en-US" sz="1400" b="0" i="0" u="none" strike="noStrike" kern="1200" cap="none" spc="0" normalizeH="0" baseline="0" noProof="0" dirty="0">
                <a:ln>
                  <a:noFill/>
                </a:ln>
                <a:solidFill>
                  <a:prstClr val="black"/>
                </a:solidFill>
                <a:effectLst/>
                <a:uLnTx/>
                <a:uFillTx/>
                <a:latin typeface="Lub Dub Condensed" panose="020B0506030403020204" pitchFamily="34" charset="0"/>
              </a:rPr>
              <a:t>Choosing MIS rather than craniotomy to improve </a:t>
            </a:r>
            <a:r>
              <a:rPr kumimoji="0" lang="en-US" sz="1400" b="0" i="1" u="none" strike="noStrike" kern="1200" cap="none" spc="0" normalizeH="0" baseline="0" noProof="0" dirty="0">
                <a:ln>
                  <a:noFill/>
                </a:ln>
                <a:solidFill>
                  <a:prstClr val="black"/>
                </a:solidFill>
                <a:effectLst/>
                <a:uLnTx/>
                <a:uFillTx/>
                <a:latin typeface="Lub Dub Condensed" panose="020B0506030403020204" pitchFamily="34" charset="0"/>
              </a:rPr>
              <a:t>functional outcomes </a:t>
            </a:r>
            <a:r>
              <a:rPr kumimoji="0" lang="en-US" sz="1400" b="0" i="0" u="none" strike="noStrike" kern="1200" cap="none" spc="0" normalizeH="0" baseline="0" noProof="0" dirty="0">
                <a:ln>
                  <a:noFill/>
                </a:ln>
                <a:solidFill>
                  <a:prstClr val="black"/>
                </a:solidFill>
                <a:effectLst/>
                <a:uLnTx/>
                <a:uFillTx/>
                <a:latin typeface="Lub Dub Condensed" panose="020B0506030403020204" pitchFamily="34" charset="0"/>
              </a:rPr>
              <a:t>may be reasonable </a:t>
            </a:r>
          </a:p>
          <a:p>
            <a:pPr marL="0" marR="0" lvl="0" indent="0" algn="ctr" defTabSz="622300" rtl="0" eaLnBrk="1" fontAlgn="auto" latinLnBrk="0" hangingPunct="1">
              <a:spcBef>
                <a:spcPct val="0"/>
              </a:spcBef>
              <a:buClrTx/>
              <a:buSzTx/>
              <a:buFontTx/>
              <a:buNone/>
              <a:tabLst/>
              <a:defRPr/>
            </a:pPr>
            <a:r>
              <a:rPr kumimoji="0" lang="en-US" sz="1400" b="0" i="0" u="none" strike="noStrike" kern="1200" cap="none" spc="0" normalizeH="0" baseline="0" noProof="0" dirty="0">
                <a:ln>
                  <a:noFill/>
                </a:ln>
                <a:solidFill>
                  <a:prstClr val="black"/>
                </a:solidFill>
                <a:effectLst/>
                <a:uLnTx/>
                <a:uFillTx/>
                <a:latin typeface="Lub Dub Condensed" panose="020B0506030403020204" pitchFamily="34" charset="0"/>
              </a:rPr>
              <a:t>(2b)</a:t>
            </a:r>
          </a:p>
        </p:txBody>
      </p:sp>
      <p:cxnSp>
        <p:nvCxnSpPr>
          <p:cNvPr id="41" name="Straight Arrow Connector 40">
            <a:extLst>
              <a:ext uri="{FF2B5EF4-FFF2-40B4-BE49-F238E27FC236}">
                <a16:creationId xmlns:a16="http://schemas.microsoft.com/office/drawing/2014/main" id="{5B2CF5A7-F0E5-4EEF-8A9E-B34A75AAD500}"/>
              </a:ext>
              <a:ext uri="{C183D7F6-B498-43B3-948B-1728B52AA6E4}">
                <adec:decorative xmlns:adec="http://schemas.microsoft.com/office/drawing/2017/decorative" val="1"/>
              </a:ext>
            </a:extLst>
          </p:cNvPr>
          <p:cNvCxnSpPr>
            <a:cxnSpLocks/>
            <a:stCxn id="36" idx="2"/>
          </p:cNvCxnSpPr>
          <p:nvPr/>
        </p:nvCxnSpPr>
        <p:spPr>
          <a:xfrm>
            <a:off x="7293402" y="2993156"/>
            <a:ext cx="0" cy="70537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Elbow Connector 47">
            <a:extLst>
              <a:ext uri="{FF2B5EF4-FFF2-40B4-BE49-F238E27FC236}">
                <a16:creationId xmlns:a16="http://schemas.microsoft.com/office/drawing/2014/main" id="{3AE52F02-C449-4FD4-A168-F73D39575E36}"/>
              </a:ext>
              <a:ext uri="{C183D7F6-B498-43B3-948B-1728B52AA6E4}">
                <adec:decorative xmlns:adec="http://schemas.microsoft.com/office/drawing/2017/decorative" val="1"/>
              </a:ext>
            </a:extLst>
          </p:cNvPr>
          <p:cNvCxnSpPr>
            <a:cxnSpLocks/>
            <a:stCxn id="36" idx="2"/>
            <a:endCxn id="33" idx="0"/>
          </p:cNvCxnSpPr>
          <p:nvPr/>
        </p:nvCxnSpPr>
        <p:spPr>
          <a:xfrm rot="5400000">
            <a:off x="5636105" y="2041237"/>
            <a:ext cx="705379" cy="2609217"/>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Elbow Connector 47">
            <a:extLst>
              <a:ext uri="{FF2B5EF4-FFF2-40B4-BE49-F238E27FC236}">
                <a16:creationId xmlns:a16="http://schemas.microsoft.com/office/drawing/2014/main" id="{91D00F76-80E7-45B2-9F31-B1D13189A9C2}"/>
              </a:ext>
              <a:ext uri="{C183D7F6-B498-43B3-948B-1728B52AA6E4}">
                <adec:decorative xmlns:adec="http://schemas.microsoft.com/office/drawing/2017/decorative" val="1"/>
              </a:ext>
            </a:extLst>
          </p:cNvPr>
          <p:cNvCxnSpPr>
            <a:cxnSpLocks/>
            <a:stCxn id="36" idx="2"/>
            <a:endCxn id="29" idx="0"/>
          </p:cNvCxnSpPr>
          <p:nvPr/>
        </p:nvCxnSpPr>
        <p:spPr>
          <a:xfrm rot="16200000" flipH="1">
            <a:off x="8264067" y="2022491"/>
            <a:ext cx="705379" cy="2646708"/>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Rectangle 15" descr="The flowchart provides for recommendation based decision-making for surgical interventions.  Minimally invasive surgical (MIS) evacuation in the intracerebral hemorrhage (ICH) patient having the following characteristics; supratentorial ICH, hematoma volume greater than 20-30 mL, and Glasgow Coma Scale of 5-12 includes the following recommendations for intervention.&#10;In MIS with or without hematoma, thrombolysis to improve mortality can be useful (Class 2a); In MIS with or without hematoma, thrombolysis to improve functional outcome is of uncertain effectiveness (Class 2b); and choosing MIS rather than craniotomy to improve functional outcomes may be reasonable (Class 2b).&#10;&#10;&#10;">
            <a:extLst>
              <a:ext uri="{FF2B5EF4-FFF2-40B4-BE49-F238E27FC236}">
                <a16:creationId xmlns:a16="http://schemas.microsoft.com/office/drawing/2014/main" id="{5028F87B-679F-4478-A04A-84223BEE9FEE}"/>
              </a:ext>
              <a:ext uri="{C183D7F6-B498-43B3-948B-1728B52AA6E4}">
                <adec:decorative xmlns:adec="http://schemas.microsoft.com/office/drawing/2017/decorative" val="0"/>
              </a:ext>
            </a:extLst>
          </p:cNvPr>
          <p:cNvSpPr/>
          <p:nvPr/>
        </p:nvSpPr>
        <p:spPr>
          <a:xfrm>
            <a:off x="726336" y="1897973"/>
            <a:ext cx="10725488" cy="3283002"/>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Supratentorial ICH, hematoma volume &gt;20-30 mL, GCS 5-12</a:t>
            </a:r>
          </a:p>
        </p:txBody>
      </p:sp>
      <p:sp>
        <p:nvSpPr>
          <p:cNvPr id="5" name="Text Placeholder 4">
            <a:extLst>
              <a:ext uri="{FF2B5EF4-FFF2-40B4-BE49-F238E27FC236}">
                <a16:creationId xmlns:a16="http://schemas.microsoft.com/office/drawing/2014/main" id="{730464D6-9829-4D74-AEC3-6620937CC09D}"/>
              </a:ext>
            </a:extLst>
          </p:cNvPr>
          <p:cNvSpPr>
            <a:spLocks noGrp="1"/>
          </p:cNvSpPr>
          <p:nvPr>
            <p:ph type="body" sz="quarter" idx="13"/>
          </p:nvPr>
        </p:nvSpPr>
        <p:spPr>
          <a:xfrm>
            <a:off x="1255112" y="5948738"/>
            <a:ext cx="9681776" cy="271939"/>
          </a:xfrm>
        </p:spPr>
        <p:txBody>
          <a:bodyPr/>
          <a:lstStyle/>
          <a:p>
            <a:r>
              <a:rPr lang="en-US" sz="900" b="1" dirty="0">
                <a:latin typeface="Lub Dub Condensed" panose="020B0506030403020204" pitchFamily="34" charset="0"/>
              </a:rPr>
              <a:t>Abbreviations: </a:t>
            </a:r>
            <a:r>
              <a:rPr lang="en-US" sz="900" dirty="0">
                <a:latin typeface="Lub Dub Condensed" panose="020B0506030403020204" pitchFamily="34" charset="0"/>
              </a:rPr>
              <a:t>GCS indicates Glasgow Coma Scale; ICH, intracerebral hemorrhage; and MIS, minimally invasive surgery.</a:t>
            </a:r>
          </a:p>
        </p:txBody>
      </p:sp>
      <p:sp>
        <p:nvSpPr>
          <p:cNvPr id="4" name="Slide Number Placeholder 3">
            <a:extLst>
              <a:ext uri="{FF2B5EF4-FFF2-40B4-BE49-F238E27FC236}">
                <a16:creationId xmlns:a16="http://schemas.microsoft.com/office/drawing/2014/main" id="{245DCBDE-38D1-44C1-A30F-0D17F893E81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22</a:t>
            </a:fld>
            <a:endParaRPr lang="en-US" sz="900" dirty="0"/>
          </a:p>
        </p:txBody>
      </p:sp>
    </p:spTree>
    <p:extLst>
      <p:ext uri="{BB962C8B-B14F-4D97-AF65-F5344CB8AC3E}">
        <p14:creationId xmlns:p14="http://schemas.microsoft.com/office/powerpoint/2010/main" val="34589351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E4DD9-F180-4118-8350-A00AD4520931}"/>
              </a:ext>
            </a:extLst>
          </p:cNvPr>
          <p:cNvSpPr>
            <a:spLocks noGrp="1"/>
          </p:cNvSpPr>
          <p:nvPr>
            <p:ph type="title"/>
          </p:nvPr>
        </p:nvSpPr>
        <p:spPr>
          <a:xfrm>
            <a:off x="838199" y="365125"/>
            <a:ext cx="10678297" cy="660111"/>
          </a:xfrm>
        </p:spPr>
        <p:txBody>
          <a:bodyPr/>
          <a:lstStyle/>
          <a:p>
            <a:r>
              <a:rPr lang="en-US" sz="2800" dirty="0">
                <a:latin typeface="Lub Dub Bold" panose="020B0803030403020204" pitchFamily="34" charset="0"/>
              </a:rPr>
              <a:t>Surgical Interventions</a:t>
            </a:r>
            <a:br>
              <a:rPr lang="en-US" sz="2800" dirty="0">
                <a:latin typeface="Lub Dub Bold" panose="020B0803030403020204" pitchFamily="34" charset="0"/>
              </a:rPr>
            </a:br>
            <a:r>
              <a:rPr lang="en-US" sz="2400" dirty="0">
                <a:solidFill>
                  <a:srgbClr val="CF2429"/>
                </a:solidFill>
                <a:latin typeface="Lub Dub Condensed" panose="020B0506030403020204" pitchFamily="34" charset="0"/>
                <a:cs typeface="Arial" panose="020B0604020202020204" pitchFamily="34" charset="0"/>
              </a:rPr>
              <a:t>Minimally Invasive Surgical Evacuation of Intraventricular Hemorrhage</a:t>
            </a:r>
            <a:endParaRPr lang="en-US" sz="2800" dirty="0">
              <a:solidFill>
                <a:srgbClr val="CF2429"/>
              </a:solidFill>
              <a:latin typeface="Lub Dub Condensed" panose="020B0506030403020204" pitchFamily="34" charset="0"/>
            </a:endParaRPr>
          </a:p>
        </p:txBody>
      </p:sp>
      <p:sp>
        <p:nvSpPr>
          <p:cNvPr id="6" name="TextBox 5">
            <a:extLst>
              <a:ext uri="{FF2B5EF4-FFF2-40B4-BE49-F238E27FC236}">
                <a16:creationId xmlns:a16="http://schemas.microsoft.com/office/drawing/2014/main" id="{05708F20-E865-4863-91E3-2E21118B0B2D}"/>
              </a:ext>
              <a:ext uri="{C183D7F6-B498-43B3-948B-1728B52AA6E4}">
                <adec:decorative xmlns:adec="http://schemas.microsoft.com/office/drawing/2017/decorative" val="1"/>
              </a:ext>
            </a:extLst>
          </p:cNvPr>
          <p:cNvSpPr txBox="1"/>
          <p:nvPr/>
        </p:nvSpPr>
        <p:spPr>
          <a:xfrm>
            <a:off x="4148617" y="1295563"/>
            <a:ext cx="3894766" cy="722825"/>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t>IVH</a:t>
            </a:r>
          </a:p>
          <a:p>
            <a:r>
              <a:rPr lang="en-US" dirty="0">
                <a:latin typeface="Lub Dub Condensed" panose="020B0506030403020204" pitchFamily="34" charset="0"/>
              </a:rPr>
              <a:t>Surgical Management</a:t>
            </a:r>
          </a:p>
        </p:txBody>
      </p:sp>
      <p:sp>
        <p:nvSpPr>
          <p:cNvPr id="7" name="TextBox 6">
            <a:extLst>
              <a:ext uri="{FF2B5EF4-FFF2-40B4-BE49-F238E27FC236}">
                <a16:creationId xmlns:a16="http://schemas.microsoft.com/office/drawing/2014/main" id="{7CFB04F0-526A-4B23-934A-023501769E21}"/>
              </a:ext>
              <a:ext uri="{C183D7F6-B498-43B3-948B-1728B52AA6E4}">
                <adec:decorative xmlns:adec="http://schemas.microsoft.com/office/drawing/2017/decorative" val="1"/>
              </a:ext>
            </a:extLst>
          </p:cNvPr>
          <p:cNvSpPr txBox="1"/>
          <p:nvPr/>
        </p:nvSpPr>
        <p:spPr>
          <a:xfrm>
            <a:off x="1875765" y="2540108"/>
            <a:ext cx="2361562" cy="626622"/>
          </a:xfrm>
          <a:prstGeom prst="rect">
            <a:avLst/>
          </a:prstGeom>
          <a:solidFill>
            <a:schemeClr val="tx1">
              <a:lumMod val="65000"/>
              <a:lumOff val="35000"/>
            </a:schemeClr>
          </a:solidFill>
          <a:ln w="12700">
            <a:solidFill>
              <a:schemeClr val="tx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Lub Dub Condensed" panose="020B0506030403020204" pitchFamily="34" charset="0"/>
              </a:rPr>
              <a:t>Spontaneous IVH + Obstructive Hydrocephalus</a:t>
            </a:r>
          </a:p>
        </p:txBody>
      </p:sp>
      <p:sp>
        <p:nvSpPr>
          <p:cNvPr id="8" name="TextBox 7">
            <a:extLst>
              <a:ext uri="{FF2B5EF4-FFF2-40B4-BE49-F238E27FC236}">
                <a16:creationId xmlns:a16="http://schemas.microsoft.com/office/drawing/2014/main" id="{D5CF1DFC-C1BE-4697-992D-EFF809ECBE22}"/>
              </a:ext>
              <a:ext uri="{C183D7F6-B498-43B3-948B-1728B52AA6E4}">
                <adec:decorative xmlns:adec="http://schemas.microsoft.com/office/drawing/2017/decorative" val="1"/>
              </a:ext>
            </a:extLst>
          </p:cNvPr>
          <p:cNvSpPr txBox="1"/>
          <p:nvPr/>
        </p:nvSpPr>
        <p:spPr>
          <a:xfrm>
            <a:off x="7954673" y="2530838"/>
            <a:ext cx="2361562" cy="738664"/>
          </a:xfrm>
          <a:prstGeom prst="rect">
            <a:avLst/>
          </a:prstGeom>
          <a:solidFill>
            <a:schemeClr val="tx1">
              <a:lumMod val="65000"/>
              <a:lumOff val="35000"/>
            </a:schemeClr>
          </a:solidFill>
          <a:ln w="127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Lub Dub Condensed" panose="020B0506030403020204" pitchFamily="34" charset="0"/>
              </a:rPr>
              <a:t>Spontaneous ICH &lt; 30 mL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Lub Dub Condensed" panose="020B0506030403020204" pitchFamily="34" charset="0"/>
              </a:rPr>
              <a:t>GCS &gt;3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Lub Dub Condensed" panose="020B0506030403020204" pitchFamily="34" charset="0"/>
              </a:rPr>
              <a:t>IVH requiring EVD</a:t>
            </a:r>
          </a:p>
        </p:txBody>
      </p:sp>
      <p:sp>
        <p:nvSpPr>
          <p:cNvPr id="9" name="TextBox 8">
            <a:extLst>
              <a:ext uri="{FF2B5EF4-FFF2-40B4-BE49-F238E27FC236}">
                <a16:creationId xmlns:a16="http://schemas.microsoft.com/office/drawing/2014/main" id="{2FA3E695-A556-441C-A48B-657B64513E5E}"/>
              </a:ext>
              <a:ext uri="{C183D7F6-B498-43B3-948B-1728B52AA6E4}">
                <adec:decorative xmlns:adec="http://schemas.microsoft.com/office/drawing/2017/decorative" val="1"/>
              </a:ext>
            </a:extLst>
          </p:cNvPr>
          <p:cNvSpPr txBox="1"/>
          <p:nvPr/>
        </p:nvSpPr>
        <p:spPr>
          <a:xfrm>
            <a:off x="4915219" y="2530838"/>
            <a:ext cx="2361562" cy="646331"/>
          </a:xfrm>
          <a:prstGeom prst="rect">
            <a:avLst/>
          </a:prstGeom>
          <a:solidFill>
            <a:schemeClr val="tx1">
              <a:lumMod val="65000"/>
              <a:lumOff val="35000"/>
            </a:schemeClr>
          </a:solidFill>
          <a:ln w="12700">
            <a:solidFill>
              <a:schemeClr val="tx1"/>
            </a:solidFill>
          </a:ln>
        </p:spPr>
        <p:style>
          <a:lnRef idx="2">
            <a:schemeClr val="dk1"/>
          </a:lnRef>
          <a:fillRef idx="1">
            <a:schemeClr val="lt1"/>
          </a:fillRef>
          <a:effectRef idx="0">
            <a:schemeClr val="dk1"/>
          </a:effectRef>
          <a:fontRef idx="minor">
            <a:schemeClr val="dk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Lub Dub Condensed" panose="020B0506030403020204" pitchFamily="34" charset="0"/>
              </a:rPr>
              <a:t>Spontaneous ICH &lt;30 mL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Lub Dub Condensed" panose="020B0506030403020204" pitchFamily="34" charset="0"/>
              </a:rPr>
              <a:t>IVH requiring EVD</a:t>
            </a:r>
          </a:p>
        </p:txBody>
      </p:sp>
      <p:sp>
        <p:nvSpPr>
          <p:cNvPr id="10" name="Rounded Rectangle 28">
            <a:extLst>
              <a:ext uri="{FF2B5EF4-FFF2-40B4-BE49-F238E27FC236}">
                <a16:creationId xmlns:a16="http://schemas.microsoft.com/office/drawing/2014/main" id="{40A4A3F4-C0A8-4313-9172-5811689B518B}"/>
              </a:ext>
              <a:ext uri="{C183D7F6-B498-43B3-948B-1728B52AA6E4}">
                <adec:decorative xmlns:adec="http://schemas.microsoft.com/office/drawing/2017/decorative" val="1"/>
              </a:ext>
            </a:extLst>
          </p:cNvPr>
          <p:cNvSpPr/>
          <p:nvPr/>
        </p:nvSpPr>
        <p:spPr>
          <a:xfrm>
            <a:off x="1875765" y="3640190"/>
            <a:ext cx="2361562" cy="534646"/>
          </a:xfrm>
          <a:prstGeom prst="rect">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w="0"/>
                <a:solidFill>
                  <a:schemeClr val="tx1"/>
                </a:solidFill>
                <a:uLnTx/>
                <a:uFillTx/>
                <a:latin typeface="Lub Dub Condensed" panose="020B0506030403020204" pitchFamily="34" charset="0"/>
              </a:rPr>
              <a:t>EVD</a:t>
            </a:r>
            <a:endParaRPr kumimoji="0" lang="en-US" sz="1400" b="1" i="0" u="none" strike="noStrike" kern="1200" cap="none" spc="0" normalizeH="0" baseline="0" noProof="0" dirty="0">
              <a:ln>
                <a:noFill/>
              </a:ln>
              <a:solidFill>
                <a:schemeClr val="tx1"/>
              </a:solidFill>
              <a:uLnTx/>
              <a:uFillTx/>
              <a:latin typeface="Lub Dub Condensed" panose="020B0506030403020204" pitchFamily="34" charset="0"/>
            </a:endParaRPr>
          </a:p>
        </p:txBody>
      </p:sp>
      <p:sp>
        <p:nvSpPr>
          <p:cNvPr id="11" name="Rounded Rectangle 29">
            <a:extLst>
              <a:ext uri="{FF2B5EF4-FFF2-40B4-BE49-F238E27FC236}">
                <a16:creationId xmlns:a16="http://schemas.microsoft.com/office/drawing/2014/main" id="{475B3A7A-D60A-49D9-996D-158D792DCA32}"/>
              </a:ext>
              <a:ext uri="{C183D7F6-B498-43B3-948B-1728B52AA6E4}">
                <adec:decorative xmlns:adec="http://schemas.microsoft.com/office/drawing/2017/decorative" val="1"/>
              </a:ext>
            </a:extLst>
          </p:cNvPr>
          <p:cNvSpPr/>
          <p:nvPr/>
        </p:nvSpPr>
        <p:spPr>
          <a:xfrm>
            <a:off x="4915219" y="3640190"/>
            <a:ext cx="2361562" cy="534646"/>
          </a:xfrm>
          <a:prstGeom prst="rect">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w="0"/>
                <a:solidFill>
                  <a:schemeClr val="tx1"/>
                </a:solidFill>
                <a:uLnTx/>
                <a:uFillTx/>
                <a:latin typeface="Lub Dub Condensed" panose="020B0506030403020204" pitchFamily="34" charset="0"/>
              </a:rPr>
              <a:t>EVD + thrombolytic</a:t>
            </a:r>
          </a:p>
        </p:txBody>
      </p:sp>
      <p:sp>
        <p:nvSpPr>
          <p:cNvPr id="12" name="Rounded Rectangle 30">
            <a:extLst>
              <a:ext uri="{FF2B5EF4-FFF2-40B4-BE49-F238E27FC236}">
                <a16:creationId xmlns:a16="http://schemas.microsoft.com/office/drawing/2014/main" id="{0C7DC5BE-29A6-4388-B811-425684351149}"/>
              </a:ext>
              <a:ext uri="{C183D7F6-B498-43B3-948B-1728B52AA6E4}">
                <adec:decorative xmlns:adec="http://schemas.microsoft.com/office/drawing/2017/decorative" val="1"/>
              </a:ext>
            </a:extLst>
          </p:cNvPr>
          <p:cNvSpPr/>
          <p:nvPr/>
        </p:nvSpPr>
        <p:spPr>
          <a:xfrm>
            <a:off x="7954673" y="3540564"/>
            <a:ext cx="2361562" cy="733898"/>
          </a:xfrm>
          <a:prstGeom prst="rect">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w="0"/>
                <a:solidFill>
                  <a:schemeClr val="tx1"/>
                </a:solidFill>
                <a:uLnTx/>
                <a:uFillTx/>
                <a:latin typeface="Lub Dub Condensed" panose="020B0506030403020204" pitchFamily="34" charset="0"/>
              </a:rPr>
              <a:t>Neuroendoscopy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w="0"/>
                <a:solidFill>
                  <a:schemeClr val="tx1"/>
                </a:solidFill>
                <a:uLnTx/>
                <a:uFillTx/>
                <a:latin typeface="Lub Dub Condensed" panose="020B0506030403020204" pitchFamily="34" charset="0"/>
              </a:rPr>
              <a:t>+ EVD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w="0"/>
                <a:solidFill>
                  <a:schemeClr val="tx1"/>
                </a:solidFill>
                <a:uLnTx/>
                <a:uFillTx/>
                <a:latin typeface="Lub Dub Condensed" panose="020B0506030403020204" pitchFamily="34" charset="0"/>
              </a:rPr>
              <a:t>+/- thrombolytic</a:t>
            </a:r>
          </a:p>
        </p:txBody>
      </p:sp>
      <p:cxnSp>
        <p:nvCxnSpPr>
          <p:cNvPr id="13" name="Straight Arrow Connector 12">
            <a:extLst>
              <a:ext uri="{FF2B5EF4-FFF2-40B4-BE49-F238E27FC236}">
                <a16:creationId xmlns:a16="http://schemas.microsoft.com/office/drawing/2014/main" id="{DB18EC1F-9063-4681-987E-8C5A10A9CCE6}"/>
              </a:ext>
              <a:ext uri="{C183D7F6-B498-43B3-948B-1728B52AA6E4}">
                <adec:decorative xmlns:adec="http://schemas.microsoft.com/office/drawing/2017/decorative" val="1"/>
              </a:ext>
            </a:extLst>
          </p:cNvPr>
          <p:cNvCxnSpPr>
            <a:cxnSpLocks/>
            <a:stCxn id="6" idx="2"/>
            <a:endCxn id="9" idx="0"/>
          </p:cNvCxnSpPr>
          <p:nvPr/>
        </p:nvCxnSpPr>
        <p:spPr>
          <a:xfrm>
            <a:off x="6096000" y="2018388"/>
            <a:ext cx="0" cy="51245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Elbow Connector 47">
            <a:extLst>
              <a:ext uri="{FF2B5EF4-FFF2-40B4-BE49-F238E27FC236}">
                <a16:creationId xmlns:a16="http://schemas.microsoft.com/office/drawing/2014/main" id="{EA9DA0B4-D5CA-43D6-826F-8075539F500C}"/>
              </a:ext>
              <a:ext uri="{C183D7F6-B498-43B3-948B-1728B52AA6E4}">
                <adec:decorative xmlns:adec="http://schemas.microsoft.com/office/drawing/2017/decorative" val="1"/>
              </a:ext>
            </a:extLst>
          </p:cNvPr>
          <p:cNvCxnSpPr>
            <a:cxnSpLocks/>
            <a:stCxn id="6" idx="2"/>
            <a:endCxn id="7" idx="0"/>
          </p:cNvCxnSpPr>
          <p:nvPr/>
        </p:nvCxnSpPr>
        <p:spPr>
          <a:xfrm rot="5400000">
            <a:off x="4315413" y="759521"/>
            <a:ext cx="521720" cy="3039454"/>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41DBC31-B6D0-4C97-B0C4-7133800AC55E}"/>
              </a:ext>
              <a:ext uri="{C183D7F6-B498-43B3-948B-1728B52AA6E4}">
                <adec:decorative xmlns:adec="http://schemas.microsoft.com/office/drawing/2017/decorative" val="1"/>
              </a:ext>
            </a:extLst>
          </p:cNvPr>
          <p:cNvCxnSpPr>
            <a:stCxn id="9" idx="2"/>
          </p:cNvCxnSpPr>
          <p:nvPr/>
        </p:nvCxnSpPr>
        <p:spPr>
          <a:xfrm>
            <a:off x="6096000" y="3177169"/>
            <a:ext cx="0" cy="46302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C6E8C44-6301-4529-A38A-9AAF5D2D18C8}"/>
              </a:ext>
              <a:ext uri="{C183D7F6-B498-43B3-948B-1728B52AA6E4}">
                <adec:decorative xmlns:adec="http://schemas.microsoft.com/office/drawing/2017/decorative" val="1"/>
              </a:ext>
            </a:extLst>
          </p:cNvPr>
          <p:cNvCxnSpPr>
            <a:stCxn id="7" idx="2"/>
          </p:cNvCxnSpPr>
          <p:nvPr/>
        </p:nvCxnSpPr>
        <p:spPr>
          <a:xfrm>
            <a:off x="3056546" y="3166730"/>
            <a:ext cx="0" cy="47346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6EEB8C3-9ACB-4648-A349-A2584D9FDB8C}"/>
              </a:ext>
              <a:ext uri="{C183D7F6-B498-43B3-948B-1728B52AA6E4}">
                <adec:decorative xmlns:adec="http://schemas.microsoft.com/office/drawing/2017/decorative" val="1"/>
              </a:ext>
            </a:extLst>
          </p:cNvPr>
          <p:cNvCxnSpPr>
            <a:stCxn id="8" idx="2"/>
          </p:cNvCxnSpPr>
          <p:nvPr/>
        </p:nvCxnSpPr>
        <p:spPr>
          <a:xfrm>
            <a:off x="9135454" y="3269502"/>
            <a:ext cx="0" cy="27106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Round Same Side Corner Rectangle 59">
            <a:extLst>
              <a:ext uri="{FF2B5EF4-FFF2-40B4-BE49-F238E27FC236}">
                <a16:creationId xmlns:a16="http://schemas.microsoft.com/office/drawing/2014/main" id="{137559B2-5E4F-49B9-858D-E6693A68043B}"/>
              </a:ext>
              <a:ext uri="{C183D7F6-B498-43B3-948B-1728B52AA6E4}">
                <adec:decorative xmlns:adec="http://schemas.microsoft.com/office/drawing/2017/decorative" val="1"/>
              </a:ext>
            </a:extLst>
          </p:cNvPr>
          <p:cNvSpPr/>
          <p:nvPr/>
        </p:nvSpPr>
        <p:spPr>
          <a:xfrm>
            <a:off x="3144045" y="4649005"/>
            <a:ext cx="1180781" cy="1097370"/>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Lub Dub Condensed" panose="020B0506030403020204" pitchFamily="34" charset="0"/>
              </a:rPr>
              <a:t>Functional Outcome Benefit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Lub Dub Condensed" panose="020B0506030403020204" pitchFamily="34" charset="0"/>
              </a:rPr>
              <a:t>(2b*)</a:t>
            </a:r>
          </a:p>
        </p:txBody>
      </p:sp>
      <p:sp>
        <p:nvSpPr>
          <p:cNvPr id="19" name="Round Same Side Corner Rectangle 60">
            <a:extLst>
              <a:ext uri="{FF2B5EF4-FFF2-40B4-BE49-F238E27FC236}">
                <a16:creationId xmlns:a16="http://schemas.microsoft.com/office/drawing/2014/main" id="{D8D4FCBA-7E59-4E02-BEAD-722A83839207}"/>
              </a:ext>
              <a:ext uri="{C183D7F6-B498-43B3-948B-1728B52AA6E4}">
                <adec:decorative xmlns:adec="http://schemas.microsoft.com/office/drawing/2017/decorative" val="1"/>
              </a:ext>
            </a:extLst>
          </p:cNvPr>
          <p:cNvSpPr/>
          <p:nvPr/>
        </p:nvSpPr>
        <p:spPr>
          <a:xfrm>
            <a:off x="1832015" y="4645549"/>
            <a:ext cx="1180781" cy="1100826"/>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Lub Dub Condensed" panose="020B0506030403020204" pitchFamily="34" charset="0"/>
              </a:rPr>
              <a:t>Mortality Reduction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Lub Dub Condensed" panose="020B0506030403020204" pitchFamily="34" charset="0"/>
              </a:rPr>
              <a:t>(I)</a:t>
            </a:r>
          </a:p>
        </p:txBody>
      </p:sp>
      <p:sp>
        <p:nvSpPr>
          <p:cNvPr id="20" name="Round Same Side Corner Rectangle 62">
            <a:extLst>
              <a:ext uri="{FF2B5EF4-FFF2-40B4-BE49-F238E27FC236}">
                <a16:creationId xmlns:a16="http://schemas.microsoft.com/office/drawing/2014/main" id="{47F353BF-DE45-46E4-AAE7-53BECF5532C5}"/>
              </a:ext>
              <a:ext uri="{C183D7F6-B498-43B3-948B-1728B52AA6E4}">
                <adec:decorative xmlns:adec="http://schemas.microsoft.com/office/drawing/2017/decorative" val="1"/>
              </a:ext>
            </a:extLst>
          </p:cNvPr>
          <p:cNvSpPr/>
          <p:nvPr/>
        </p:nvSpPr>
        <p:spPr>
          <a:xfrm>
            <a:off x="6183499" y="4637857"/>
            <a:ext cx="1180781" cy="1108518"/>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Lub Dub Condensed" panose="020B0506030403020204" pitchFamily="34" charset="0"/>
              </a:rPr>
              <a:t>Functional Outcome Benefit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Lub Dub Condensed" panose="020B0506030403020204" pitchFamily="34" charset="0"/>
              </a:rPr>
              <a:t>(2b</a:t>
            </a:r>
            <a:r>
              <a:rPr lang="en-US" sz="1400" b="1" dirty="0">
                <a:solidFill>
                  <a:prstClr val="black"/>
                </a:solidFill>
                <a:latin typeface="Lub Dub Condensed" panose="020B0506030403020204" pitchFamily="34" charset="0"/>
              </a:rPr>
              <a:t>†</a:t>
            </a:r>
            <a:r>
              <a:rPr kumimoji="0" lang="en-US" sz="1400" b="1" i="0" u="none" strike="noStrike" kern="1200" cap="none" spc="0" normalizeH="0" baseline="0" noProof="0" dirty="0">
                <a:ln>
                  <a:noFill/>
                </a:ln>
                <a:solidFill>
                  <a:prstClr val="black"/>
                </a:solidFill>
                <a:effectLst/>
                <a:uLnTx/>
                <a:uFillTx/>
                <a:latin typeface="Lub Dub Condensed" panose="020B0506030403020204" pitchFamily="34" charset="0"/>
              </a:rPr>
              <a:t>)</a:t>
            </a:r>
          </a:p>
        </p:txBody>
      </p:sp>
      <p:sp>
        <p:nvSpPr>
          <p:cNvPr id="21" name="Round Same Side Corner Rectangle 63">
            <a:extLst>
              <a:ext uri="{FF2B5EF4-FFF2-40B4-BE49-F238E27FC236}">
                <a16:creationId xmlns:a16="http://schemas.microsoft.com/office/drawing/2014/main" id="{07A7A898-9C0E-4523-80C6-1DA1CAE93D17}"/>
              </a:ext>
              <a:ext uri="{C183D7F6-B498-43B3-948B-1728B52AA6E4}">
                <adec:decorative xmlns:adec="http://schemas.microsoft.com/office/drawing/2017/decorative" val="1"/>
              </a:ext>
            </a:extLst>
          </p:cNvPr>
          <p:cNvSpPr/>
          <p:nvPr/>
        </p:nvSpPr>
        <p:spPr>
          <a:xfrm>
            <a:off x="7867174" y="4645549"/>
            <a:ext cx="1180781" cy="1100826"/>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Lub Dub Condensed" panose="020B0506030403020204" pitchFamily="34" charset="0"/>
              </a:rPr>
              <a:t>Functional Outcome Benefit</a:t>
            </a:r>
          </a:p>
          <a:p>
            <a:pPr lvl="0" algn="ctr">
              <a:defRPr/>
            </a:pPr>
            <a:r>
              <a:rPr kumimoji="0" lang="en-US" sz="1400" b="1" i="0" u="none" strike="noStrike" kern="1200" cap="none" spc="0" normalizeH="0" baseline="0" noProof="0" dirty="0">
                <a:ln>
                  <a:noFill/>
                </a:ln>
                <a:solidFill>
                  <a:prstClr val="black"/>
                </a:solidFill>
                <a:effectLst/>
                <a:uLnTx/>
                <a:uFillTx/>
                <a:latin typeface="Lub Dub Condensed" panose="020B0506030403020204" pitchFamily="34" charset="0"/>
              </a:rPr>
              <a:t>(2b</a:t>
            </a:r>
            <a:r>
              <a:rPr lang="en-US" sz="1400" b="1" dirty="0">
                <a:solidFill>
                  <a:prstClr val="black"/>
                </a:solidFill>
                <a:latin typeface="Lub Dub Condensed" panose="020B0506030403020204" pitchFamily="34" charset="0"/>
              </a:rPr>
              <a:t>†</a:t>
            </a:r>
            <a:r>
              <a:rPr kumimoji="0" lang="en-US" sz="1400" b="1" i="0" u="none" strike="noStrike" kern="1200" cap="none" spc="0" normalizeH="0" baseline="0" noProof="0" dirty="0">
                <a:ln>
                  <a:noFill/>
                </a:ln>
                <a:solidFill>
                  <a:prstClr val="black"/>
                </a:solidFill>
                <a:effectLst/>
                <a:uLnTx/>
                <a:uFillTx/>
                <a:latin typeface="Lub Dub Condensed" panose="020B0506030403020204" pitchFamily="34" charset="0"/>
              </a:rPr>
              <a:t>)</a:t>
            </a:r>
          </a:p>
        </p:txBody>
      </p:sp>
      <p:sp>
        <p:nvSpPr>
          <p:cNvPr id="22" name="Round Same Side Corner Rectangle 64">
            <a:extLst>
              <a:ext uri="{FF2B5EF4-FFF2-40B4-BE49-F238E27FC236}">
                <a16:creationId xmlns:a16="http://schemas.microsoft.com/office/drawing/2014/main" id="{7A7B5276-CEAD-4AA6-BAAA-FF02B2E09F51}"/>
              </a:ext>
              <a:ext uri="{C183D7F6-B498-43B3-948B-1728B52AA6E4}">
                <adec:decorative xmlns:adec="http://schemas.microsoft.com/office/drawing/2017/decorative" val="1"/>
              </a:ext>
            </a:extLst>
          </p:cNvPr>
          <p:cNvSpPr/>
          <p:nvPr/>
        </p:nvSpPr>
        <p:spPr>
          <a:xfrm>
            <a:off x="9222953" y="4645548"/>
            <a:ext cx="1180781" cy="1100827"/>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400" b="1" dirty="0">
                <a:solidFill>
                  <a:prstClr val="black"/>
                </a:solidFill>
                <a:latin typeface="Lub Dub Condensed" panose="020B0506030403020204" pitchFamily="34" charset="0"/>
              </a:rPr>
              <a:t>Reduced Permanent Shunt Dependence (2b†)</a:t>
            </a:r>
            <a:endParaRPr kumimoji="0" lang="en-US" sz="1400" b="1" i="0" u="none" strike="noStrike" kern="1200" cap="none" spc="0" normalizeH="0" baseline="0" noProof="0" dirty="0">
              <a:ln>
                <a:noFill/>
              </a:ln>
              <a:solidFill>
                <a:prstClr val="black"/>
              </a:solidFill>
              <a:effectLst/>
              <a:uLnTx/>
              <a:uFillTx/>
              <a:latin typeface="Lub Dub Condensed" panose="020B0506030403020204" pitchFamily="34" charset="0"/>
            </a:endParaRPr>
          </a:p>
        </p:txBody>
      </p:sp>
      <p:cxnSp>
        <p:nvCxnSpPr>
          <p:cNvPr id="24" name="Elbow Connector 75">
            <a:extLst>
              <a:ext uri="{FF2B5EF4-FFF2-40B4-BE49-F238E27FC236}">
                <a16:creationId xmlns:a16="http://schemas.microsoft.com/office/drawing/2014/main" id="{B2AD8E6E-48BC-40D2-871A-31A63A8EB7E6}"/>
              </a:ext>
              <a:ext uri="{C183D7F6-B498-43B3-948B-1728B52AA6E4}">
                <adec:decorative xmlns:adec="http://schemas.microsoft.com/office/drawing/2017/decorative" val="1"/>
              </a:ext>
            </a:extLst>
          </p:cNvPr>
          <p:cNvCxnSpPr/>
          <p:nvPr/>
        </p:nvCxnSpPr>
        <p:spPr>
          <a:xfrm rot="5400000">
            <a:off x="5525546" y="4067402"/>
            <a:ext cx="463020" cy="677889"/>
          </a:xfrm>
          <a:prstGeom prst="bentConnector3">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78">
            <a:extLst>
              <a:ext uri="{FF2B5EF4-FFF2-40B4-BE49-F238E27FC236}">
                <a16:creationId xmlns:a16="http://schemas.microsoft.com/office/drawing/2014/main" id="{28B4F7B6-4E7F-467E-A706-70726662E7DC}"/>
              </a:ext>
              <a:ext uri="{C183D7F6-B498-43B3-948B-1728B52AA6E4}">
                <adec:decorative xmlns:adec="http://schemas.microsoft.com/office/drawing/2017/decorative" val="1"/>
              </a:ext>
            </a:extLst>
          </p:cNvPr>
          <p:cNvCxnSpPr/>
          <p:nvPr/>
        </p:nvCxnSpPr>
        <p:spPr>
          <a:xfrm rot="16200000" flipH="1">
            <a:off x="6203435" y="4067401"/>
            <a:ext cx="463021" cy="677890"/>
          </a:xfrm>
          <a:prstGeom prst="bentConnector3">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Elbow Connector 79">
            <a:extLst>
              <a:ext uri="{FF2B5EF4-FFF2-40B4-BE49-F238E27FC236}">
                <a16:creationId xmlns:a16="http://schemas.microsoft.com/office/drawing/2014/main" id="{FD460436-3D81-491E-B8D5-4B2F2EC9250D}"/>
              </a:ext>
              <a:ext uri="{C183D7F6-B498-43B3-948B-1728B52AA6E4}">
                <adec:decorative xmlns:adec="http://schemas.microsoft.com/office/drawing/2017/decorative" val="1"/>
              </a:ext>
            </a:extLst>
          </p:cNvPr>
          <p:cNvCxnSpPr/>
          <p:nvPr/>
        </p:nvCxnSpPr>
        <p:spPr>
          <a:xfrm rot="5400000">
            <a:off x="2504120" y="4093122"/>
            <a:ext cx="470713" cy="63414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Elbow Connector 82">
            <a:extLst>
              <a:ext uri="{FF2B5EF4-FFF2-40B4-BE49-F238E27FC236}">
                <a16:creationId xmlns:a16="http://schemas.microsoft.com/office/drawing/2014/main" id="{0B2D1A43-2951-4BA0-8279-20916387CB1D}"/>
              </a:ext>
              <a:ext uri="{C183D7F6-B498-43B3-948B-1728B52AA6E4}">
                <adec:decorative xmlns:adec="http://schemas.microsoft.com/office/drawing/2017/decorative" val="1"/>
              </a:ext>
            </a:extLst>
          </p:cNvPr>
          <p:cNvCxnSpPr/>
          <p:nvPr/>
        </p:nvCxnSpPr>
        <p:spPr>
          <a:xfrm rot="16200000" flipH="1">
            <a:off x="3158407" y="4072975"/>
            <a:ext cx="474169" cy="67789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85">
            <a:extLst>
              <a:ext uri="{FF2B5EF4-FFF2-40B4-BE49-F238E27FC236}">
                <a16:creationId xmlns:a16="http://schemas.microsoft.com/office/drawing/2014/main" id="{A8B03D4E-405B-49F5-BDA9-2BDD6566AFFF}"/>
              </a:ext>
              <a:ext uri="{C183D7F6-B498-43B3-948B-1728B52AA6E4}">
                <adec:decorative xmlns:adec="http://schemas.microsoft.com/office/drawing/2017/decorative" val="1"/>
              </a:ext>
            </a:extLst>
          </p:cNvPr>
          <p:cNvCxnSpPr/>
          <p:nvPr/>
        </p:nvCxnSpPr>
        <p:spPr>
          <a:xfrm rot="16200000" flipH="1">
            <a:off x="9288856" y="4121060"/>
            <a:ext cx="371087" cy="67789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Elbow Connector 88">
            <a:extLst>
              <a:ext uri="{FF2B5EF4-FFF2-40B4-BE49-F238E27FC236}">
                <a16:creationId xmlns:a16="http://schemas.microsoft.com/office/drawing/2014/main" id="{3831DDFD-2269-49A1-A169-EC365E68EF45}"/>
              </a:ext>
              <a:ext uri="{C183D7F6-B498-43B3-948B-1728B52AA6E4}">
                <adec:decorative xmlns:adec="http://schemas.microsoft.com/office/drawing/2017/decorative" val="1"/>
              </a:ext>
            </a:extLst>
          </p:cNvPr>
          <p:cNvCxnSpPr/>
          <p:nvPr/>
        </p:nvCxnSpPr>
        <p:spPr>
          <a:xfrm rot="5400000">
            <a:off x="8610967" y="4121061"/>
            <a:ext cx="371087" cy="677889"/>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Elbow Connector 47">
            <a:extLst>
              <a:ext uri="{FF2B5EF4-FFF2-40B4-BE49-F238E27FC236}">
                <a16:creationId xmlns:a16="http://schemas.microsoft.com/office/drawing/2014/main" id="{37E80F78-6DC3-46C9-8EDC-15DFB87CEED9}"/>
              </a:ext>
              <a:ext uri="{C183D7F6-B498-43B3-948B-1728B52AA6E4}">
                <adec:decorative xmlns:adec="http://schemas.microsoft.com/office/drawing/2017/decorative" val="1"/>
              </a:ext>
            </a:extLst>
          </p:cNvPr>
          <p:cNvCxnSpPr>
            <a:cxnSpLocks/>
            <a:stCxn id="6" idx="2"/>
            <a:endCxn id="8" idx="0"/>
          </p:cNvCxnSpPr>
          <p:nvPr/>
        </p:nvCxnSpPr>
        <p:spPr>
          <a:xfrm rot="16200000" flipH="1">
            <a:off x="7359502" y="754886"/>
            <a:ext cx="512450" cy="3039454"/>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Rectangle 30" descr="The flowchart depicts recommendation based decision-making in the surgical management of the  intraventricular hemorrhage (IVH) patient. &#10;The decision pathways are based on the three following characteristics: 1. Spontaneous IVH in addition to Obstructive Hydrocephalus; 2. Spontaneous intracerebral hemorrhage (ICH) less than 30 mL IVH requiring external ventricular drain (EVD); and 3. Spontaneous ICH less than 30 mL&#10;Glasgow Coma Scale (GCS greater than 3) and IVH&#10; requiring EVD.&#10;1. In Spontaneous IVH in addition to Obstructive Hydrocephalus, EVD to reduce mortality is a Class 1 recommendation.  EVD for functional outcome benefit is a Class 2b recommendation.&#10;2. In spontaneous ICH less than 30 mL IVH requiring EVD, EVD plus a thrombolytic has a Class 2b indication for mortality reduction and a Class 2b recommendation for functional outcome benefit; and 3. In Spontaneous ICH less than 30 mL&#10;Glasgow Coma Scale (GCS greater than 3) and IVH&#10; requiring EVD, For patients with spontaneous supratentorial ICH of &lt;30-mL volume and IVH requiring EVD, the usefulness of minimally invasive IVH evacuation with neuroendoscopy plus EVD, &#10;with or without thrombolytic, to improve functional outcomes and reduce permanent shunt &#10;dependence is uncertain (Class 2b recommendations)..&#10;&#10; &#10;">
            <a:extLst>
              <a:ext uri="{FF2B5EF4-FFF2-40B4-BE49-F238E27FC236}">
                <a16:creationId xmlns:a16="http://schemas.microsoft.com/office/drawing/2014/main" id="{6E4F06EA-FFB1-4477-ABDC-DEAA5ADAFF51}"/>
              </a:ext>
              <a:ext uri="{C183D7F6-B498-43B3-948B-1728B52AA6E4}">
                <adec:decorative xmlns:adec="http://schemas.microsoft.com/office/drawing/2017/decorative" val="0"/>
              </a:ext>
            </a:extLst>
          </p:cNvPr>
          <p:cNvSpPr/>
          <p:nvPr/>
        </p:nvSpPr>
        <p:spPr>
          <a:xfrm>
            <a:off x="568226" y="1156771"/>
            <a:ext cx="11055549" cy="4791967"/>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7CF1CEE6-0E9F-4438-A33D-3A5B475F80BE}"/>
              </a:ext>
            </a:extLst>
          </p:cNvPr>
          <p:cNvSpPr txBox="1"/>
          <p:nvPr/>
        </p:nvSpPr>
        <p:spPr>
          <a:xfrm>
            <a:off x="9709431" y="5770568"/>
            <a:ext cx="2115016" cy="230832"/>
          </a:xfrm>
          <a:prstGeom prst="rect">
            <a:avLst/>
          </a:prstGeom>
          <a:noFill/>
        </p:spPr>
        <p:txBody>
          <a:bodyPr wrap="square">
            <a:spAutoFit/>
          </a:bodyPr>
          <a:lstStyle/>
          <a:p>
            <a:r>
              <a:rPr lang="en-US" sz="900" dirty="0">
                <a:latin typeface="Lub Dub Condensed" panose="020B0506030403020204" pitchFamily="34" charset="0"/>
              </a:rPr>
              <a:t>Note: *Not well  established. †Uncertain</a:t>
            </a:r>
          </a:p>
        </p:txBody>
      </p:sp>
      <p:sp>
        <p:nvSpPr>
          <p:cNvPr id="5" name="Text Placeholder 4">
            <a:extLst>
              <a:ext uri="{FF2B5EF4-FFF2-40B4-BE49-F238E27FC236}">
                <a16:creationId xmlns:a16="http://schemas.microsoft.com/office/drawing/2014/main" id="{730464D6-9829-4D74-AEC3-6620937CC09D}"/>
              </a:ext>
            </a:extLst>
          </p:cNvPr>
          <p:cNvSpPr>
            <a:spLocks noGrp="1"/>
          </p:cNvSpPr>
          <p:nvPr>
            <p:ph type="body" sz="quarter" idx="13"/>
          </p:nvPr>
        </p:nvSpPr>
        <p:spPr>
          <a:xfrm>
            <a:off x="1255112" y="5948738"/>
            <a:ext cx="9681776" cy="271939"/>
          </a:xfrm>
        </p:spPr>
        <p:txBody>
          <a:bodyPr/>
          <a:lstStyle/>
          <a:p>
            <a:r>
              <a:rPr lang="en-US" sz="900" b="1" dirty="0">
                <a:latin typeface="Lub Dub Condensed" panose="020B0506030403020204" pitchFamily="34" charset="0"/>
              </a:rPr>
              <a:t>Abbreviations: </a:t>
            </a:r>
            <a:r>
              <a:rPr lang="en-US" sz="900" dirty="0">
                <a:latin typeface="Lub Dub Condensed" panose="020B0506030403020204" pitchFamily="34" charset="0"/>
              </a:rPr>
              <a:t>EVD indicates external ventricular drain; GCS, Glasgow coma scale; ICH, Intracerebral hemorrhage, and IVH, intraventricular hemorrhage. </a:t>
            </a:r>
          </a:p>
        </p:txBody>
      </p:sp>
      <p:sp>
        <p:nvSpPr>
          <p:cNvPr id="4" name="Slide Number Placeholder 3">
            <a:extLst>
              <a:ext uri="{FF2B5EF4-FFF2-40B4-BE49-F238E27FC236}">
                <a16:creationId xmlns:a16="http://schemas.microsoft.com/office/drawing/2014/main" id="{245DCBDE-38D1-44C1-A30F-0D17F893E81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23</a:t>
            </a:fld>
            <a:endParaRPr lang="en-US" sz="900" dirty="0"/>
          </a:p>
        </p:txBody>
      </p:sp>
      <p:sp>
        <p:nvSpPr>
          <p:cNvPr id="30" name="Rectangle 29">
            <a:extLst>
              <a:ext uri="{FF2B5EF4-FFF2-40B4-BE49-F238E27FC236}">
                <a16:creationId xmlns:a16="http://schemas.microsoft.com/office/drawing/2014/main" id="{DEF5D577-0633-465F-A9C8-227211B8B351}"/>
              </a:ext>
              <a:ext uri="{C183D7F6-B498-43B3-948B-1728B52AA6E4}">
                <adec:decorative xmlns:adec="http://schemas.microsoft.com/office/drawing/2017/decorative" val="1"/>
              </a:ext>
            </a:extLst>
          </p:cNvPr>
          <p:cNvSpPr/>
          <p:nvPr/>
        </p:nvSpPr>
        <p:spPr>
          <a:xfrm>
            <a:off x="4827720" y="4637857"/>
            <a:ext cx="1180781" cy="1108518"/>
          </a:xfrm>
          <a:prstGeom prst="rect">
            <a:avLst/>
          </a:prstGeom>
          <a:solidFill>
            <a:srgbClr val="F1DB10"/>
          </a:solidFill>
          <a:ln>
            <a:solidFill>
              <a:srgbClr val="F0DB0E"/>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en-US" sz="1400" b="1" dirty="0">
                <a:solidFill>
                  <a:prstClr val="black"/>
                </a:solidFill>
                <a:latin typeface="Lub Dub Condensed" panose="020B0506030403020204" pitchFamily="34" charset="0"/>
              </a:rPr>
              <a:t>Mortality Reduction</a:t>
            </a:r>
          </a:p>
          <a:p>
            <a:pPr algn="ctr"/>
            <a:r>
              <a:rPr lang="en-US" sz="1400" b="1" dirty="0">
                <a:solidFill>
                  <a:prstClr val="black"/>
                </a:solidFill>
                <a:latin typeface="Lub Dub Condensed" panose="020B0506030403020204" pitchFamily="34" charset="0"/>
              </a:rPr>
              <a:t>(2a)</a:t>
            </a:r>
          </a:p>
        </p:txBody>
      </p:sp>
    </p:spTree>
    <p:extLst>
      <p:ext uri="{BB962C8B-B14F-4D97-AF65-F5344CB8AC3E}">
        <p14:creationId xmlns:p14="http://schemas.microsoft.com/office/powerpoint/2010/main" val="1386115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right)">
                                      <p:cBhvr>
                                        <p:cTn id="27" dur="500"/>
                                        <p:tgtEl>
                                          <p:spTgt spid="26"/>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up)">
                                      <p:cBhvr>
                                        <p:cTn id="44" dur="500"/>
                                        <p:tgtEl>
                                          <p:spTgt spid="13"/>
                                        </p:tgtEl>
                                      </p:cBhvr>
                                    </p:animEffect>
                                  </p:childTnLst>
                                </p:cTn>
                              </p:par>
                            </p:childTnLst>
                          </p:cTn>
                        </p:par>
                        <p:par>
                          <p:cTn id="45" fill="hold">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500"/>
                                        <p:tgtEl>
                                          <p:spTgt spid="9"/>
                                        </p:tgtEl>
                                      </p:cBhvr>
                                    </p:animEffect>
                                  </p:childTnLst>
                                </p:cTn>
                              </p:par>
                            </p:childTnLst>
                          </p:cTn>
                        </p:par>
                        <p:par>
                          <p:cTn id="49" fill="hold">
                            <p:stCondLst>
                              <p:cond delay="1000"/>
                            </p:stCondLst>
                            <p:childTnLst>
                              <p:par>
                                <p:cTn id="50" presetID="22" presetClass="entr" presetSubtype="1"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up)">
                                      <p:cBhvr>
                                        <p:cTn id="52" dur="500"/>
                                        <p:tgtEl>
                                          <p:spTgt spid="15"/>
                                        </p:tgtEl>
                                      </p:cBhvr>
                                    </p:animEffect>
                                  </p:childTnLst>
                                </p:cTn>
                              </p:par>
                            </p:childTnLst>
                          </p:cTn>
                        </p:par>
                        <p:par>
                          <p:cTn id="53" fill="hold">
                            <p:stCondLst>
                              <p:cond delay="1500"/>
                            </p:stCondLst>
                            <p:childTnLst>
                              <p:par>
                                <p:cTn id="54" presetID="10"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500"/>
                                        <p:tgtEl>
                                          <p:spTgt spid="11"/>
                                        </p:tgtEl>
                                      </p:cBhvr>
                                    </p:animEffect>
                                  </p:childTnLst>
                                </p:cTn>
                              </p:par>
                            </p:childTnLst>
                          </p:cTn>
                        </p:par>
                        <p:par>
                          <p:cTn id="57" fill="hold">
                            <p:stCondLst>
                              <p:cond delay="2000"/>
                            </p:stCondLst>
                            <p:childTnLst>
                              <p:par>
                                <p:cTn id="58" presetID="22" presetClass="entr" presetSubtype="2" fill="hold"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right)">
                                      <p:cBhvr>
                                        <p:cTn id="60" dur="500"/>
                                        <p:tgtEl>
                                          <p:spTgt spid="24"/>
                                        </p:tgtEl>
                                      </p:cBhvr>
                                    </p:animEffect>
                                  </p:childTnLst>
                                </p:cTn>
                              </p:par>
                            </p:childTnLst>
                          </p:cTn>
                        </p:par>
                        <p:par>
                          <p:cTn id="61" fill="hold">
                            <p:stCondLst>
                              <p:cond delay="2500"/>
                            </p:stCondLst>
                            <p:childTnLst>
                              <p:par>
                                <p:cTn id="62" presetID="1" presetClass="entr" presetSubtype="0"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childTnLst>
                                </p:cTn>
                              </p:par>
                            </p:childTnLst>
                          </p:cTn>
                        </p:par>
                        <p:par>
                          <p:cTn id="64" fill="hold">
                            <p:stCondLst>
                              <p:cond delay="2500"/>
                            </p:stCondLst>
                            <p:childTnLst>
                              <p:par>
                                <p:cTn id="65" presetID="22" presetClass="entr" presetSubtype="8"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left)">
                                      <p:cBhvr>
                                        <p:cTn id="67" dur="500"/>
                                        <p:tgtEl>
                                          <p:spTgt spid="25"/>
                                        </p:tgtEl>
                                      </p:cBhvr>
                                    </p:animEffect>
                                  </p:childTnLst>
                                </p:cTn>
                              </p:par>
                            </p:childTnLst>
                          </p:cTn>
                        </p:par>
                        <p:par>
                          <p:cTn id="68" fill="hold">
                            <p:stCondLst>
                              <p:cond delay="3000"/>
                            </p:stCondLst>
                            <p:childTnLst>
                              <p:par>
                                <p:cTn id="69" presetID="10" presetClass="entr" presetSubtype="0" fill="hold" grpId="0" nodeType="after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500"/>
                                        <p:tgtEl>
                                          <p:spTgt spid="20"/>
                                        </p:tgtEl>
                                      </p:cBhvr>
                                    </p:animEffect>
                                  </p:childTnLst>
                                </p:cTn>
                              </p:par>
                            </p:childTnLst>
                          </p:cTn>
                        </p:par>
                        <p:par>
                          <p:cTn id="72" fill="hold">
                            <p:stCondLst>
                              <p:cond delay="3500"/>
                            </p:stCondLst>
                            <p:childTnLst>
                              <p:par>
                                <p:cTn id="73" presetID="10" presetClass="entr" presetSubtype="0" fill="hold" grpId="0" nodeType="after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fade">
                                      <p:cBhvr>
                                        <p:cTn id="75" dur="500"/>
                                        <p:tgtEl>
                                          <p:spTgt spid="8"/>
                                        </p:tgtEl>
                                      </p:cBhvr>
                                    </p:animEffect>
                                  </p:childTnLst>
                                </p:cTn>
                              </p:par>
                            </p:childTnLst>
                          </p:cTn>
                        </p:par>
                        <p:par>
                          <p:cTn id="76" fill="hold">
                            <p:stCondLst>
                              <p:cond delay="4000"/>
                            </p:stCondLst>
                            <p:childTnLst>
                              <p:par>
                                <p:cTn id="77" presetID="22" presetClass="entr" presetSubtype="1" fill="hold"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up)">
                                      <p:cBhvr>
                                        <p:cTn id="79" dur="500"/>
                                        <p:tgtEl>
                                          <p:spTgt spid="17"/>
                                        </p:tgtEl>
                                      </p:cBhvr>
                                    </p:animEffect>
                                  </p:childTnLst>
                                </p:cTn>
                              </p:par>
                            </p:childTnLst>
                          </p:cTn>
                        </p:par>
                        <p:par>
                          <p:cTn id="80" fill="hold">
                            <p:stCondLst>
                              <p:cond delay="4500"/>
                            </p:stCondLst>
                            <p:childTnLst>
                              <p:par>
                                <p:cTn id="81" presetID="10"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500"/>
                                        <p:tgtEl>
                                          <p:spTgt spid="12"/>
                                        </p:tgtEl>
                                      </p:cBhvr>
                                    </p:animEffect>
                                  </p:childTnLst>
                                </p:cTn>
                              </p:par>
                            </p:childTnLst>
                          </p:cTn>
                        </p:par>
                        <p:par>
                          <p:cTn id="84" fill="hold">
                            <p:stCondLst>
                              <p:cond delay="5000"/>
                            </p:stCondLst>
                            <p:childTnLst>
                              <p:par>
                                <p:cTn id="85" presetID="22" presetClass="entr" presetSubtype="2" fill="hold"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right)">
                                      <p:cBhvr>
                                        <p:cTn id="87" dur="500"/>
                                        <p:tgtEl>
                                          <p:spTgt spid="29"/>
                                        </p:tgtEl>
                                      </p:cBhvr>
                                    </p:animEffect>
                                  </p:childTnLst>
                                </p:cTn>
                              </p:par>
                            </p:childTnLst>
                          </p:cTn>
                        </p:par>
                        <p:par>
                          <p:cTn id="88" fill="hold">
                            <p:stCondLst>
                              <p:cond delay="5500"/>
                            </p:stCondLst>
                            <p:childTnLst>
                              <p:par>
                                <p:cTn id="89" presetID="10" presetClass="entr" presetSubtype="0" fill="hold" grpId="0" nodeType="after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fade">
                                      <p:cBhvr>
                                        <p:cTn id="91" dur="500"/>
                                        <p:tgtEl>
                                          <p:spTgt spid="21"/>
                                        </p:tgtEl>
                                      </p:cBhvr>
                                    </p:animEffect>
                                  </p:childTnLst>
                                </p:cTn>
                              </p:par>
                            </p:childTnLst>
                          </p:cTn>
                        </p:par>
                        <p:par>
                          <p:cTn id="92" fill="hold">
                            <p:stCondLst>
                              <p:cond delay="6000"/>
                            </p:stCondLst>
                            <p:childTnLst>
                              <p:par>
                                <p:cTn id="93" presetID="22" presetClass="entr" presetSubtype="8" fill="hold" nodeType="afterEffect">
                                  <p:stCondLst>
                                    <p:cond delay="0"/>
                                  </p:stCondLst>
                                  <p:childTnLst>
                                    <p:set>
                                      <p:cBhvr>
                                        <p:cTn id="94" dur="1" fill="hold">
                                          <p:stCondLst>
                                            <p:cond delay="0"/>
                                          </p:stCondLst>
                                        </p:cTn>
                                        <p:tgtEl>
                                          <p:spTgt spid="28"/>
                                        </p:tgtEl>
                                        <p:attrNameLst>
                                          <p:attrName>style.visibility</p:attrName>
                                        </p:attrNameLst>
                                      </p:cBhvr>
                                      <p:to>
                                        <p:strVal val="visible"/>
                                      </p:to>
                                    </p:set>
                                    <p:animEffect transition="in" filter="wipe(left)">
                                      <p:cBhvr>
                                        <p:cTn id="95" dur="500"/>
                                        <p:tgtEl>
                                          <p:spTgt spid="28"/>
                                        </p:tgtEl>
                                      </p:cBhvr>
                                    </p:animEffect>
                                  </p:childTnLst>
                                </p:cTn>
                              </p:par>
                            </p:childTnLst>
                          </p:cTn>
                        </p:par>
                        <p:par>
                          <p:cTn id="96" fill="hold">
                            <p:stCondLst>
                              <p:cond delay="6500"/>
                            </p:stCondLst>
                            <p:childTnLst>
                              <p:par>
                                <p:cTn id="97" presetID="10" presetClass="entr" presetSubtype="0" fill="hold" grpId="0" nodeType="afterEffect">
                                  <p:stCondLst>
                                    <p:cond delay="0"/>
                                  </p:stCondLst>
                                  <p:childTnLst>
                                    <p:set>
                                      <p:cBhvr>
                                        <p:cTn id="98" dur="1" fill="hold">
                                          <p:stCondLst>
                                            <p:cond delay="0"/>
                                          </p:stCondLst>
                                        </p:cTn>
                                        <p:tgtEl>
                                          <p:spTgt spid="22"/>
                                        </p:tgtEl>
                                        <p:attrNameLst>
                                          <p:attrName>style.visibility</p:attrName>
                                        </p:attrNameLst>
                                      </p:cBhvr>
                                      <p:to>
                                        <p:strVal val="visible"/>
                                      </p:to>
                                    </p:set>
                                    <p:animEffect transition="in" filter="fade">
                                      <p:cBhvr>
                                        <p:cTn id="9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8" grpId="0" animBg="1"/>
      <p:bldP spid="19" grpId="0" animBg="1"/>
      <p:bldP spid="20" grpId="0" animBg="1"/>
      <p:bldP spid="21" grpId="0" animBg="1"/>
      <p:bldP spid="22" grpId="0" animBg="1"/>
      <p:bldP spid="3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E4DD9-F180-4118-8350-A00AD4520931}"/>
              </a:ext>
            </a:extLst>
          </p:cNvPr>
          <p:cNvSpPr>
            <a:spLocks noGrp="1"/>
          </p:cNvSpPr>
          <p:nvPr>
            <p:ph type="title"/>
          </p:nvPr>
        </p:nvSpPr>
        <p:spPr>
          <a:xfrm>
            <a:off x="838199" y="365125"/>
            <a:ext cx="10678297" cy="660111"/>
          </a:xfrm>
        </p:spPr>
        <p:txBody>
          <a:bodyPr/>
          <a:lstStyle/>
          <a:p>
            <a:r>
              <a:rPr lang="en-US" sz="2800" dirty="0">
                <a:latin typeface="Lub Dub Bold" panose="020B0803030403020204" pitchFamily="34" charset="0"/>
              </a:rPr>
              <a:t>Surgical Interventions</a:t>
            </a:r>
            <a:br>
              <a:rPr lang="en-US" sz="2800" dirty="0">
                <a:latin typeface="Lub Dub Bold" panose="020B0803030403020204" pitchFamily="34" charset="0"/>
              </a:rPr>
            </a:br>
            <a:r>
              <a:rPr lang="en-US" sz="2400" dirty="0">
                <a:solidFill>
                  <a:srgbClr val="CF2429"/>
                </a:solidFill>
                <a:latin typeface="Lub Dub Condensed" panose="020B0506030403020204" pitchFamily="34" charset="0"/>
                <a:cs typeface="Arial" panose="020B0604020202020204" pitchFamily="34" charset="0"/>
              </a:rPr>
              <a:t>Craniotomy for Supratentorial Hemorrhage</a:t>
            </a:r>
            <a:endParaRPr lang="en-US" sz="2800" dirty="0">
              <a:solidFill>
                <a:srgbClr val="CF2429"/>
              </a:solidFill>
              <a:latin typeface="Lub Dub Condensed" panose="020B0506030403020204" pitchFamily="34" charset="0"/>
            </a:endParaRPr>
          </a:p>
        </p:txBody>
      </p:sp>
      <p:sp>
        <p:nvSpPr>
          <p:cNvPr id="6" name="TextBox 5">
            <a:extLst>
              <a:ext uri="{FF2B5EF4-FFF2-40B4-BE49-F238E27FC236}">
                <a16:creationId xmlns:a16="http://schemas.microsoft.com/office/drawing/2014/main" id="{69DA1D3B-AD83-4140-AD9E-8DEF72449E2F}"/>
              </a:ext>
              <a:ext uri="{C183D7F6-B498-43B3-948B-1728B52AA6E4}">
                <adec:decorative xmlns:adec="http://schemas.microsoft.com/office/drawing/2017/decorative" val="1"/>
              </a:ext>
            </a:extLst>
          </p:cNvPr>
          <p:cNvSpPr txBox="1"/>
          <p:nvPr/>
        </p:nvSpPr>
        <p:spPr>
          <a:xfrm>
            <a:off x="2117124" y="1898627"/>
            <a:ext cx="7957751" cy="660111"/>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1600" b="1">
                <a:solidFill>
                  <a:schemeClr val="bg1"/>
                </a:solidFill>
                <a:latin typeface="Lub Dub Bold" panose="020B0803030403020204" pitchFamily="34" charset="0"/>
                <a:cs typeface="Lato"/>
              </a:defRPr>
            </a:lvl1pPr>
          </a:lstStyle>
          <a:p>
            <a:pPr algn="ctr"/>
            <a:r>
              <a:rPr lang="en-US" sz="2000" dirty="0">
                <a:latin typeface="Lub Dub Bold" panose="020B0803030403020204" pitchFamily="34" charset="0"/>
              </a:rPr>
              <a:t>Supratentorial ICH of moderate or greater severity*</a:t>
            </a:r>
          </a:p>
        </p:txBody>
      </p:sp>
      <p:sp>
        <p:nvSpPr>
          <p:cNvPr id="7" name="TextBox 6">
            <a:extLst>
              <a:ext uri="{FF2B5EF4-FFF2-40B4-BE49-F238E27FC236}">
                <a16:creationId xmlns:a16="http://schemas.microsoft.com/office/drawing/2014/main" id="{34160C88-16F4-43FF-A585-7AFE55F50700}"/>
              </a:ext>
              <a:ext uri="{C183D7F6-B498-43B3-948B-1728B52AA6E4}">
                <adec:decorative xmlns:adec="http://schemas.microsoft.com/office/drawing/2017/decorative" val="1"/>
              </a:ext>
            </a:extLst>
          </p:cNvPr>
          <p:cNvSpPr txBox="1"/>
          <p:nvPr/>
        </p:nvSpPr>
        <p:spPr>
          <a:xfrm>
            <a:off x="2635781" y="3644284"/>
            <a:ext cx="3056566" cy="1384228"/>
          </a:xfrm>
          <a:prstGeom prst="rect">
            <a:avLst/>
          </a:prstGeom>
          <a:solidFill>
            <a:srgbClr val="F99B1D"/>
          </a:solidFill>
          <a:ln w="25400">
            <a:noFill/>
          </a:ln>
        </p:spPr>
        <p:txBody>
          <a:bodyPr spcFirstLastPara="0" lIns="91440" tIns="91440" rIns="91440" bIns="9144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r>
              <a:rPr lang="en-US" sz="1400" dirty="0">
                <a:latin typeface="Lub Dub Bold" panose="020B0803030403020204" pitchFamily="34" charset="0"/>
              </a:rPr>
              <a:t>Craniotomy for hemorrhage evacuation to improve mortality or functional outcomes is of uncertain usefulness </a:t>
            </a:r>
          </a:p>
          <a:p>
            <a:r>
              <a:rPr lang="en-US" sz="1400" dirty="0">
                <a:latin typeface="Lub Dub Bold" panose="020B0803030403020204" pitchFamily="34" charset="0"/>
              </a:rPr>
              <a:t>(2b)</a:t>
            </a:r>
          </a:p>
        </p:txBody>
      </p:sp>
      <p:cxnSp>
        <p:nvCxnSpPr>
          <p:cNvPr id="8" name="Straight Arrow Connector 19">
            <a:extLst>
              <a:ext uri="{FF2B5EF4-FFF2-40B4-BE49-F238E27FC236}">
                <a16:creationId xmlns:a16="http://schemas.microsoft.com/office/drawing/2014/main" id="{E522AF82-E3BB-4C0A-9017-B3EA2ADA1632}"/>
              </a:ext>
              <a:ext uri="{C183D7F6-B498-43B3-948B-1728B52AA6E4}">
                <adec:decorative xmlns:adec="http://schemas.microsoft.com/office/drawing/2017/decorative" val="1"/>
              </a:ext>
            </a:extLst>
          </p:cNvPr>
          <p:cNvCxnSpPr>
            <a:cxnSpLocks/>
            <a:stCxn id="6" idx="2"/>
            <a:endCxn id="7" idx="0"/>
          </p:cNvCxnSpPr>
          <p:nvPr/>
        </p:nvCxnSpPr>
        <p:spPr>
          <a:xfrm rot="5400000">
            <a:off x="4587259" y="2135543"/>
            <a:ext cx="1085546" cy="1931936"/>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B9CF78C-6A6D-43D8-B375-34A4F9C3B8C6}"/>
              </a:ext>
              <a:ext uri="{C183D7F6-B498-43B3-948B-1728B52AA6E4}">
                <adec:decorative xmlns:adec="http://schemas.microsoft.com/office/drawing/2017/decorative" val="1"/>
              </a:ext>
            </a:extLst>
          </p:cNvPr>
          <p:cNvSpPr txBox="1"/>
          <p:nvPr/>
        </p:nvSpPr>
        <p:spPr>
          <a:xfrm>
            <a:off x="6499654" y="3648211"/>
            <a:ext cx="3183923" cy="1397637"/>
          </a:xfrm>
          <a:prstGeom prst="rect">
            <a:avLst/>
          </a:prstGeom>
          <a:solidFill>
            <a:srgbClr val="F99B1D"/>
          </a:solidFill>
          <a:ln w="25400">
            <a:noFill/>
          </a:ln>
        </p:spPr>
        <p:txBody>
          <a:bodyPr spcFirstLastPara="0" lIns="91440" tIns="91440" rIns="91440" bIns="9144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r>
              <a:rPr lang="en-US" sz="1400" dirty="0">
                <a:latin typeface="Lub Dub Bold" panose="020B0803030403020204" pitchFamily="34" charset="0"/>
              </a:rPr>
              <a:t>Craniotomy for hemorrhage evacuation may be considered as a life-saving measure in patients who are deteriorating </a:t>
            </a:r>
          </a:p>
          <a:p>
            <a:r>
              <a:rPr lang="en-US" sz="1400" dirty="0">
                <a:latin typeface="Lub Dub Bold" panose="020B0803030403020204" pitchFamily="34" charset="0"/>
              </a:rPr>
              <a:t>(2b)</a:t>
            </a:r>
          </a:p>
        </p:txBody>
      </p:sp>
      <p:cxnSp>
        <p:nvCxnSpPr>
          <p:cNvPr id="10" name="Straight Arrow Connector 19">
            <a:extLst>
              <a:ext uri="{FF2B5EF4-FFF2-40B4-BE49-F238E27FC236}">
                <a16:creationId xmlns:a16="http://schemas.microsoft.com/office/drawing/2014/main" id="{B492B62A-8ACF-46FE-A78C-97245C124258}"/>
              </a:ext>
              <a:ext uri="{C183D7F6-B498-43B3-948B-1728B52AA6E4}">
                <adec:decorative xmlns:adec="http://schemas.microsoft.com/office/drawing/2017/decorative" val="1"/>
              </a:ext>
            </a:extLst>
          </p:cNvPr>
          <p:cNvCxnSpPr>
            <a:cxnSpLocks/>
            <a:stCxn id="6" idx="2"/>
            <a:endCxn id="9" idx="0"/>
          </p:cNvCxnSpPr>
          <p:nvPr/>
        </p:nvCxnSpPr>
        <p:spPr>
          <a:xfrm rot="16200000" flipH="1">
            <a:off x="6549072" y="2105666"/>
            <a:ext cx="1089473" cy="1995616"/>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0D21E9A5-7A69-428B-95E4-38FD8DAF1259}"/>
              </a:ext>
              <a:ext uri="{C183D7F6-B498-43B3-948B-1728B52AA6E4}">
                <adec:decorative xmlns:adec="http://schemas.microsoft.com/office/drawing/2017/decorative" val="1"/>
              </a:ext>
            </a:extLst>
          </p:cNvPr>
          <p:cNvSpPr txBox="1"/>
          <p:nvPr/>
        </p:nvSpPr>
        <p:spPr>
          <a:xfrm>
            <a:off x="4044779" y="2565410"/>
            <a:ext cx="6098058" cy="307777"/>
          </a:xfrm>
          <a:prstGeom prst="rect">
            <a:avLst/>
          </a:prstGeom>
          <a:noFill/>
        </p:spPr>
        <p:txBody>
          <a:bodyPr wrap="square">
            <a:spAutoFit/>
          </a:bodyPr>
          <a:lstStyle/>
          <a:p>
            <a:pPr algn="r"/>
            <a:r>
              <a:rPr lang="en-US" sz="1400" b="1" dirty="0">
                <a:latin typeface="Lub Dub Condensed" panose="020B0506030403020204" pitchFamily="34" charset="0"/>
              </a:rPr>
              <a:t>Note: </a:t>
            </a:r>
            <a:r>
              <a:rPr lang="en-US" sz="1400" dirty="0">
                <a:latin typeface="Lub Dub Condensed" panose="020B0506030403020204" pitchFamily="34" charset="0"/>
              </a:rPr>
              <a:t>* &gt;10 cc with a significant neurologic deficit</a:t>
            </a:r>
          </a:p>
        </p:txBody>
      </p:sp>
      <p:sp>
        <p:nvSpPr>
          <p:cNvPr id="11" name="Rectangle 10" descr="The flowchart depicts recommendations for craniotomy for supratentorial hemorrhage.  If the supratentorial intracerebral hemorrhage (ICH) is moderate or of great severity (greater than 10 cc with a significant neurologic deficit):&#10;Craniotomy for hemorrhage evacuation to improve mortality or functional outcomes is of uncertain usefulness (Class 2b) and Craniotomy for hemorrhage evacuation may be considered as a life-saving measure in patients who are deteriorating (Class 2b).&#10;&#10;">
            <a:extLst>
              <a:ext uri="{FF2B5EF4-FFF2-40B4-BE49-F238E27FC236}">
                <a16:creationId xmlns:a16="http://schemas.microsoft.com/office/drawing/2014/main" id="{F30627E8-B372-41CA-AAA3-44808C8B0E41}"/>
              </a:ext>
              <a:ext uri="{C183D7F6-B498-43B3-948B-1728B52AA6E4}">
                <adec:decorative xmlns:adec="http://schemas.microsoft.com/office/drawing/2017/decorative" val="0"/>
              </a:ext>
            </a:extLst>
          </p:cNvPr>
          <p:cNvSpPr/>
          <p:nvPr/>
        </p:nvSpPr>
        <p:spPr>
          <a:xfrm>
            <a:off x="680906" y="1524893"/>
            <a:ext cx="11055549" cy="3757133"/>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730464D6-9829-4D74-AEC3-6620937CC09D}"/>
              </a:ext>
            </a:extLst>
          </p:cNvPr>
          <p:cNvSpPr>
            <a:spLocks noGrp="1"/>
          </p:cNvSpPr>
          <p:nvPr>
            <p:ph type="body" sz="quarter" idx="13"/>
          </p:nvPr>
        </p:nvSpPr>
        <p:spPr>
          <a:xfrm>
            <a:off x="1255112" y="5948738"/>
            <a:ext cx="9681776" cy="271939"/>
          </a:xfrm>
        </p:spPr>
        <p:txBody>
          <a:bodyPr/>
          <a:lstStyle/>
          <a:p>
            <a:r>
              <a:rPr lang="en-US" sz="900" b="1" dirty="0">
                <a:latin typeface="Lub Dub Condensed" panose="020B0506030403020204" pitchFamily="34" charset="0"/>
              </a:rPr>
              <a:t>Abbreviations: </a:t>
            </a:r>
            <a:r>
              <a:rPr lang="en-US" sz="900" dirty="0">
                <a:latin typeface="Lub Dub Condensed" panose="020B0506030403020204" pitchFamily="34" charset="0"/>
              </a:rPr>
              <a:t>ICH indicates intracerebral hemorrhage. </a:t>
            </a:r>
          </a:p>
        </p:txBody>
      </p:sp>
      <p:sp>
        <p:nvSpPr>
          <p:cNvPr id="4" name="Slide Number Placeholder 3">
            <a:extLst>
              <a:ext uri="{FF2B5EF4-FFF2-40B4-BE49-F238E27FC236}">
                <a16:creationId xmlns:a16="http://schemas.microsoft.com/office/drawing/2014/main" id="{245DCBDE-38D1-44C1-A30F-0D17F893E81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24</a:t>
            </a:fld>
            <a:endParaRPr lang="en-US" sz="900" dirty="0"/>
          </a:p>
        </p:txBody>
      </p:sp>
    </p:spTree>
    <p:extLst>
      <p:ext uri="{BB962C8B-B14F-4D97-AF65-F5344CB8AC3E}">
        <p14:creationId xmlns:p14="http://schemas.microsoft.com/office/powerpoint/2010/main" val="19926806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E4DD9-F180-4118-8350-A00AD4520931}"/>
              </a:ext>
            </a:extLst>
          </p:cNvPr>
          <p:cNvSpPr>
            <a:spLocks noGrp="1"/>
          </p:cNvSpPr>
          <p:nvPr>
            <p:ph type="title"/>
          </p:nvPr>
        </p:nvSpPr>
        <p:spPr>
          <a:xfrm>
            <a:off x="838199" y="365125"/>
            <a:ext cx="10678297" cy="660111"/>
          </a:xfrm>
        </p:spPr>
        <p:txBody>
          <a:bodyPr/>
          <a:lstStyle/>
          <a:p>
            <a:r>
              <a:rPr lang="en-US" sz="2800" dirty="0">
                <a:latin typeface="Lub Dub Bold" panose="020B0803030403020204" pitchFamily="34" charset="0"/>
              </a:rPr>
              <a:t>Surgical Interventions</a:t>
            </a:r>
            <a:br>
              <a:rPr lang="en-US" sz="2800" dirty="0">
                <a:latin typeface="Lub Dub Bold" panose="020B0803030403020204" pitchFamily="34" charset="0"/>
              </a:rPr>
            </a:br>
            <a:r>
              <a:rPr lang="en-US" sz="2400" dirty="0">
                <a:solidFill>
                  <a:srgbClr val="CF2429"/>
                </a:solidFill>
                <a:latin typeface="Lub Dub Condensed" panose="020B0506030403020204" pitchFamily="34" charset="0"/>
                <a:cs typeface="Arial" panose="020B0604020202020204" pitchFamily="34" charset="0"/>
              </a:rPr>
              <a:t>Craniotomy for Posterior Fossa Hemorrhage</a:t>
            </a:r>
            <a:endParaRPr lang="en-US" sz="2800" dirty="0">
              <a:solidFill>
                <a:srgbClr val="CF2429"/>
              </a:solidFill>
              <a:latin typeface="Lub Dub Condensed" panose="020B0506030403020204" pitchFamily="34" charset="0"/>
            </a:endParaRPr>
          </a:p>
        </p:txBody>
      </p:sp>
      <p:sp>
        <p:nvSpPr>
          <p:cNvPr id="8" name="TextBox 7">
            <a:extLst>
              <a:ext uri="{FF2B5EF4-FFF2-40B4-BE49-F238E27FC236}">
                <a16:creationId xmlns:a16="http://schemas.microsoft.com/office/drawing/2014/main" id="{F615A5AE-985E-4453-81CA-02401331DD51}"/>
              </a:ext>
              <a:ext uri="{C183D7F6-B498-43B3-948B-1728B52AA6E4}">
                <adec:decorative xmlns:adec="http://schemas.microsoft.com/office/drawing/2017/decorative" val="1"/>
              </a:ext>
            </a:extLst>
          </p:cNvPr>
          <p:cNvSpPr txBox="1"/>
          <p:nvPr/>
        </p:nvSpPr>
        <p:spPr>
          <a:xfrm>
            <a:off x="4533091" y="4620375"/>
            <a:ext cx="3015192" cy="738664"/>
          </a:xfrm>
          <a:prstGeom prst="rect">
            <a:avLst/>
          </a:prstGeom>
          <a:solidFill>
            <a:srgbClr val="82D472"/>
          </a:solidFill>
          <a:ln w="3175">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n w="0"/>
                <a:latin typeface="Lub Dub Condensed" panose="020B0506030403020204" pitchFamily="34" charset="0"/>
              </a:rPr>
              <a:t>Immediate surgical removal of hemorrhage ± EVD is recommended to reduce mortality (1)</a:t>
            </a:r>
          </a:p>
        </p:txBody>
      </p:sp>
      <p:sp>
        <p:nvSpPr>
          <p:cNvPr id="11" name="TextBox 10">
            <a:extLst>
              <a:ext uri="{FF2B5EF4-FFF2-40B4-BE49-F238E27FC236}">
                <a16:creationId xmlns:a16="http://schemas.microsoft.com/office/drawing/2014/main" id="{B398C1D0-3E62-451C-9BE8-77A1BB56C32C}"/>
              </a:ext>
              <a:ext uri="{C183D7F6-B498-43B3-948B-1728B52AA6E4}">
                <adec:decorative xmlns:adec="http://schemas.microsoft.com/office/drawing/2017/decorative" val="1"/>
              </a:ext>
            </a:extLst>
          </p:cNvPr>
          <p:cNvSpPr txBox="1"/>
          <p:nvPr/>
        </p:nvSpPr>
        <p:spPr>
          <a:xfrm>
            <a:off x="4237413" y="1632280"/>
            <a:ext cx="3510330" cy="313932"/>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1600" b="1">
                <a:solidFill>
                  <a:schemeClr val="bg1"/>
                </a:solidFill>
                <a:latin typeface="Lub Dub Bold" panose="020B0803030403020204" pitchFamily="34" charset="0"/>
                <a:cs typeface="Lato"/>
              </a:defRPr>
            </a:lvl1pPr>
          </a:lstStyle>
          <a:p>
            <a:r>
              <a:rPr lang="en-US" dirty="0"/>
              <a:t>Cerebellar ICH</a:t>
            </a:r>
          </a:p>
        </p:txBody>
      </p:sp>
      <p:cxnSp>
        <p:nvCxnSpPr>
          <p:cNvPr id="12" name="Straight Arrow Connector 11">
            <a:extLst>
              <a:ext uri="{FF2B5EF4-FFF2-40B4-BE49-F238E27FC236}">
                <a16:creationId xmlns:a16="http://schemas.microsoft.com/office/drawing/2014/main" id="{BBD50ED5-0EF7-4B2A-B9A5-96C26052E729}"/>
              </a:ext>
              <a:ext uri="{C183D7F6-B498-43B3-948B-1728B52AA6E4}">
                <adec:decorative xmlns:adec="http://schemas.microsoft.com/office/drawing/2017/decorative" val="1"/>
              </a:ext>
            </a:extLst>
          </p:cNvPr>
          <p:cNvCxnSpPr>
            <a:cxnSpLocks/>
            <a:stCxn id="11" idx="2"/>
          </p:cNvCxnSpPr>
          <p:nvPr/>
        </p:nvCxnSpPr>
        <p:spPr>
          <a:xfrm>
            <a:off x="5992578" y="1946212"/>
            <a:ext cx="0" cy="44489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9">
            <a:extLst>
              <a:ext uri="{FF2B5EF4-FFF2-40B4-BE49-F238E27FC236}">
                <a16:creationId xmlns:a16="http://schemas.microsoft.com/office/drawing/2014/main" id="{E54D8243-84A8-4641-BA12-B6FD424FE078}"/>
              </a:ext>
              <a:ext uri="{C183D7F6-B498-43B3-948B-1728B52AA6E4}">
                <adec:decorative xmlns:adec="http://schemas.microsoft.com/office/drawing/2017/decorative" val="1"/>
              </a:ext>
            </a:extLst>
          </p:cNvPr>
          <p:cNvCxnSpPr>
            <a:cxnSpLocks/>
            <a:stCxn id="19" idx="2"/>
            <a:endCxn id="20" idx="0"/>
          </p:cNvCxnSpPr>
          <p:nvPr/>
        </p:nvCxnSpPr>
        <p:spPr>
          <a:xfrm rot="5400000">
            <a:off x="3905802" y="1218850"/>
            <a:ext cx="612751" cy="3560803"/>
          </a:xfrm>
          <a:prstGeom prst="bentConnector3">
            <a:avLst>
              <a:gd name="adj1" fmla="val 48087"/>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9">
            <a:extLst>
              <a:ext uri="{FF2B5EF4-FFF2-40B4-BE49-F238E27FC236}">
                <a16:creationId xmlns:a16="http://schemas.microsoft.com/office/drawing/2014/main" id="{500E6D5C-236D-4A90-B31F-BA9D87494770}"/>
              </a:ext>
              <a:ext uri="{C183D7F6-B498-43B3-948B-1728B52AA6E4}">
                <adec:decorative xmlns:adec="http://schemas.microsoft.com/office/drawing/2017/decorative" val="1"/>
              </a:ext>
            </a:extLst>
          </p:cNvPr>
          <p:cNvCxnSpPr>
            <a:cxnSpLocks/>
            <a:stCxn id="19" idx="2"/>
            <a:endCxn id="22" idx="0"/>
          </p:cNvCxnSpPr>
          <p:nvPr/>
        </p:nvCxnSpPr>
        <p:spPr>
          <a:xfrm rot="16200000" flipH="1">
            <a:off x="6170515" y="2514939"/>
            <a:ext cx="601027" cy="95690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Rounded Rectangle 28">
            <a:extLst>
              <a:ext uri="{FF2B5EF4-FFF2-40B4-BE49-F238E27FC236}">
                <a16:creationId xmlns:a16="http://schemas.microsoft.com/office/drawing/2014/main" id="{1A25CAF4-DAD3-4841-8201-1D2B6F31693A}"/>
              </a:ext>
              <a:ext uri="{C183D7F6-B498-43B3-948B-1728B52AA6E4}">
                <adec:decorative xmlns:adec="http://schemas.microsoft.com/office/drawing/2017/decorative" val="1"/>
              </a:ext>
            </a:extLst>
          </p:cNvPr>
          <p:cNvSpPr/>
          <p:nvPr/>
        </p:nvSpPr>
        <p:spPr>
          <a:xfrm>
            <a:off x="4533091" y="2391106"/>
            <a:ext cx="2918973" cy="301770"/>
          </a:xfrm>
          <a:prstGeom prst="rect">
            <a:avLst/>
          </a:prstGeom>
          <a:solidFill>
            <a:schemeClr val="tx1">
              <a:lumMod val="65000"/>
              <a:lumOff val="3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w="0"/>
                <a:solidFill>
                  <a:schemeClr val="bg1"/>
                </a:solidFill>
                <a:uLnTx/>
                <a:uFillTx/>
                <a:latin typeface="Lub Dub Condensed" panose="020B0506030403020204" pitchFamily="34" charset="0"/>
              </a:rPr>
              <a:t>If any of the following present</a:t>
            </a:r>
          </a:p>
        </p:txBody>
      </p:sp>
      <p:sp>
        <p:nvSpPr>
          <p:cNvPr id="20" name="Rounded Rectangle 28">
            <a:extLst>
              <a:ext uri="{FF2B5EF4-FFF2-40B4-BE49-F238E27FC236}">
                <a16:creationId xmlns:a16="http://schemas.microsoft.com/office/drawing/2014/main" id="{50EA3C79-05EB-470F-A2A2-AAE5C6C03BB7}"/>
              </a:ext>
              <a:ext uri="{C183D7F6-B498-43B3-948B-1728B52AA6E4}">
                <adec:decorative xmlns:adec="http://schemas.microsoft.com/office/drawing/2017/decorative" val="1"/>
              </a:ext>
            </a:extLst>
          </p:cNvPr>
          <p:cNvSpPr/>
          <p:nvPr/>
        </p:nvSpPr>
        <p:spPr>
          <a:xfrm>
            <a:off x="1641974" y="3305627"/>
            <a:ext cx="1579602" cy="501766"/>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w="0"/>
                <a:solidFill>
                  <a:schemeClr val="tx1"/>
                </a:solidFill>
                <a:uLnTx/>
                <a:uFillTx/>
                <a:latin typeface="Lub Dub Condensed" panose="020B0506030403020204" pitchFamily="34" charset="0"/>
              </a:rPr>
              <a:t>Neurologic deterioration</a:t>
            </a:r>
          </a:p>
        </p:txBody>
      </p:sp>
      <p:sp>
        <p:nvSpPr>
          <p:cNvPr id="21" name="Rounded Rectangle 28">
            <a:extLst>
              <a:ext uri="{FF2B5EF4-FFF2-40B4-BE49-F238E27FC236}">
                <a16:creationId xmlns:a16="http://schemas.microsoft.com/office/drawing/2014/main" id="{7437026C-849C-4B9E-9B54-0765A00DD154}"/>
              </a:ext>
              <a:ext uri="{C183D7F6-B498-43B3-948B-1728B52AA6E4}">
                <adec:decorative xmlns:adec="http://schemas.microsoft.com/office/drawing/2017/decorative" val="1"/>
              </a:ext>
            </a:extLst>
          </p:cNvPr>
          <p:cNvSpPr/>
          <p:nvPr/>
        </p:nvSpPr>
        <p:spPr>
          <a:xfrm>
            <a:off x="3914203" y="3296664"/>
            <a:ext cx="1579602" cy="501766"/>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w="0"/>
                <a:solidFill>
                  <a:schemeClr val="tx1"/>
                </a:solidFill>
                <a:uLnTx/>
                <a:uFillTx/>
                <a:latin typeface="Lub Dub Condensed" panose="020B0506030403020204" pitchFamily="34" charset="0"/>
              </a:rPr>
              <a:t>Brainstem compression</a:t>
            </a:r>
          </a:p>
        </p:txBody>
      </p:sp>
      <p:sp>
        <p:nvSpPr>
          <p:cNvPr id="22" name="Rounded Rectangle 28">
            <a:extLst>
              <a:ext uri="{FF2B5EF4-FFF2-40B4-BE49-F238E27FC236}">
                <a16:creationId xmlns:a16="http://schemas.microsoft.com/office/drawing/2014/main" id="{47066F51-E37C-4ABA-944D-67DE3EEBB47F}"/>
              </a:ext>
              <a:ext uri="{C183D7F6-B498-43B3-948B-1728B52AA6E4}">
                <adec:decorative xmlns:adec="http://schemas.microsoft.com/office/drawing/2017/decorative" val="1"/>
              </a:ext>
            </a:extLst>
          </p:cNvPr>
          <p:cNvSpPr/>
          <p:nvPr/>
        </p:nvSpPr>
        <p:spPr>
          <a:xfrm>
            <a:off x="6159677" y="3293903"/>
            <a:ext cx="1579602" cy="501766"/>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w="0"/>
                <a:solidFill>
                  <a:schemeClr val="tx1"/>
                </a:solidFill>
                <a:uLnTx/>
                <a:uFillTx/>
                <a:latin typeface="Lub Dub Condensed" panose="020B0506030403020204" pitchFamily="34" charset="0"/>
              </a:rPr>
              <a:t>Obstructive hydrocephalus</a:t>
            </a:r>
          </a:p>
        </p:txBody>
      </p:sp>
      <p:sp>
        <p:nvSpPr>
          <p:cNvPr id="23" name="Rounded Rectangle 28">
            <a:extLst>
              <a:ext uri="{FF2B5EF4-FFF2-40B4-BE49-F238E27FC236}">
                <a16:creationId xmlns:a16="http://schemas.microsoft.com/office/drawing/2014/main" id="{14310BE3-D584-4B5B-8DC6-A21E1074D8BE}"/>
              </a:ext>
              <a:ext uri="{C183D7F6-B498-43B3-948B-1728B52AA6E4}">
                <adec:decorative xmlns:adec="http://schemas.microsoft.com/office/drawing/2017/decorative" val="1"/>
              </a:ext>
            </a:extLst>
          </p:cNvPr>
          <p:cNvSpPr/>
          <p:nvPr/>
        </p:nvSpPr>
        <p:spPr>
          <a:xfrm>
            <a:off x="8431906" y="3284940"/>
            <a:ext cx="1579602" cy="501766"/>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w="0"/>
                <a:solidFill>
                  <a:schemeClr val="tx1"/>
                </a:solidFill>
                <a:uLnTx/>
                <a:uFillTx/>
                <a:latin typeface="Lub Dub Condensed" panose="020B0506030403020204" pitchFamily="34" charset="0"/>
              </a:rPr>
              <a:t>ICH volume ≥ 15cc</a:t>
            </a:r>
          </a:p>
        </p:txBody>
      </p:sp>
      <p:cxnSp>
        <p:nvCxnSpPr>
          <p:cNvPr id="26" name="Straight Arrow Connector 19">
            <a:extLst>
              <a:ext uri="{FF2B5EF4-FFF2-40B4-BE49-F238E27FC236}">
                <a16:creationId xmlns:a16="http://schemas.microsoft.com/office/drawing/2014/main" id="{3326A706-4FB8-45E8-8C49-D1A96311B947}"/>
              </a:ext>
              <a:ext uri="{C183D7F6-B498-43B3-948B-1728B52AA6E4}">
                <adec:decorative xmlns:adec="http://schemas.microsoft.com/office/drawing/2017/decorative" val="1"/>
              </a:ext>
            </a:extLst>
          </p:cNvPr>
          <p:cNvCxnSpPr>
            <a:cxnSpLocks/>
            <a:stCxn id="19" idx="2"/>
            <a:endCxn id="21" idx="0"/>
          </p:cNvCxnSpPr>
          <p:nvPr/>
        </p:nvCxnSpPr>
        <p:spPr>
          <a:xfrm rot="5400000">
            <a:off x="5046397" y="2350483"/>
            <a:ext cx="603788" cy="1288574"/>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19">
            <a:extLst>
              <a:ext uri="{FF2B5EF4-FFF2-40B4-BE49-F238E27FC236}">
                <a16:creationId xmlns:a16="http://schemas.microsoft.com/office/drawing/2014/main" id="{0E986D3E-A622-4F69-BD2D-72CECB8CF886}"/>
              </a:ext>
              <a:ext uri="{C183D7F6-B498-43B3-948B-1728B52AA6E4}">
                <adec:decorative xmlns:adec="http://schemas.microsoft.com/office/drawing/2017/decorative" val="1"/>
              </a:ext>
            </a:extLst>
          </p:cNvPr>
          <p:cNvCxnSpPr>
            <a:cxnSpLocks/>
            <a:stCxn id="19" idx="2"/>
            <a:endCxn id="23" idx="0"/>
          </p:cNvCxnSpPr>
          <p:nvPr/>
        </p:nvCxnSpPr>
        <p:spPr>
          <a:xfrm rot="16200000" flipH="1">
            <a:off x="7311110" y="1374343"/>
            <a:ext cx="592064" cy="3229129"/>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19">
            <a:extLst>
              <a:ext uri="{FF2B5EF4-FFF2-40B4-BE49-F238E27FC236}">
                <a16:creationId xmlns:a16="http://schemas.microsoft.com/office/drawing/2014/main" id="{52B589DC-7E73-484A-A215-F3874B6412DE}"/>
              </a:ext>
              <a:ext uri="{C183D7F6-B498-43B3-948B-1728B52AA6E4}">
                <adec:decorative xmlns:adec="http://schemas.microsoft.com/office/drawing/2017/decorative" val="1"/>
              </a:ext>
            </a:extLst>
          </p:cNvPr>
          <p:cNvCxnSpPr>
            <a:cxnSpLocks/>
            <a:stCxn id="20" idx="2"/>
            <a:endCxn id="8" idx="0"/>
          </p:cNvCxnSpPr>
          <p:nvPr/>
        </p:nvCxnSpPr>
        <p:spPr>
          <a:xfrm rot="16200000" flipH="1">
            <a:off x="3829740" y="2409428"/>
            <a:ext cx="812982" cy="3608912"/>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19">
            <a:extLst>
              <a:ext uri="{FF2B5EF4-FFF2-40B4-BE49-F238E27FC236}">
                <a16:creationId xmlns:a16="http://schemas.microsoft.com/office/drawing/2014/main" id="{813B158E-07D3-44D8-AA9A-D5FF7FE15565}"/>
              </a:ext>
              <a:ext uri="{C183D7F6-B498-43B3-948B-1728B52AA6E4}">
                <adec:decorative xmlns:adec="http://schemas.microsoft.com/office/drawing/2017/decorative" val="1"/>
              </a:ext>
            </a:extLst>
          </p:cNvPr>
          <p:cNvCxnSpPr>
            <a:cxnSpLocks/>
            <a:stCxn id="21" idx="2"/>
            <a:endCxn id="8" idx="0"/>
          </p:cNvCxnSpPr>
          <p:nvPr/>
        </p:nvCxnSpPr>
        <p:spPr>
          <a:xfrm rot="16200000" flipH="1">
            <a:off x="4961373" y="3541060"/>
            <a:ext cx="821945" cy="1336683"/>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19">
            <a:extLst>
              <a:ext uri="{FF2B5EF4-FFF2-40B4-BE49-F238E27FC236}">
                <a16:creationId xmlns:a16="http://schemas.microsoft.com/office/drawing/2014/main" id="{38B41D8F-7492-4C94-874B-CDA972D455DA}"/>
              </a:ext>
              <a:ext uri="{C183D7F6-B498-43B3-948B-1728B52AA6E4}">
                <adec:decorative xmlns:adec="http://schemas.microsoft.com/office/drawing/2017/decorative" val="1"/>
              </a:ext>
            </a:extLst>
          </p:cNvPr>
          <p:cNvCxnSpPr>
            <a:cxnSpLocks/>
            <a:stCxn id="22" idx="2"/>
            <a:endCxn id="8" idx="0"/>
          </p:cNvCxnSpPr>
          <p:nvPr/>
        </p:nvCxnSpPr>
        <p:spPr>
          <a:xfrm rot="5400000">
            <a:off x="6082730" y="3753627"/>
            <a:ext cx="824706" cy="908791"/>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19">
            <a:extLst>
              <a:ext uri="{FF2B5EF4-FFF2-40B4-BE49-F238E27FC236}">
                <a16:creationId xmlns:a16="http://schemas.microsoft.com/office/drawing/2014/main" id="{B7F6D3B5-24CE-493E-81B1-6DE3A1F999C6}"/>
              </a:ext>
              <a:ext uri="{C183D7F6-B498-43B3-948B-1728B52AA6E4}">
                <adec:decorative xmlns:adec="http://schemas.microsoft.com/office/drawing/2017/decorative" val="1"/>
              </a:ext>
            </a:extLst>
          </p:cNvPr>
          <p:cNvCxnSpPr>
            <a:cxnSpLocks/>
            <a:stCxn id="23" idx="2"/>
            <a:endCxn id="8" idx="0"/>
          </p:cNvCxnSpPr>
          <p:nvPr/>
        </p:nvCxnSpPr>
        <p:spPr>
          <a:xfrm rot="5400000">
            <a:off x="7214363" y="2613030"/>
            <a:ext cx="833669" cy="318102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Rectangle 23" descr="This flowchart depicts decision making in patients with cerebellar intracerebral hemorrhage (ICH).  If any of the following are present; neurologic deterioration, brainstem compression, obstructive hydrocephalus, and/or ICH volume greater than or equal to 15 cc it is a Class 1 recommendation for immediate surgical removal of hemorrhage plus or minus external ventricular drain to reduce mortality.&#10;">
            <a:extLst>
              <a:ext uri="{FF2B5EF4-FFF2-40B4-BE49-F238E27FC236}">
                <a16:creationId xmlns:a16="http://schemas.microsoft.com/office/drawing/2014/main" id="{948B4DF7-F2F9-4E30-A4A7-61D677BAE123}"/>
              </a:ext>
              <a:ext uri="{C183D7F6-B498-43B3-948B-1728B52AA6E4}">
                <adec:decorative xmlns:adec="http://schemas.microsoft.com/office/drawing/2017/decorative" val="0"/>
              </a:ext>
            </a:extLst>
          </p:cNvPr>
          <p:cNvSpPr/>
          <p:nvPr/>
        </p:nvSpPr>
        <p:spPr>
          <a:xfrm>
            <a:off x="680906" y="1524893"/>
            <a:ext cx="11055549" cy="397457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730464D6-9829-4D74-AEC3-6620937CC09D}"/>
              </a:ext>
            </a:extLst>
          </p:cNvPr>
          <p:cNvSpPr>
            <a:spLocks noGrp="1"/>
          </p:cNvSpPr>
          <p:nvPr>
            <p:ph type="body" sz="quarter" idx="13"/>
          </p:nvPr>
        </p:nvSpPr>
        <p:spPr>
          <a:xfrm>
            <a:off x="1255112" y="5948738"/>
            <a:ext cx="9681776" cy="271939"/>
          </a:xfrm>
        </p:spPr>
        <p:txBody>
          <a:bodyPr/>
          <a:lstStyle/>
          <a:p>
            <a:r>
              <a:rPr lang="en-US" sz="900" b="1" dirty="0">
                <a:latin typeface="Lub Dub Condensed" panose="020B0506030403020204" pitchFamily="34" charset="0"/>
              </a:rPr>
              <a:t>Abbreviations: </a:t>
            </a:r>
            <a:r>
              <a:rPr lang="en-US" sz="900" dirty="0">
                <a:latin typeface="Lub Dub Condensed" panose="020B0506030403020204" pitchFamily="34" charset="0"/>
              </a:rPr>
              <a:t>EVD indicates external ventricular drain; and ICH, intracerebral hemorrhage. </a:t>
            </a:r>
          </a:p>
        </p:txBody>
      </p:sp>
      <p:sp>
        <p:nvSpPr>
          <p:cNvPr id="4" name="Slide Number Placeholder 3">
            <a:extLst>
              <a:ext uri="{FF2B5EF4-FFF2-40B4-BE49-F238E27FC236}">
                <a16:creationId xmlns:a16="http://schemas.microsoft.com/office/drawing/2014/main" id="{245DCBDE-38D1-44C1-A30F-0D17F893E81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25</a:t>
            </a:fld>
            <a:endParaRPr lang="en-US" sz="900" dirty="0"/>
          </a:p>
        </p:txBody>
      </p:sp>
    </p:spTree>
    <p:extLst>
      <p:ext uri="{BB962C8B-B14F-4D97-AF65-F5344CB8AC3E}">
        <p14:creationId xmlns:p14="http://schemas.microsoft.com/office/powerpoint/2010/main" val="41889921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E4DD9-F180-4118-8350-A00AD4520931}"/>
              </a:ext>
            </a:extLst>
          </p:cNvPr>
          <p:cNvSpPr>
            <a:spLocks noGrp="1"/>
          </p:cNvSpPr>
          <p:nvPr>
            <p:ph type="title"/>
          </p:nvPr>
        </p:nvSpPr>
        <p:spPr>
          <a:xfrm>
            <a:off x="838199" y="365125"/>
            <a:ext cx="10678297" cy="660111"/>
          </a:xfrm>
        </p:spPr>
        <p:txBody>
          <a:bodyPr/>
          <a:lstStyle/>
          <a:p>
            <a:r>
              <a:rPr lang="en-US" sz="2800" dirty="0">
                <a:latin typeface="Lub Dub Bold" panose="020B0803030403020204" pitchFamily="34" charset="0"/>
              </a:rPr>
              <a:t>Surgical Interventions</a:t>
            </a:r>
            <a:br>
              <a:rPr lang="en-US" sz="2800" dirty="0">
                <a:latin typeface="Lub Dub Bold" panose="020B0803030403020204" pitchFamily="34" charset="0"/>
              </a:rPr>
            </a:br>
            <a:r>
              <a:rPr lang="en-US" sz="2400" dirty="0">
                <a:solidFill>
                  <a:srgbClr val="CF2429"/>
                </a:solidFill>
                <a:latin typeface="Lub Dub Condensed" panose="020B0506030403020204" pitchFamily="34" charset="0"/>
                <a:cs typeface="Arial" panose="020B0604020202020204" pitchFamily="34" charset="0"/>
              </a:rPr>
              <a:t>Craniectomy for ICH </a:t>
            </a:r>
            <a:endParaRPr lang="en-US" sz="2800" dirty="0">
              <a:solidFill>
                <a:srgbClr val="CF2429"/>
              </a:solidFill>
              <a:latin typeface="Lub Dub Condensed" panose="020B0506030403020204" pitchFamily="34" charset="0"/>
            </a:endParaRPr>
          </a:p>
        </p:txBody>
      </p:sp>
      <p:sp>
        <p:nvSpPr>
          <p:cNvPr id="12" name="Rectangle 11" descr="The flowchart depicts decision-making in patients with supratentorial ICH who are in a coma, have large hematomas with significant midline shift, or have elevated ICP refractory to medical management: 1. decompressive craniectomy with or without hematoma evacuation may be considered to reduce mortality (Class 2b); 2. effectiveness of decompressive craniectomy with or without hematoma evacuation to improve functional outcomes is uncertain(Class 2b).">
            <a:extLst>
              <a:ext uri="{FF2B5EF4-FFF2-40B4-BE49-F238E27FC236}">
                <a16:creationId xmlns:a16="http://schemas.microsoft.com/office/drawing/2014/main" id="{21E94F61-3B73-4EEB-A068-67138869E33D}"/>
              </a:ext>
              <a:ext uri="{C183D7F6-B498-43B3-948B-1728B52AA6E4}">
                <adec:decorative xmlns:adec="http://schemas.microsoft.com/office/drawing/2017/decorative" val="0"/>
              </a:ext>
            </a:extLst>
          </p:cNvPr>
          <p:cNvSpPr/>
          <p:nvPr/>
        </p:nvSpPr>
        <p:spPr>
          <a:xfrm>
            <a:off x="680906" y="1524893"/>
            <a:ext cx="11055549" cy="3757133"/>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730464D6-9829-4D74-AEC3-6620937CC09D}"/>
              </a:ext>
            </a:extLst>
          </p:cNvPr>
          <p:cNvSpPr>
            <a:spLocks noGrp="1"/>
          </p:cNvSpPr>
          <p:nvPr>
            <p:ph type="body" sz="quarter" idx="13"/>
          </p:nvPr>
        </p:nvSpPr>
        <p:spPr>
          <a:xfrm>
            <a:off x="1255112" y="5948738"/>
            <a:ext cx="9681776" cy="271939"/>
          </a:xfrm>
        </p:spPr>
        <p:txBody>
          <a:bodyPr/>
          <a:lstStyle/>
          <a:p>
            <a:r>
              <a:rPr lang="en-US" sz="900" b="1" dirty="0">
                <a:latin typeface="Lub Dub Condensed" panose="020B0506030403020204" pitchFamily="34" charset="0"/>
              </a:rPr>
              <a:t>Abbreviation: </a:t>
            </a:r>
            <a:r>
              <a:rPr lang="en-US" sz="900" dirty="0">
                <a:latin typeface="Lub Dub Condensed" panose="020B0506030403020204" pitchFamily="34" charset="0"/>
              </a:rPr>
              <a:t>ICH indicates intracerebral hemorrhage; and ICP, intracranial pressure. </a:t>
            </a:r>
          </a:p>
        </p:txBody>
      </p:sp>
      <p:sp>
        <p:nvSpPr>
          <p:cNvPr id="4" name="Slide Number Placeholder 3">
            <a:extLst>
              <a:ext uri="{FF2B5EF4-FFF2-40B4-BE49-F238E27FC236}">
                <a16:creationId xmlns:a16="http://schemas.microsoft.com/office/drawing/2014/main" id="{245DCBDE-38D1-44C1-A30F-0D17F893E81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26</a:t>
            </a:fld>
            <a:endParaRPr lang="en-US" sz="900" dirty="0"/>
          </a:p>
        </p:txBody>
      </p:sp>
      <p:sp>
        <p:nvSpPr>
          <p:cNvPr id="7" name="TextBox 6">
            <a:extLst>
              <a:ext uri="{FF2B5EF4-FFF2-40B4-BE49-F238E27FC236}">
                <a16:creationId xmlns:a16="http://schemas.microsoft.com/office/drawing/2014/main" id="{B8584437-0F97-44A6-A808-AD3216BEE5A7}"/>
              </a:ext>
              <a:ext uri="{C183D7F6-B498-43B3-948B-1728B52AA6E4}">
                <adec:decorative xmlns:adec="http://schemas.microsoft.com/office/drawing/2017/decorative" val="1"/>
              </a:ext>
            </a:extLst>
          </p:cNvPr>
          <p:cNvSpPr txBox="1"/>
          <p:nvPr/>
        </p:nvSpPr>
        <p:spPr>
          <a:xfrm>
            <a:off x="2508422" y="1986241"/>
            <a:ext cx="7175156" cy="926177"/>
          </a:xfrm>
          <a:prstGeom prst="rect">
            <a:avLst/>
          </a:prstGeom>
          <a:solidFill>
            <a:srgbClr val="2F5597"/>
          </a:solidFill>
          <a:ln w="25400">
            <a:noFill/>
          </a:ln>
        </p:spPr>
        <p:txBody>
          <a:bodyPr spcFirstLastPara="0" lIns="0" tIns="0" rIns="0" bIns="0" anchor="ctr"/>
          <a:lstStyle>
            <a:defPPr>
              <a:defRPr lang="en-US"/>
            </a:defPPr>
            <a:lvl1pPr algn="ctr" hangingPunct="0">
              <a:lnSpc>
                <a:spcPct val="90000"/>
              </a:lnSpc>
              <a:defRPr sz="1600" b="1">
                <a:solidFill>
                  <a:schemeClr val="bg1"/>
                </a:solidFill>
                <a:latin typeface="Lub Dub Bold" panose="020B0803030403020204" pitchFamily="34" charset="0"/>
                <a:cs typeface="Lato"/>
              </a:defRPr>
            </a:lvl1pPr>
          </a:lstStyle>
          <a:p>
            <a:pPr algn="ctr"/>
            <a:r>
              <a:rPr lang="en-US" sz="1600" dirty="0">
                <a:latin typeface="Lub Dub Bold" panose="020B0803030403020204" pitchFamily="34" charset="0"/>
              </a:rPr>
              <a:t>In patients with supratentorial ICH who are in a coma, have large hematomas with significant midline shift, or have elevated ICP refractory to medical management:</a:t>
            </a:r>
          </a:p>
        </p:txBody>
      </p:sp>
      <p:sp>
        <p:nvSpPr>
          <p:cNvPr id="8" name="TextBox 7">
            <a:extLst>
              <a:ext uri="{FF2B5EF4-FFF2-40B4-BE49-F238E27FC236}">
                <a16:creationId xmlns:a16="http://schemas.microsoft.com/office/drawing/2014/main" id="{79E51F7F-4078-483E-91C5-E9602AADC620}"/>
              </a:ext>
              <a:ext uri="{C183D7F6-B498-43B3-948B-1728B52AA6E4}">
                <adec:decorative xmlns:adec="http://schemas.microsoft.com/office/drawing/2017/decorative" val="1"/>
              </a:ext>
            </a:extLst>
          </p:cNvPr>
          <p:cNvSpPr txBox="1"/>
          <p:nvPr/>
        </p:nvSpPr>
        <p:spPr>
          <a:xfrm>
            <a:off x="2800864" y="3425073"/>
            <a:ext cx="2866767" cy="1384228"/>
          </a:xfrm>
          <a:prstGeom prst="rect">
            <a:avLst/>
          </a:prstGeom>
          <a:solidFill>
            <a:srgbClr val="F99B1D"/>
          </a:solidFill>
          <a:ln w="25400">
            <a:no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r>
              <a:rPr lang="en-US" sz="1400" dirty="0">
                <a:latin typeface="Lub Dub Bold" panose="020B0803030403020204" pitchFamily="34" charset="0"/>
              </a:rPr>
              <a:t>….decompressive craniectomy with or without hematoma evacuation may be considered to reduce </a:t>
            </a:r>
            <a:r>
              <a:rPr lang="en-US" sz="1400" i="1" dirty="0">
                <a:latin typeface="Lub Dub Bold" panose="020B0803030403020204" pitchFamily="34" charset="0"/>
              </a:rPr>
              <a:t>mortality</a:t>
            </a:r>
            <a:r>
              <a:rPr lang="en-US" sz="1400" dirty="0">
                <a:latin typeface="Lub Dub Bold" panose="020B0803030403020204" pitchFamily="34" charset="0"/>
              </a:rPr>
              <a:t>. (2b)</a:t>
            </a:r>
          </a:p>
        </p:txBody>
      </p:sp>
      <p:cxnSp>
        <p:nvCxnSpPr>
          <p:cNvPr id="9" name="Straight Arrow Connector 19">
            <a:extLst>
              <a:ext uri="{FF2B5EF4-FFF2-40B4-BE49-F238E27FC236}">
                <a16:creationId xmlns:a16="http://schemas.microsoft.com/office/drawing/2014/main" id="{A7E49631-A8C5-4CB6-9648-261C529AD868}"/>
              </a:ext>
              <a:ext uri="{C183D7F6-B498-43B3-948B-1728B52AA6E4}">
                <adec:decorative xmlns:adec="http://schemas.microsoft.com/office/drawing/2017/decorative" val="1"/>
              </a:ext>
            </a:extLst>
          </p:cNvPr>
          <p:cNvCxnSpPr>
            <a:cxnSpLocks/>
            <a:stCxn id="7" idx="2"/>
            <a:endCxn id="8" idx="0"/>
          </p:cNvCxnSpPr>
          <p:nvPr/>
        </p:nvCxnSpPr>
        <p:spPr>
          <a:xfrm rot="5400000">
            <a:off x="4908797" y="2237869"/>
            <a:ext cx="512655" cy="1861752"/>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C5CF446-715D-4773-A10E-121FF7F63001}"/>
              </a:ext>
              <a:ext uri="{C183D7F6-B498-43B3-948B-1728B52AA6E4}">
                <adec:decorative xmlns:adec="http://schemas.microsoft.com/office/drawing/2017/decorative" val="1"/>
              </a:ext>
            </a:extLst>
          </p:cNvPr>
          <p:cNvSpPr txBox="1"/>
          <p:nvPr/>
        </p:nvSpPr>
        <p:spPr>
          <a:xfrm>
            <a:off x="6499655" y="3429000"/>
            <a:ext cx="2986216" cy="1397637"/>
          </a:xfrm>
          <a:prstGeom prst="rect">
            <a:avLst/>
          </a:prstGeom>
          <a:solidFill>
            <a:srgbClr val="F99B1D"/>
          </a:solidFill>
          <a:ln w="25400">
            <a:no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r>
              <a:rPr lang="en-US" sz="1400" dirty="0">
                <a:latin typeface="Lub Dub Bold" panose="020B0803030403020204" pitchFamily="34" charset="0"/>
              </a:rPr>
              <a:t>….effectiveness of decompressive craniectomy with or without hematoma evacuation to improve </a:t>
            </a:r>
            <a:r>
              <a:rPr lang="en-US" sz="1400" i="1" dirty="0">
                <a:latin typeface="Lub Dub Bold" panose="020B0803030403020204" pitchFamily="34" charset="0"/>
              </a:rPr>
              <a:t>functional outcomes</a:t>
            </a:r>
            <a:r>
              <a:rPr lang="en-US" sz="1400" dirty="0">
                <a:latin typeface="Lub Dub Bold" panose="020B0803030403020204" pitchFamily="34" charset="0"/>
              </a:rPr>
              <a:t> is uncertain. (2b)</a:t>
            </a:r>
          </a:p>
        </p:txBody>
      </p:sp>
      <p:cxnSp>
        <p:nvCxnSpPr>
          <p:cNvPr id="11" name="Straight Arrow Connector 19">
            <a:extLst>
              <a:ext uri="{FF2B5EF4-FFF2-40B4-BE49-F238E27FC236}">
                <a16:creationId xmlns:a16="http://schemas.microsoft.com/office/drawing/2014/main" id="{1E27B6DE-5C0F-438D-B807-D0DE05F71E0E}"/>
              </a:ext>
              <a:ext uri="{C183D7F6-B498-43B3-948B-1728B52AA6E4}">
                <adec:decorative xmlns:adec="http://schemas.microsoft.com/office/drawing/2017/decorative" val="1"/>
              </a:ext>
            </a:extLst>
          </p:cNvPr>
          <p:cNvCxnSpPr>
            <a:cxnSpLocks/>
            <a:stCxn id="7" idx="2"/>
            <a:endCxn id="10" idx="0"/>
          </p:cNvCxnSpPr>
          <p:nvPr/>
        </p:nvCxnSpPr>
        <p:spPr>
          <a:xfrm rot="16200000" flipH="1">
            <a:off x="6786090" y="2222327"/>
            <a:ext cx="516582" cy="1896763"/>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99750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418C2D3-0C4A-441E-BDAA-01C2F4D92AA3}"/>
              </a:ext>
              <a:ext uri="{C183D7F6-B498-43B3-948B-1728B52AA6E4}">
                <adec:decorative xmlns:adec="http://schemas.microsoft.com/office/drawing/2017/decorative" val="1"/>
              </a:ext>
            </a:extLst>
          </p:cNvPr>
          <p:cNvSpPr/>
          <p:nvPr/>
        </p:nvSpPr>
        <p:spPr>
          <a:xfrm>
            <a:off x="1901612" y="1938295"/>
            <a:ext cx="2336756" cy="3631478"/>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D9CCBD32-1479-48FA-9A29-FD4C38DF1992}"/>
              </a:ext>
              <a:ext uri="{C183D7F6-B498-43B3-948B-1728B52AA6E4}">
                <adec:decorative xmlns:adec="http://schemas.microsoft.com/office/drawing/2017/decorative" val="1"/>
              </a:ext>
            </a:extLst>
          </p:cNvPr>
          <p:cNvSpPr/>
          <p:nvPr/>
        </p:nvSpPr>
        <p:spPr>
          <a:xfrm>
            <a:off x="4943616" y="1938295"/>
            <a:ext cx="2336756" cy="3631478"/>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4E2C10A-0B65-49FF-9509-CF71FE74CB84}"/>
              </a:ext>
              <a:ext uri="{C183D7F6-B498-43B3-948B-1728B52AA6E4}">
                <adec:decorative xmlns:adec="http://schemas.microsoft.com/office/drawing/2017/decorative" val="1"/>
              </a:ext>
            </a:extLst>
          </p:cNvPr>
          <p:cNvSpPr/>
          <p:nvPr/>
        </p:nvSpPr>
        <p:spPr>
          <a:xfrm>
            <a:off x="7985621" y="1938295"/>
            <a:ext cx="2336756" cy="3631478"/>
          </a:xfrm>
          <a:prstGeom prst="rect">
            <a:avLst/>
          </a:prstGeom>
          <a:solidFill>
            <a:srgbClr val="EE3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33CCBFE-8E68-4339-B494-6A8B7F563E66}"/>
              </a:ext>
            </a:extLst>
          </p:cNvPr>
          <p:cNvSpPr>
            <a:spLocks noGrp="1"/>
          </p:cNvSpPr>
          <p:nvPr>
            <p:ph type="title"/>
          </p:nvPr>
        </p:nvSpPr>
        <p:spPr/>
        <p:txBody>
          <a:bodyPr/>
          <a:lstStyle/>
          <a:p>
            <a:r>
              <a:rPr lang="en-US" sz="3200" dirty="0">
                <a:latin typeface="Lub Dub Bold" panose="020B0803030403020204" pitchFamily="34" charset="0"/>
              </a:rPr>
              <a:t>Outcome Prediction and Goals of Care </a:t>
            </a:r>
            <a:endParaRPr lang="en-US" sz="3200" b="1" dirty="0">
              <a:latin typeface="Lub Dub Bold" panose="020B0803030403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3A4E977-75DA-4C17-9D7D-3CBBB8967582}"/>
              </a:ext>
            </a:extLst>
          </p:cNvPr>
          <p:cNvSpPr txBox="1"/>
          <p:nvPr/>
        </p:nvSpPr>
        <p:spPr>
          <a:xfrm>
            <a:off x="2370438" y="1150548"/>
            <a:ext cx="7451124" cy="400110"/>
          </a:xfrm>
          <a:prstGeom prst="rect">
            <a:avLst/>
          </a:prstGeom>
          <a:noFill/>
        </p:spPr>
        <p:txBody>
          <a:bodyPr wrap="square">
            <a:spAutoFit/>
          </a:bodyPr>
          <a:lstStyle/>
          <a:p>
            <a:pPr algn="ctr">
              <a:buClr>
                <a:srgbClr val="000000"/>
              </a:buClr>
            </a:pPr>
            <a:r>
              <a:rPr lang="en-US" sz="2000" u="sng" dirty="0">
                <a:ln w="9525">
                  <a:noFill/>
                </a:ln>
                <a:effectLst/>
                <a:latin typeface="Lub Dub Bold" panose="020B0803030403020204" pitchFamily="34" charset="0"/>
                <a:ea typeface="Times New Roman" panose="02020603050405020304" pitchFamily="18" charset="0"/>
              </a:rPr>
              <a:t>In patients with spontaneous ICH</a:t>
            </a:r>
            <a:endParaRPr lang="en-US" sz="4000" u="sng" kern="0" dirty="0">
              <a:ln w="9525">
                <a:noFill/>
              </a:ln>
              <a:latin typeface="Lub Dub Bold" panose="020B0803030403020204" pitchFamily="34" charset="0"/>
              <a:cs typeface="Arial"/>
              <a:sym typeface="Arial"/>
            </a:endParaRPr>
          </a:p>
        </p:txBody>
      </p:sp>
      <p:sp>
        <p:nvSpPr>
          <p:cNvPr id="8" name="TextBox 7">
            <a:extLst>
              <a:ext uri="{FF2B5EF4-FFF2-40B4-BE49-F238E27FC236}">
                <a16:creationId xmlns:a16="http://schemas.microsoft.com/office/drawing/2014/main" id="{CCF142F3-0E0E-49DB-8398-6FF41ACB0244}"/>
              </a:ext>
              <a:ext uri="{C183D7F6-B498-43B3-948B-1728B52AA6E4}">
                <adec:decorative xmlns:adec="http://schemas.microsoft.com/office/drawing/2017/decorative" val="0"/>
              </a:ext>
            </a:extLst>
          </p:cNvPr>
          <p:cNvSpPr txBox="1"/>
          <p:nvPr/>
        </p:nvSpPr>
        <p:spPr>
          <a:xfrm>
            <a:off x="1901612" y="2065298"/>
            <a:ext cx="2336756" cy="2838978"/>
          </a:xfrm>
          <a:prstGeom prst="rect">
            <a:avLst/>
          </a:prstGeom>
          <a:noFill/>
          <a:ln w="25400">
            <a:noFill/>
          </a:ln>
        </p:spPr>
        <p:txBody>
          <a:bodyPr spcFirstLastPara="0" lIns="91440" tIns="91440" rIns="91440" bIns="9144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600"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 administering a baseline measure of overall </a:t>
            </a:r>
            <a:r>
              <a:rPr kumimoji="0" lang="en-US" sz="1600"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hemorrhage severity </a:t>
            </a:r>
            <a:r>
              <a:rPr kumimoji="0" lang="en-US" sz="1600"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is recommended as part of the initial evaluation to provide an overall measure of clinical severity. (1)  </a:t>
            </a:r>
          </a:p>
          <a:p>
            <a:pPr marL="0" marR="0" lvl="0" indent="0" algn="l" defTabSz="914400" rtl="0" eaLnBrk="1" fontAlgn="auto" latinLnBrk="0" hangingPunct="0">
              <a:lnSpc>
                <a:spcPct val="90000"/>
              </a:lnSpc>
              <a:spcBef>
                <a:spcPts val="0"/>
              </a:spcBef>
              <a:spcAft>
                <a:spcPts val="0"/>
              </a:spcAft>
              <a:buClrTx/>
              <a:buSzTx/>
              <a:buFontTx/>
              <a:buNone/>
              <a:tabLst/>
              <a:defRPr/>
            </a:pPr>
            <a:endParaRPr kumimoji="0" lang="en-US" sz="1600"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endParaRPr>
          </a:p>
          <a:p>
            <a:pPr marL="0" marR="0" lvl="0" indent="0" algn="l" defTabSz="914400" rtl="0" eaLnBrk="1" fontAlgn="auto" latinLnBrk="0" hangingPunct="0">
              <a:lnSpc>
                <a:spcPct val="90000"/>
              </a:lnSpc>
              <a:spcBef>
                <a:spcPts val="0"/>
              </a:spcBef>
              <a:spcAft>
                <a:spcPts val="0"/>
              </a:spcAft>
              <a:buClrTx/>
              <a:buSzTx/>
              <a:buFontTx/>
              <a:buNone/>
              <a:tabLst/>
              <a:defRPr/>
            </a:pPr>
            <a:r>
              <a:rPr kumimoji="0" lang="en-US" sz="1600"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hlinkClick r:id="rId2" action="ppaction://hlinksldjump"/>
              </a:rPr>
              <a:t>Examples:</a:t>
            </a:r>
            <a:endParaRPr kumimoji="0" lang="en-US" sz="1600"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endParaRPr>
          </a:p>
          <a:p>
            <a:pPr marL="346075" marR="0" lvl="0" indent="-174625" algn="l" defTabSz="914400" rtl="0" eaLnBrk="1" fontAlgn="auto" latinLnBrk="0" hangingPunct="0">
              <a:lnSpc>
                <a:spcPct val="90000"/>
              </a:lnSpc>
              <a:spcBef>
                <a:spcPts val="0"/>
              </a:spcBef>
              <a:spcAft>
                <a:spcPts val="0"/>
              </a:spcAft>
              <a:buClrTx/>
              <a:buSzTx/>
              <a:buFont typeface="Arial" panose="020B0604020202020204" pitchFamily="34" charset="0"/>
              <a:buChar char="•"/>
              <a:tabLst/>
              <a:defRPr/>
            </a:pPr>
            <a:r>
              <a:rPr kumimoji="0" lang="en-US" sz="1600"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ICH-score </a:t>
            </a:r>
          </a:p>
          <a:p>
            <a:pPr marL="346075" marR="0" lvl="0" indent="-174625" algn="l" defTabSz="914400" rtl="0" eaLnBrk="1" fontAlgn="auto" latinLnBrk="0" hangingPunct="0">
              <a:lnSpc>
                <a:spcPct val="90000"/>
              </a:lnSpc>
              <a:spcBef>
                <a:spcPts val="0"/>
              </a:spcBef>
              <a:spcAft>
                <a:spcPts val="0"/>
              </a:spcAft>
              <a:buClrTx/>
              <a:buSzTx/>
              <a:buFont typeface="Arial" panose="020B0604020202020204" pitchFamily="34" charset="0"/>
              <a:buChar char="•"/>
              <a:tabLst/>
              <a:defRPr/>
            </a:pPr>
            <a:r>
              <a:rPr kumimoji="0" lang="en-US" sz="1600"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Max-ICH </a:t>
            </a:r>
          </a:p>
        </p:txBody>
      </p:sp>
      <p:sp>
        <p:nvSpPr>
          <p:cNvPr id="9" name="TextBox 8">
            <a:extLst>
              <a:ext uri="{FF2B5EF4-FFF2-40B4-BE49-F238E27FC236}">
                <a16:creationId xmlns:a16="http://schemas.microsoft.com/office/drawing/2014/main" id="{878A2141-5149-4A05-A225-F0FFF2294BD1}"/>
              </a:ext>
              <a:ext uri="{C183D7F6-B498-43B3-948B-1728B52AA6E4}">
                <adec:decorative xmlns:adec="http://schemas.microsoft.com/office/drawing/2017/decorative" val="0"/>
              </a:ext>
            </a:extLst>
          </p:cNvPr>
          <p:cNvSpPr txBox="1"/>
          <p:nvPr/>
        </p:nvSpPr>
        <p:spPr>
          <a:xfrm>
            <a:off x="4943616" y="2065298"/>
            <a:ext cx="2336756" cy="2838978"/>
          </a:xfrm>
          <a:prstGeom prst="rect">
            <a:avLst/>
          </a:prstGeom>
          <a:noFill/>
          <a:ln w="25400">
            <a:noFill/>
          </a:ln>
        </p:spPr>
        <p:txBody>
          <a:bodyPr spcFirstLastPara="0" lIns="91440" tIns="91440" rIns="91440" bIns="9144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600"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 … a baseline </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600"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severity score might be reasonable to provide </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600"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a </a:t>
            </a:r>
            <a:r>
              <a:rPr kumimoji="0" lang="en-US" sz="1600"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general framework for communication with </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the patient and their caregivers</a:t>
            </a:r>
            <a:r>
              <a:rPr kumimoji="0" lang="en-US" sz="1600"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 (2b)</a:t>
            </a:r>
          </a:p>
        </p:txBody>
      </p:sp>
      <p:sp>
        <p:nvSpPr>
          <p:cNvPr id="10" name="TextBox 9">
            <a:extLst>
              <a:ext uri="{FF2B5EF4-FFF2-40B4-BE49-F238E27FC236}">
                <a16:creationId xmlns:a16="http://schemas.microsoft.com/office/drawing/2014/main" id="{EEB658F8-A2C8-453A-BBAB-E954F626C872}"/>
              </a:ext>
              <a:ext uri="{C183D7F6-B498-43B3-948B-1728B52AA6E4}">
                <adec:decorative xmlns:adec="http://schemas.microsoft.com/office/drawing/2017/decorative" val="0"/>
              </a:ext>
            </a:extLst>
          </p:cNvPr>
          <p:cNvSpPr txBox="1"/>
          <p:nvPr/>
        </p:nvSpPr>
        <p:spPr>
          <a:xfrm>
            <a:off x="7985621" y="2065298"/>
            <a:ext cx="2336756" cy="2838978"/>
          </a:xfrm>
          <a:prstGeom prst="rect">
            <a:avLst/>
          </a:prstGeom>
          <a:noFill/>
          <a:ln w="25400">
            <a:noFill/>
          </a:ln>
        </p:spPr>
        <p:txBody>
          <a:bodyPr spcFirstLastPara="0" lIns="91440" tIns="91440" rIns="91440" bIns="9144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600"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 a baseline </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600"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severity score should </a:t>
            </a:r>
            <a:br>
              <a:rPr kumimoji="0" lang="en-US" sz="1600"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br>
            <a:r>
              <a:rPr kumimoji="0" lang="en-US" sz="1600"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NOT be used as the sole </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basis for forecasting </a:t>
            </a:r>
            <a:r>
              <a:rPr kumimoji="0" lang="en-US" sz="1600"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individual prognosis or </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600"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limiting life-sustaining treatment. (3:Harm)</a:t>
            </a:r>
          </a:p>
        </p:txBody>
      </p:sp>
      <p:sp>
        <p:nvSpPr>
          <p:cNvPr id="5" name="Text Placeholder 4">
            <a:extLst>
              <a:ext uri="{FF2B5EF4-FFF2-40B4-BE49-F238E27FC236}">
                <a16:creationId xmlns:a16="http://schemas.microsoft.com/office/drawing/2014/main" id="{7193FF5B-2AF9-4B66-BC19-1511765474FA}"/>
              </a:ext>
            </a:extLst>
          </p:cNvPr>
          <p:cNvSpPr>
            <a:spLocks noGrp="1"/>
          </p:cNvSpPr>
          <p:nvPr>
            <p:ph type="body" sz="quarter" idx="13"/>
          </p:nvPr>
        </p:nvSpPr>
        <p:spPr/>
        <p:txBody>
          <a:bodyPr/>
          <a:lstStyle/>
          <a:p>
            <a:r>
              <a:rPr lang="en-US" b="1" dirty="0"/>
              <a:t>Abbreviations: </a:t>
            </a:r>
            <a:r>
              <a:rPr lang="en-US" dirty="0"/>
              <a:t>ICH indicates intracerebral hemorrhage.</a:t>
            </a:r>
          </a:p>
        </p:txBody>
      </p:sp>
      <p:sp>
        <p:nvSpPr>
          <p:cNvPr id="4" name="Slide Number Placeholder 3">
            <a:extLst>
              <a:ext uri="{FF2B5EF4-FFF2-40B4-BE49-F238E27FC236}">
                <a16:creationId xmlns:a16="http://schemas.microsoft.com/office/drawing/2014/main" id="{7D828908-71C9-4FCE-BBF6-5B47255580AC}"/>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27</a:t>
            </a:fld>
            <a:endParaRPr lang="en-US" sz="900" dirty="0"/>
          </a:p>
        </p:txBody>
      </p:sp>
      <p:sp>
        <p:nvSpPr>
          <p:cNvPr id="14" name="TextBox 13">
            <a:hlinkClick r:id="rId2" action="ppaction://hlinksldjump"/>
            <a:extLst>
              <a:ext uri="{FF2B5EF4-FFF2-40B4-BE49-F238E27FC236}">
                <a16:creationId xmlns:a16="http://schemas.microsoft.com/office/drawing/2014/main" id="{CBCDE5E1-3DA5-4456-98E5-AABB1A0874F3}"/>
              </a:ext>
              <a:ext uri="{C183D7F6-B498-43B3-948B-1728B52AA6E4}">
                <adec:decorative xmlns:adec="http://schemas.microsoft.com/office/drawing/2017/decorative" val="1"/>
              </a:ext>
            </a:extLst>
          </p:cNvPr>
          <p:cNvSpPr txBox="1"/>
          <p:nvPr/>
        </p:nvSpPr>
        <p:spPr>
          <a:xfrm>
            <a:off x="1817452" y="5031279"/>
            <a:ext cx="2505075" cy="430887"/>
          </a:xfrm>
          <a:prstGeom prst="rect">
            <a:avLst/>
          </a:prstGeom>
          <a:noFill/>
        </p:spPr>
        <p:txBody>
          <a:bodyPr wrap="square" rtlCol="0">
            <a:spAutoFit/>
          </a:bodyPr>
          <a:lstStyle/>
          <a:p>
            <a:pPr algn="ctr"/>
            <a:r>
              <a:rPr lang="en-US" sz="1050" b="1" i="1" dirty="0">
                <a:latin typeface="Lub Dub Condensed" panose="020B0506030403020204" pitchFamily="34" charset="0"/>
                <a:sym typeface="Wingdings 3" panose="05040102010807070707" pitchFamily="18" charset="2"/>
              </a:rPr>
              <a:t>Click to view Measures for Evaluating Overall Hemorrhage Severity </a:t>
            </a:r>
            <a:endParaRPr lang="en-US" sz="1050" b="1" i="1" dirty="0">
              <a:latin typeface="Lub Dub Condensed" panose="020B0506030403020204" pitchFamily="34" charset="0"/>
            </a:endParaRPr>
          </a:p>
        </p:txBody>
      </p:sp>
    </p:spTree>
    <p:extLst>
      <p:ext uri="{BB962C8B-B14F-4D97-AF65-F5344CB8AC3E}">
        <p14:creationId xmlns:p14="http://schemas.microsoft.com/office/powerpoint/2010/main" val="273987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0FCC732-46ED-4200-9930-BA1D7DBED575}"/>
              </a:ext>
              <a:ext uri="{C183D7F6-B498-43B3-948B-1728B52AA6E4}">
                <adec:decorative xmlns:adec="http://schemas.microsoft.com/office/drawing/2017/decorative" val="1"/>
              </a:ext>
            </a:extLst>
          </p:cNvPr>
          <p:cNvSpPr/>
          <p:nvPr/>
        </p:nvSpPr>
        <p:spPr>
          <a:xfrm>
            <a:off x="1052872" y="2967646"/>
            <a:ext cx="2336756" cy="2125931"/>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65D43885-490B-45E5-AFAE-24F83018488F}"/>
              </a:ext>
              <a:ext uri="{C183D7F6-B498-43B3-948B-1728B52AA6E4}">
                <adec:decorative xmlns:adec="http://schemas.microsoft.com/office/drawing/2017/decorative" val="1"/>
              </a:ext>
            </a:extLst>
          </p:cNvPr>
          <p:cNvSpPr/>
          <p:nvPr/>
        </p:nvSpPr>
        <p:spPr>
          <a:xfrm>
            <a:off x="8192874" y="2967645"/>
            <a:ext cx="2336756" cy="2125931"/>
          </a:xfrm>
          <a:prstGeom prst="rect">
            <a:avLst/>
          </a:prstGeom>
          <a:solidFill>
            <a:srgbClr val="EE3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71AD713-F2FE-4BE2-8FD0-4017A4075D68}"/>
              </a:ext>
            </a:extLst>
          </p:cNvPr>
          <p:cNvSpPr>
            <a:spLocks noGrp="1"/>
          </p:cNvSpPr>
          <p:nvPr>
            <p:ph type="title"/>
          </p:nvPr>
        </p:nvSpPr>
        <p:spPr/>
        <p:txBody>
          <a:bodyPr/>
          <a:lstStyle/>
          <a:p>
            <a:r>
              <a:rPr lang="en-US" dirty="0"/>
              <a:t>Decisions to Limit Life-Sustaining Treatment </a:t>
            </a:r>
          </a:p>
        </p:txBody>
      </p:sp>
      <p:sp>
        <p:nvSpPr>
          <p:cNvPr id="6" name="TextBox 5">
            <a:extLst>
              <a:ext uri="{FF2B5EF4-FFF2-40B4-BE49-F238E27FC236}">
                <a16:creationId xmlns:a16="http://schemas.microsoft.com/office/drawing/2014/main" id="{DA34B165-A614-4A9D-813A-14EE16E37ECA}"/>
              </a:ext>
            </a:extLst>
          </p:cNvPr>
          <p:cNvSpPr txBox="1"/>
          <p:nvPr/>
        </p:nvSpPr>
        <p:spPr>
          <a:xfrm>
            <a:off x="1901515" y="1150548"/>
            <a:ext cx="7451124" cy="400110"/>
          </a:xfrm>
          <a:prstGeom prst="rect">
            <a:avLst/>
          </a:prstGeom>
          <a:noFill/>
        </p:spPr>
        <p:txBody>
          <a:bodyPr wrap="square">
            <a:spAutoFit/>
          </a:bodyPr>
          <a:lstStyle/>
          <a:p>
            <a:pPr algn="ctr">
              <a:buClr>
                <a:srgbClr val="000000"/>
              </a:buClr>
            </a:pPr>
            <a:r>
              <a:rPr lang="en-US" sz="2000" u="sng" dirty="0">
                <a:ln w="9525">
                  <a:noFill/>
                </a:ln>
                <a:effectLst/>
                <a:latin typeface="Lub Dub Bold" panose="020B0803030403020204" pitchFamily="34" charset="0"/>
                <a:ea typeface="Times New Roman" panose="02020603050405020304" pitchFamily="18" charset="0"/>
              </a:rPr>
              <a:t>In patients with spontaneous ICH</a:t>
            </a:r>
            <a:endParaRPr lang="en-US" sz="4000" u="sng" kern="0" dirty="0">
              <a:ln w="9525">
                <a:noFill/>
              </a:ln>
              <a:latin typeface="Lub Dub Bold" panose="020B0803030403020204" pitchFamily="34" charset="0"/>
              <a:cs typeface="Arial"/>
              <a:sym typeface="Arial"/>
            </a:endParaRPr>
          </a:p>
        </p:txBody>
      </p:sp>
      <p:sp>
        <p:nvSpPr>
          <p:cNvPr id="24" name="TextBox 23">
            <a:extLst>
              <a:ext uri="{FF2B5EF4-FFF2-40B4-BE49-F238E27FC236}">
                <a16:creationId xmlns:a16="http://schemas.microsoft.com/office/drawing/2014/main" id="{D4C18B8C-851B-4169-AA81-D22BD16F3750}"/>
              </a:ext>
            </a:extLst>
          </p:cNvPr>
          <p:cNvSpPr txBox="1"/>
          <p:nvPr/>
        </p:nvSpPr>
        <p:spPr>
          <a:xfrm>
            <a:off x="983702" y="1897988"/>
            <a:ext cx="2540563" cy="1015663"/>
          </a:xfrm>
          <a:prstGeom prst="rect">
            <a:avLst/>
          </a:prstGeom>
          <a:noFill/>
        </p:spPr>
        <p:txBody>
          <a:bodyPr wrap="square">
            <a:spAutoFit/>
          </a:bodyPr>
          <a:lstStyle/>
          <a:p>
            <a:pPr algn="ctr"/>
            <a:r>
              <a:rPr lang="en-US" sz="2000" b="1" dirty="0">
                <a:latin typeface="Lub Dub Condensed" panose="020B0506030403020204" pitchFamily="34" charset="0"/>
              </a:rPr>
              <a:t>Can not fully participate in medical decision-making</a:t>
            </a:r>
          </a:p>
        </p:txBody>
      </p:sp>
      <p:sp>
        <p:nvSpPr>
          <p:cNvPr id="25" name="TextBox 24">
            <a:extLst>
              <a:ext uri="{FF2B5EF4-FFF2-40B4-BE49-F238E27FC236}">
                <a16:creationId xmlns:a16="http://schemas.microsoft.com/office/drawing/2014/main" id="{4B422C9E-F9A4-45CC-B954-49C1EDB3C9FC}"/>
              </a:ext>
              <a:ext uri="{C183D7F6-B498-43B3-948B-1728B52AA6E4}">
                <adec:decorative xmlns:adec="http://schemas.microsoft.com/office/drawing/2017/decorative" val="0"/>
              </a:ext>
            </a:extLst>
          </p:cNvPr>
          <p:cNvSpPr txBox="1"/>
          <p:nvPr/>
        </p:nvSpPr>
        <p:spPr>
          <a:xfrm>
            <a:off x="1052872" y="2978562"/>
            <a:ext cx="2336756" cy="2125931"/>
          </a:xfrm>
          <a:prstGeom prst="rect">
            <a:avLst/>
          </a:prstGeom>
          <a:noFill/>
          <a:ln w="25400">
            <a:noFill/>
          </a:ln>
        </p:spPr>
        <p:txBody>
          <a:bodyPr spcFirstLastPara="0" lIns="91440" tIns="91440" rIns="91440" bIns="9144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600"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Shared decision-making between surrogates and physicians is </a:t>
            </a:r>
            <a:r>
              <a:rPr kumimoji="0" lang="en-US" sz="1600"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reasonable</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600"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(2a)</a:t>
            </a:r>
          </a:p>
        </p:txBody>
      </p:sp>
      <p:sp>
        <p:nvSpPr>
          <p:cNvPr id="22" name="TextBox 21">
            <a:extLst>
              <a:ext uri="{FF2B5EF4-FFF2-40B4-BE49-F238E27FC236}">
                <a16:creationId xmlns:a16="http://schemas.microsoft.com/office/drawing/2014/main" id="{8990C2E1-77B4-4715-B443-BD8CF1DB0C37}"/>
              </a:ext>
            </a:extLst>
          </p:cNvPr>
          <p:cNvSpPr txBox="1"/>
          <p:nvPr/>
        </p:nvSpPr>
        <p:spPr>
          <a:xfrm>
            <a:off x="4583982" y="1897988"/>
            <a:ext cx="2540562" cy="1015663"/>
          </a:xfrm>
          <a:prstGeom prst="rect">
            <a:avLst/>
          </a:prstGeom>
          <a:noFill/>
        </p:spPr>
        <p:txBody>
          <a:bodyPr wrap="square">
            <a:spAutoFit/>
          </a:bodyPr>
          <a:lstStyle/>
          <a:p>
            <a:pPr algn="ctr"/>
            <a:r>
              <a:rPr lang="en-US" sz="2000" b="1" dirty="0">
                <a:latin typeface="Lub Dub Condensed" panose="020B0506030403020204" pitchFamily="34" charset="0"/>
              </a:rPr>
              <a:t>No pre-existing </a:t>
            </a:r>
          </a:p>
          <a:p>
            <a:pPr algn="ctr"/>
            <a:r>
              <a:rPr lang="en-US" sz="2000" b="1" dirty="0">
                <a:latin typeface="Lub Dub Condensed" panose="020B0506030403020204" pitchFamily="34" charset="0"/>
              </a:rPr>
              <a:t>life-sustaining therapy limitations</a:t>
            </a:r>
          </a:p>
        </p:txBody>
      </p:sp>
      <p:sp>
        <p:nvSpPr>
          <p:cNvPr id="20" name="TextBox 19">
            <a:extLst>
              <a:ext uri="{FF2B5EF4-FFF2-40B4-BE49-F238E27FC236}">
                <a16:creationId xmlns:a16="http://schemas.microsoft.com/office/drawing/2014/main" id="{869D7DEE-F16C-4D70-9A5C-457A6CCB3947}"/>
              </a:ext>
            </a:extLst>
          </p:cNvPr>
          <p:cNvSpPr txBox="1"/>
          <p:nvPr/>
        </p:nvSpPr>
        <p:spPr>
          <a:xfrm>
            <a:off x="8184261" y="2051876"/>
            <a:ext cx="2336756" cy="707886"/>
          </a:xfrm>
          <a:prstGeom prst="rect">
            <a:avLst/>
          </a:prstGeom>
          <a:noFill/>
        </p:spPr>
        <p:txBody>
          <a:bodyPr wrap="square">
            <a:spAutoFit/>
          </a:bodyPr>
          <a:lstStyle/>
          <a:p>
            <a:pPr algn="ctr"/>
            <a:r>
              <a:rPr lang="en-US" sz="2000" b="1" dirty="0">
                <a:latin typeface="Lub Dub Condensed" panose="020B0506030403020204" pitchFamily="34" charset="0"/>
              </a:rPr>
              <a:t>For patients who have DNAR Status</a:t>
            </a:r>
          </a:p>
        </p:txBody>
      </p:sp>
      <p:sp>
        <p:nvSpPr>
          <p:cNvPr id="21" name="TextBox 20">
            <a:extLst>
              <a:ext uri="{FF2B5EF4-FFF2-40B4-BE49-F238E27FC236}">
                <a16:creationId xmlns:a16="http://schemas.microsoft.com/office/drawing/2014/main" id="{BB3031F6-04B1-4CF6-9798-AA951D1BA2DD}"/>
              </a:ext>
              <a:ext uri="{C183D7F6-B498-43B3-948B-1728B52AA6E4}">
                <adec:decorative xmlns:adec="http://schemas.microsoft.com/office/drawing/2017/decorative" val="0"/>
              </a:ext>
            </a:extLst>
          </p:cNvPr>
          <p:cNvSpPr txBox="1"/>
          <p:nvPr/>
        </p:nvSpPr>
        <p:spPr>
          <a:xfrm>
            <a:off x="8184261" y="2967646"/>
            <a:ext cx="2336756" cy="2125931"/>
          </a:xfrm>
          <a:prstGeom prst="rect">
            <a:avLst/>
          </a:prstGeom>
          <a:noFill/>
          <a:ln w="25400">
            <a:noFill/>
          </a:ln>
        </p:spPr>
        <p:txBody>
          <a:bodyPr spcFirstLastPara="0" lIns="91440" tIns="91440" rIns="91440" bIns="9144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600"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Limiting other medical and surgical interventions  unless explicitly specified  is associated with increased patient mortality</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600"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(3: Harm) </a:t>
            </a:r>
          </a:p>
        </p:txBody>
      </p:sp>
      <p:sp>
        <p:nvSpPr>
          <p:cNvPr id="5" name="Text Placeholder 4">
            <a:extLst>
              <a:ext uri="{FF2B5EF4-FFF2-40B4-BE49-F238E27FC236}">
                <a16:creationId xmlns:a16="http://schemas.microsoft.com/office/drawing/2014/main" id="{301EE533-E039-4D00-B646-7BC3FDC90422}"/>
              </a:ext>
            </a:extLst>
          </p:cNvPr>
          <p:cNvSpPr>
            <a:spLocks noGrp="1"/>
          </p:cNvSpPr>
          <p:nvPr>
            <p:ph type="body" sz="quarter" idx="13"/>
          </p:nvPr>
        </p:nvSpPr>
        <p:spPr/>
        <p:txBody>
          <a:bodyPr/>
          <a:lstStyle/>
          <a:p>
            <a:r>
              <a:rPr lang="en-US" b="1" dirty="0"/>
              <a:t>Abbreviations: </a:t>
            </a:r>
            <a:r>
              <a:rPr lang="en-US" dirty="0"/>
              <a:t>DNAR indicates do not attempt resuscitation; and ICH, intracerebral hemorrhage.</a:t>
            </a:r>
          </a:p>
        </p:txBody>
      </p:sp>
      <p:sp>
        <p:nvSpPr>
          <p:cNvPr id="4" name="Slide Number Placeholder 3">
            <a:extLst>
              <a:ext uri="{FF2B5EF4-FFF2-40B4-BE49-F238E27FC236}">
                <a16:creationId xmlns:a16="http://schemas.microsoft.com/office/drawing/2014/main" id="{C8A6B94E-D764-4BA8-BF6C-CA8074A5A0A9}"/>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28</a:t>
            </a:fld>
            <a:endParaRPr lang="en-US" sz="900" dirty="0"/>
          </a:p>
        </p:txBody>
      </p:sp>
      <p:sp>
        <p:nvSpPr>
          <p:cNvPr id="15" name="Rectangle 14">
            <a:extLst>
              <a:ext uri="{FF2B5EF4-FFF2-40B4-BE49-F238E27FC236}">
                <a16:creationId xmlns:a16="http://schemas.microsoft.com/office/drawing/2014/main" id="{A6E0E3A1-7E5D-46EA-BC42-B44EB518A5A9}"/>
              </a:ext>
              <a:ext uri="{C183D7F6-B498-43B3-948B-1728B52AA6E4}">
                <adec:decorative xmlns:adec="http://schemas.microsoft.com/office/drawing/2017/decorative" val="1"/>
              </a:ext>
            </a:extLst>
          </p:cNvPr>
          <p:cNvSpPr/>
          <p:nvPr/>
        </p:nvSpPr>
        <p:spPr>
          <a:xfrm>
            <a:off x="4787788" y="2978562"/>
            <a:ext cx="2336756" cy="2125931"/>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600"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Aggressive care including postponement of new DNAR orders or withdrawal of medical support until at least the 2nd full day of hospitalization is </a:t>
            </a:r>
            <a:r>
              <a:rPr kumimoji="0" lang="en-US" sz="1600"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reasonable</a:t>
            </a:r>
            <a:r>
              <a:rPr kumimoji="0" lang="en-US" sz="1600"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 (2b)</a:t>
            </a:r>
          </a:p>
        </p:txBody>
      </p:sp>
    </p:spTree>
    <p:extLst>
      <p:ext uri="{BB962C8B-B14F-4D97-AF65-F5344CB8AC3E}">
        <p14:creationId xmlns:p14="http://schemas.microsoft.com/office/powerpoint/2010/main" val="33969359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FE2BB76-65F1-45A9-9B27-ACAB2A003EB8}"/>
              </a:ext>
              <a:ext uri="{C183D7F6-B498-43B3-948B-1728B52AA6E4}">
                <adec:decorative xmlns:adec="http://schemas.microsoft.com/office/drawing/2017/decorative" val="1"/>
              </a:ext>
            </a:extLst>
          </p:cNvPr>
          <p:cNvSpPr/>
          <p:nvPr/>
        </p:nvSpPr>
        <p:spPr>
          <a:xfrm>
            <a:off x="937785" y="1635254"/>
            <a:ext cx="1966054" cy="1159720"/>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150FC9DA-2D3B-420A-AF32-F3022630A17A}"/>
              </a:ext>
              <a:ext uri="{C183D7F6-B498-43B3-948B-1728B52AA6E4}">
                <adec:decorative xmlns:adec="http://schemas.microsoft.com/office/drawing/2017/decorative" val="1"/>
              </a:ext>
            </a:extLst>
          </p:cNvPr>
          <p:cNvSpPr/>
          <p:nvPr/>
        </p:nvSpPr>
        <p:spPr>
          <a:xfrm>
            <a:off x="947608" y="2947374"/>
            <a:ext cx="1966054" cy="833980"/>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9926946-3F61-47D2-B201-3AD70DC1C6CC}"/>
              </a:ext>
              <a:ext uri="{C183D7F6-B498-43B3-948B-1728B52AA6E4}">
                <adec:decorative xmlns:adec="http://schemas.microsoft.com/office/drawing/2017/decorative" val="1"/>
              </a:ext>
            </a:extLst>
          </p:cNvPr>
          <p:cNvSpPr/>
          <p:nvPr/>
        </p:nvSpPr>
        <p:spPr>
          <a:xfrm>
            <a:off x="5237400" y="3139532"/>
            <a:ext cx="1717200" cy="1159720"/>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B5FF6BB1-F3E2-4BFE-B24F-D05DA74B90E7}"/>
              </a:ext>
              <a:ext uri="{C183D7F6-B498-43B3-948B-1728B52AA6E4}">
                <adec:decorative xmlns:adec="http://schemas.microsoft.com/office/drawing/2017/decorative" val="1"/>
              </a:ext>
            </a:extLst>
          </p:cNvPr>
          <p:cNvSpPr/>
          <p:nvPr/>
        </p:nvSpPr>
        <p:spPr>
          <a:xfrm>
            <a:off x="7513158" y="3183009"/>
            <a:ext cx="1845589" cy="1397636"/>
          </a:xfrm>
          <a:prstGeom prst="rect">
            <a:avLst/>
          </a:prstGeom>
          <a:solidFill>
            <a:srgbClr val="F47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A70B5E5E-58B0-4BE9-8F73-3EDAEE89F7EF}"/>
              </a:ext>
              <a:ext uri="{C183D7F6-B498-43B3-948B-1728B52AA6E4}">
                <adec:decorative xmlns:adec="http://schemas.microsoft.com/office/drawing/2017/decorative" val="1"/>
              </a:ext>
            </a:extLst>
          </p:cNvPr>
          <p:cNvSpPr/>
          <p:nvPr/>
        </p:nvSpPr>
        <p:spPr>
          <a:xfrm>
            <a:off x="9642313" y="3898205"/>
            <a:ext cx="1845589" cy="1023615"/>
          </a:xfrm>
          <a:prstGeom prst="rect">
            <a:avLst/>
          </a:prstGeom>
          <a:solidFill>
            <a:srgbClr val="EE3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D7EB111-AB23-4594-AA4E-58BF278F2A39}"/>
              </a:ext>
            </a:extLst>
          </p:cNvPr>
          <p:cNvSpPr>
            <a:spLocks noGrp="1"/>
          </p:cNvSpPr>
          <p:nvPr>
            <p:ph type="title"/>
          </p:nvPr>
        </p:nvSpPr>
        <p:spPr/>
        <p:txBody>
          <a:bodyPr/>
          <a:lstStyle/>
          <a:p>
            <a:r>
              <a:rPr lang="en-US" dirty="0"/>
              <a:t>Rehabilitation and Recovery</a:t>
            </a:r>
          </a:p>
        </p:txBody>
      </p:sp>
      <p:sp>
        <p:nvSpPr>
          <p:cNvPr id="11" name="TextBox 10">
            <a:extLst>
              <a:ext uri="{FF2B5EF4-FFF2-40B4-BE49-F238E27FC236}">
                <a16:creationId xmlns:a16="http://schemas.microsoft.com/office/drawing/2014/main" id="{916D328C-CCA2-4203-82DE-DE325F704F06}"/>
              </a:ext>
            </a:extLst>
          </p:cNvPr>
          <p:cNvSpPr txBox="1"/>
          <p:nvPr/>
        </p:nvSpPr>
        <p:spPr>
          <a:xfrm>
            <a:off x="2370438" y="1150548"/>
            <a:ext cx="7451124" cy="400110"/>
          </a:xfrm>
          <a:prstGeom prst="rect">
            <a:avLst/>
          </a:prstGeom>
          <a:noFill/>
        </p:spPr>
        <p:txBody>
          <a:bodyPr wrap="square">
            <a:spAutoFit/>
          </a:bodyPr>
          <a:lstStyle/>
          <a:p>
            <a:pPr algn="ctr">
              <a:buClr>
                <a:srgbClr val="000000"/>
              </a:buClr>
            </a:pPr>
            <a:r>
              <a:rPr lang="en-US" sz="2000" u="sng" dirty="0">
                <a:ln w="9525">
                  <a:noFill/>
                </a:ln>
                <a:effectLst/>
                <a:latin typeface="Lub Dub Bold" panose="020B0803030403020204" pitchFamily="34" charset="0"/>
                <a:ea typeface="Times New Roman" panose="02020603050405020304" pitchFamily="18" charset="0"/>
              </a:rPr>
              <a:t>In patients with spontaneous ICH</a:t>
            </a:r>
            <a:endParaRPr lang="en-US" sz="4000" u="sng" kern="0" dirty="0">
              <a:ln w="9525">
                <a:noFill/>
              </a:ln>
              <a:latin typeface="Lub Dub Bold" panose="020B0803030403020204" pitchFamily="34" charset="0"/>
              <a:cs typeface="Arial"/>
              <a:sym typeface="Arial"/>
            </a:endParaRPr>
          </a:p>
        </p:txBody>
      </p:sp>
      <p:sp>
        <p:nvSpPr>
          <p:cNvPr id="7" name="TextBox 6">
            <a:extLst>
              <a:ext uri="{FF2B5EF4-FFF2-40B4-BE49-F238E27FC236}">
                <a16:creationId xmlns:a16="http://schemas.microsoft.com/office/drawing/2014/main" id="{33BA49BD-8BA5-441B-8CB8-9576759B9763}"/>
              </a:ext>
              <a:ext uri="{C183D7F6-B498-43B3-948B-1728B52AA6E4}">
                <adec:decorative xmlns:adec="http://schemas.microsoft.com/office/drawing/2017/decorative" val="0"/>
              </a:ext>
            </a:extLst>
          </p:cNvPr>
          <p:cNvSpPr txBox="1"/>
          <p:nvPr/>
        </p:nvSpPr>
        <p:spPr>
          <a:xfrm>
            <a:off x="937785" y="1635255"/>
            <a:ext cx="1966054" cy="1159719"/>
          </a:xfrm>
          <a:prstGeom prst="rect">
            <a:avLst/>
          </a:prstGeom>
          <a:noFill/>
          <a:ln w="25400">
            <a:no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Multidisciplinary rehabilitation with regular team meetings and discharge planning is </a:t>
            </a:r>
            <a:r>
              <a:rPr kumimoji="0" lang="en-US"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recommended</a:t>
            </a:r>
            <a:r>
              <a:rPr kumimoji="0" lang="en-US"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 (1) </a:t>
            </a:r>
          </a:p>
        </p:txBody>
      </p:sp>
      <p:sp>
        <p:nvSpPr>
          <p:cNvPr id="12" name="TextBox 11">
            <a:extLst>
              <a:ext uri="{FF2B5EF4-FFF2-40B4-BE49-F238E27FC236}">
                <a16:creationId xmlns:a16="http://schemas.microsoft.com/office/drawing/2014/main" id="{DECB9BED-97BF-403D-A537-2C4F629D65D0}"/>
              </a:ext>
              <a:ext uri="{C183D7F6-B498-43B3-948B-1728B52AA6E4}">
                <adec:decorative xmlns:adec="http://schemas.microsoft.com/office/drawing/2017/decorative" val="0"/>
              </a:ext>
            </a:extLst>
          </p:cNvPr>
          <p:cNvSpPr txBox="1"/>
          <p:nvPr/>
        </p:nvSpPr>
        <p:spPr>
          <a:xfrm>
            <a:off x="937785" y="2933405"/>
            <a:ext cx="1966054" cy="847949"/>
          </a:xfrm>
          <a:prstGeom prst="rect">
            <a:avLst/>
          </a:prstGeom>
          <a:noFill/>
          <a:ln w="25400">
            <a:no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Mild-moderate ICH severity: Early supported discharge is </a:t>
            </a:r>
            <a:r>
              <a:rPr kumimoji="0" lang="en-US"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beneficial</a:t>
            </a:r>
            <a:r>
              <a:rPr kumimoji="0" lang="en-US"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 (1)</a:t>
            </a:r>
          </a:p>
        </p:txBody>
      </p:sp>
      <p:sp>
        <p:nvSpPr>
          <p:cNvPr id="8" name="TextBox 7">
            <a:extLst>
              <a:ext uri="{FF2B5EF4-FFF2-40B4-BE49-F238E27FC236}">
                <a16:creationId xmlns:a16="http://schemas.microsoft.com/office/drawing/2014/main" id="{7406A1E5-555F-4DCF-AD24-EC411F91DACA}"/>
              </a:ext>
              <a:ext uri="{C183D7F6-B498-43B3-948B-1728B52AA6E4}">
                <adec:decorative xmlns:adec="http://schemas.microsoft.com/office/drawing/2017/decorative" val="0"/>
              </a:ext>
            </a:extLst>
          </p:cNvPr>
          <p:cNvSpPr txBox="1"/>
          <p:nvPr/>
        </p:nvSpPr>
        <p:spPr>
          <a:xfrm>
            <a:off x="5237400" y="3123214"/>
            <a:ext cx="1717200" cy="1192357"/>
          </a:xfrm>
          <a:prstGeom prst="rect">
            <a:avLst/>
          </a:prstGeom>
          <a:noFill/>
          <a:ln w="25400">
            <a:no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Moderate ICH severity: </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Early rehabilitation </a:t>
            </a:r>
            <a:br>
              <a:rPr kumimoji="0" lang="en-US"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br>
            <a:r>
              <a:rPr kumimoji="0" lang="en-US"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(24-48 hours after onset) </a:t>
            </a:r>
            <a:r>
              <a:rPr kumimoji="0" lang="en-US"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may be considered </a:t>
            </a:r>
            <a:r>
              <a:rPr kumimoji="0" lang="en-US"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(2b)</a:t>
            </a:r>
          </a:p>
        </p:txBody>
      </p:sp>
      <p:sp>
        <p:nvSpPr>
          <p:cNvPr id="10" name="TextBox 9">
            <a:extLst>
              <a:ext uri="{FF2B5EF4-FFF2-40B4-BE49-F238E27FC236}">
                <a16:creationId xmlns:a16="http://schemas.microsoft.com/office/drawing/2014/main" id="{1CA2DC18-3AAC-442F-AC07-35C5F3DB2B14}"/>
              </a:ext>
              <a:ext uri="{C183D7F6-B498-43B3-948B-1728B52AA6E4}">
                <adec:decorative xmlns:adec="http://schemas.microsoft.com/office/drawing/2017/decorative" val="0"/>
              </a:ext>
            </a:extLst>
          </p:cNvPr>
          <p:cNvSpPr txBox="1"/>
          <p:nvPr/>
        </p:nvSpPr>
        <p:spPr>
          <a:xfrm>
            <a:off x="7513158" y="3183009"/>
            <a:ext cx="1845589" cy="1397637"/>
          </a:xfrm>
          <a:prstGeom prst="rect">
            <a:avLst/>
          </a:prstGeom>
          <a:noFill/>
          <a:ln w="25400">
            <a:no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ICH without </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depression, fluoxetine </a:t>
            </a:r>
            <a:br>
              <a:rPr kumimoji="0" lang="en-US"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br>
            <a:r>
              <a:rPr kumimoji="0" lang="en-US"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therapy is not effective </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to enhance poststroke functional status. </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(3: No Benefit)</a:t>
            </a:r>
          </a:p>
        </p:txBody>
      </p:sp>
      <p:sp>
        <p:nvSpPr>
          <p:cNvPr id="9" name="TextBox 8">
            <a:extLst>
              <a:ext uri="{FF2B5EF4-FFF2-40B4-BE49-F238E27FC236}">
                <a16:creationId xmlns:a16="http://schemas.microsoft.com/office/drawing/2014/main" id="{01121076-9430-4F56-B759-82E174F78C18}"/>
              </a:ext>
              <a:ext uri="{C183D7F6-B498-43B3-948B-1728B52AA6E4}">
                <adec:decorative xmlns:adec="http://schemas.microsoft.com/office/drawing/2017/decorative" val="0"/>
              </a:ext>
            </a:extLst>
          </p:cNvPr>
          <p:cNvSpPr txBox="1"/>
          <p:nvPr/>
        </p:nvSpPr>
        <p:spPr>
          <a:xfrm>
            <a:off x="9642314" y="3898205"/>
            <a:ext cx="1845589" cy="1023615"/>
          </a:xfrm>
          <a:prstGeom prst="rect">
            <a:avLst/>
          </a:prstGeom>
          <a:noFill/>
          <a:ln w="25400">
            <a:no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Very early and intense mobilization &lt; 24 hours: </a:t>
            </a:r>
            <a:r>
              <a:rPr kumimoji="0" lang="en-US"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potentially harmful </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(3: Harm) </a:t>
            </a:r>
          </a:p>
        </p:txBody>
      </p:sp>
      <p:cxnSp>
        <p:nvCxnSpPr>
          <p:cNvPr id="14" name="Straight Connector 13">
            <a:extLst>
              <a:ext uri="{FF2B5EF4-FFF2-40B4-BE49-F238E27FC236}">
                <a16:creationId xmlns:a16="http://schemas.microsoft.com/office/drawing/2014/main" id="{3A49A9AD-0A42-4A53-A551-8ECAA84B406E}"/>
              </a:ext>
              <a:ext uri="{C183D7F6-B498-43B3-948B-1728B52AA6E4}">
                <adec:decorative xmlns:adec="http://schemas.microsoft.com/office/drawing/2017/decorative" val="1"/>
              </a:ext>
            </a:extLst>
          </p:cNvPr>
          <p:cNvCxnSpPr>
            <a:cxnSpLocks/>
          </p:cNvCxnSpPr>
          <p:nvPr/>
        </p:nvCxnSpPr>
        <p:spPr>
          <a:xfrm>
            <a:off x="703006" y="3819172"/>
            <a:ext cx="10762533" cy="1377141"/>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Isosceles Triangle 14">
            <a:extLst>
              <a:ext uri="{FF2B5EF4-FFF2-40B4-BE49-F238E27FC236}">
                <a16:creationId xmlns:a16="http://schemas.microsoft.com/office/drawing/2014/main" id="{251A21A5-AC82-41B9-820B-757A5B5694AC}"/>
              </a:ext>
              <a:ext uri="{C183D7F6-B498-43B3-948B-1728B52AA6E4}">
                <adec:decorative xmlns:adec="http://schemas.microsoft.com/office/drawing/2017/decorative" val="1"/>
              </a:ext>
            </a:extLst>
          </p:cNvPr>
          <p:cNvSpPr/>
          <p:nvPr/>
        </p:nvSpPr>
        <p:spPr>
          <a:xfrm>
            <a:off x="5530049" y="4524827"/>
            <a:ext cx="1131902" cy="654306"/>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A05CD138-A461-40DF-9878-8521A40DC00A}"/>
              </a:ext>
            </a:extLst>
          </p:cNvPr>
          <p:cNvSpPr>
            <a:spLocks noGrp="1"/>
          </p:cNvSpPr>
          <p:nvPr>
            <p:ph type="body" sz="quarter" idx="13"/>
          </p:nvPr>
        </p:nvSpPr>
        <p:spPr/>
        <p:txBody>
          <a:bodyPr/>
          <a:lstStyle/>
          <a:p>
            <a:r>
              <a:rPr lang="en-US" b="1" dirty="0"/>
              <a:t>Abbreviations: </a:t>
            </a:r>
            <a:r>
              <a:rPr lang="en-US" dirty="0"/>
              <a:t>ICH indicates intracerebral hemorrhage; and SSRIs, selective serotonin reuptake inhibitors.</a:t>
            </a:r>
          </a:p>
        </p:txBody>
      </p:sp>
      <p:sp>
        <p:nvSpPr>
          <p:cNvPr id="4" name="Slide Number Placeholder 3">
            <a:extLst>
              <a:ext uri="{FF2B5EF4-FFF2-40B4-BE49-F238E27FC236}">
                <a16:creationId xmlns:a16="http://schemas.microsoft.com/office/drawing/2014/main" id="{1645F3E6-7C68-4600-B054-7BE748C20FB8}"/>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29</a:t>
            </a:fld>
            <a:endParaRPr lang="en-US" sz="900" dirty="0"/>
          </a:p>
        </p:txBody>
      </p:sp>
    </p:spTree>
    <p:extLst>
      <p:ext uri="{BB962C8B-B14F-4D97-AF65-F5344CB8AC3E}">
        <p14:creationId xmlns:p14="http://schemas.microsoft.com/office/powerpoint/2010/main" val="4195209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a:extLst>
              <a:ext uri="{FF2B5EF4-FFF2-40B4-BE49-F238E27FC236}">
                <a16:creationId xmlns:a16="http://schemas.microsoft.com/office/drawing/2014/main" id="{06FF1874-56FC-4A25-B31D-4D7AA111F9E5}"/>
              </a:ext>
            </a:extLst>
          </p:cNvPr>
          <p:cNvSpPr txBox="1">
            <a:spLocks noGrp="1"/>
          </p:cNvSpPr>
          <p:nvPr>
            <p:ph type="title" idx="4294967295"/>
          </p:nvPr>
        </p:nvSpPr>
        <p:spPr>
          <a:xfrm>
            <a:off x="570122" y="1332992"/>
            <a:ext cx="2877767" cy="3371661"/>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200" kern="1200">
                <a:solidFill>
                  <a:schemeClr val="tx1"/>
                </a:solidFill>
                <a:latin typeface="Lub Dub Bold" panose="020B0803030403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AC1B1F"/>
                </a:solidFill>
                <a:effectLst/>
                <a:uLnTx/>
                <a:uFillTx/>
                <a:latin typeface="Lub Dub Bold" panose="020B0803030403020204" pitchFamily="34" charset="0"/>
                <a:ea typeface="+mj-ea"/>
                <a:cs typeface="+mj-cs"/>
              </a:rPr>
              <a:t>Table 1. </a:t>
            </a:r>
            <a:br>
              <a:rPr kumimoji="0" lang="en-US" sz="2400" b="0" i="0" u="none" strike="noStrike" kern="1200" cap="none" spc="0" normalizeH="0" baseline="0" noProof="0" dirty="0">
                <a:ln>
                  <a:noFill/>
                </a:ln>
                <a:solidFill>
                  <a:srgbClr val="AC1B1F"/>
                </a:solidFill>
                <a:effectLst/>
                <a:uLnTx/>
                <a:uFillTx/>
                <a:latin typeface="Lub Dub Bold" panose="020B0803030403020204" pitchFamily="34" charset="0"/>
                <a:ea typeface="+mj-ea"/>
                <a:cs typeface="+mj-cs"/>
              </a:rPr>
            </a:br>
            <a:r>
              <a:rPr kumimoji="0" lang="en-US" sz="2400" b="0" i="0" u="none" strike="noStrike" kern="1200" cap="none" spc="0" normalizeH="0" baseline="0" noProof="0" dirty="0">
                <a:ln>
                  <a:noFill/>
                </a:ln>
                <a:solidFill>
                  <a:schemeClr val="tx1"/>
                </a:solidFill>
                <a:effectLst/>
                <a:uLnTx/>
                <a:uFillTx/>
                <a:latin typeface="Lub Dub Bold" panose="020B0803030403020204" pitchFamily="34" charset="0"/>
                <a:ea typeface="+mj-ea"/>
                <a:cs typeface="+mj-cs"/>
              </a:rPr>
              <a:t>Applying Class of Recommendation and Level of Evidence to Clinical Strategies, Interventions, Treatments, or Diagnostic Testing in Patient Care</a:t>
            </a:r>
            <a:endParaRPr kumimoji="0" lang="en-US" sz="2400" b="0" i="0" u="none" strike="noStrike" kern="1200" cap="none" spc="0" normalizeH="0" baseline="0" noProof="0" dirty="0">
              <a:ln>
                <a:noFill/>
              </a:ln>
              <a:solidFill>
                <a:schemeClr val="tx1"/>
              </a:solidFill>
              <a:effectLst/>
              <a:uLnTx/>
              <a:uFillTx/>
              <a:latin typeface="Lub Dub Condensed" panose="020B0506030403020204" pitchFamily="34" charset="0"/>
              <a:ea typeface="+mj-ea"/>
              <a:cs typeface="+mj-cs"/>
            </a:endParaRPr>
          </a:p>
        </p:txBody>
      </p:sp>
      <p:graphicFrame>
        <p:nvGraphicFramePr>
          <p:cNvPr id="39" name="Table 9">
            <a:extLst>
              <a:ext uri="{FF2B5EF4-FFF2-40B4-BE49-F238E27FC236}">
                <a16:creationId xmlns:a16="http://schemas.microsoft.com/office/drawing/2014/main" id="{27CD3E59-D3A5-4D4A-8A0F-B83E899341DB}"/>
              </a:ext>
            </a:extLst>
          </p:cNvPr>
          <p:cNvGraphicFramePr>
            <a:graphicFrameLocks noGrp="1"/>
          </p:cNvGraphicFramePr>
          <p:nvPr>
            <p:extLst>
              <p:ext uri="{D42A27DB-BD31-4B8C-83A1-F6EECF244321}">
                <p14:modId xmlns:p14="http://schemas.microsoft.com/office/powerpoint/2010/main" val="425359980"/>
              </p:ext>
            </p:extLst>
          </p:nvPr>
        </p:nvGraphicFramePr>
        <p:xfrm>
          <a:off x="3571875" y="155573"/>
          <a:ext cx="4034623" cy="6048581"/>
        </p:xfrm>
        <a:graphic>
          <a:graphicData uri="http://schemas.openxmlformats.org/drawingml/2006/table">
            <a:tbl>
              <a:tblPr firstRow="1" bandRow="1">
                <a:tableStyleId>{5C22544A-7EE6-4342-B048-85BDC9FD1C3A}</a:tableStyleId>
              </a:tblPr>
              <a:tblGrid>
                <a:gridCol w="4034623">
                  <a:extLst>
                    <a:ext uri="{9D8B030D-6E8A-4147-A177-3AD203B41FA5}">
                      <a16:colId xmlns:a16="http://schemas.microsoft.com/office/drawing/2014/main" val="1003014637"/>
                    </a:ext>
                  </a:extLst>
                </a:gridCol>
              </a:tblGrid>
              <a:tr h="270401">
                <a:tc>
                  <a:txBody>
                    <a:bodyPr/>
                    <a:lstStyle/>
                    <a:p>
                      <a:r>
                        <a:rPr lang="en-US" sz="1000" dirty="0">
                          <a:solidFill>
                            <a:sysClr val="windowText" lastClr="000000"/>
                          </a:solidFill>
                          <a:latin typeface="Lub Dub Condensed" panose="020B0506030403020204" pitchFamily="34" charset="0"/>
                        </a:rPr>
                        <a:t>CLASS (STRENGTH) OF RECOMMENDATION</a:t>
                      </a:r>
                    </a:p>
                  </a:txBody>
                  <a:tcPr>
                    <a:solidFill>
                      <a:srgbClr val="D2D3D5"/>
                    </a:solidFill>
                  </a:tcPr>
                </a:tc>
                <a:extLst>
                  <a:ext uri="{0D108BD9-81ED-4DB2-BD59-A6C34878D82A}">
                    <a16:rowId xmlns:a16="http://schemas.microsoft.com/office/drawing/2014/main" val="242032595"/>
                  </a:ext>
                </a:extLst>
              </a:tr>
              <a:tr h="270401">
                <a:tc>
                  <a:txBody>
                    <a:bodyPr/>
                    <a:lstStyle/>
                    <a:p>
                      <a:r>
                        <a:rPr lang="en-US" sz="1000" b="1" dirty="0">
                          <a:latin typeface="Lub Dub Condensed" panose="020B0506030403020204" pitchFamily="34" charset="0"/>
                        </a:rPr>
                        <a:t>CLASS 1 (STRONG)                                                                              Benefit &gt;&gt;&gt; Risk</a:t>
                      </a:r>
                    </a:p>
                  </a:txBody>
                  <a:tcPr>
                    <a:solidFill>
                      <a:srgbClr val="82D472"/>
                    </a:solidFill>
                  </a:tcPr>
                </a:tc>
                <a:extLst>
                  <a:ext uri="{0D108BD9-81ED-4DB2-BD59-A6C34878D82A}">
                    <a16:rowId xmlns:a16="http://schemas.microsoft.com/office/drawing/2014/main" val="3318596577"/>
                  </a:ext>
                </a:extLst>
              </a:tr>
              <a:tr h="1116774">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800" dirty="0">
                          <a:latin typeface="Lub Dub Condensed" panose="020B0506030403020204" pitchFamily="34" charset="0"/>
                        </a:rPr>
                        <a:t>Is recommended</a:t>
                      </a:r>
                    </a:p>
                    <a:p>
                      <a:pPr marL="174625" indent="-114300">
                        <a:buFont typeface="Arial" panose="020B0604020202020204" pitchFamily="34" charset="0"/>
                        <a:buChar char="•"/>
                      </a:pPr>
                      <a:r>
                        <a:rPr lang="en-US" sz="800" dirty="0">
                          <a:latin typeface="Lub Dub Condensed" panose="020B0506030403020204" pitchFamily="34" charset="0"/>
                        </a:rPr>
                        <a:t>Is indicated/useful/effective/beneficial</a:t>
                      </a:r>
                    </a:p>
                    <a:p>
                      <a:pPr marL="174625" indent="-114300">
                        <a:buFont typeface="Arial" panose="020B0604020202020204" pitchFamily="34" charset="0"/>
                        <a:buChar char="•"/>
                      </a:pPr>
                      <a:r>
                        <a:rPr lang="en-US" sz="800" dirty="0">
                          <a:latin typeface="Lub Dub Condensed" panose="020B0506030403020204" pitchFamily="34" charset="0"/>
                        </a:rPr>
                        <a:t>Should be performed/administered/other</a:t>
                      </a:r>
                    </a:p>
                    <a:p>
                      <a:pPr marL="174625" indent="-114300">
                        <a:buFont typeface="Arial" panose="020B0604020202020204" pitchFamily="34" charset="0"/>
                        <a:buChar char="•"/>
                      </a:pPr>
                      <a:r>
                        <a:rPr lang="en-US" sz="700" dirty="0">
                          <a:latin typeface="Lub Dub Condensed" panose="020B0506030403020204" pitchFamily="34" charset="0"/>
                        </a:rPr>
                        <a:t>Comparative-Effectiveness Phrases†:</a:t>
                      </a:r>
                    </a:p>
                    <a:p>
                      <a:pPr marL="342900" indent="-171450">
                        <a:buFont typeface="Lub Dub Condensed" panose="020B0506030403020204" pitchFamily="34" charset="0"/>
                        <a:buChar char="−"/>
                      </a:pPr>
                      <a:r>
                        <a:rPr lang="en-US" sz="800" dirty="0">
                          <a:latin typeface="Lub Dub Condensed" panose="020B0506030403020204" pitchFamily="34" charset="0"/>
                        </a:rPr>
                        <a:t>Treatment/strategy A is recommended/indicated in preference to </a:t>
                      </a:r>
                      <a:br>
                        <a:rPr lang="en-US" sz="800" dirty="0">
                          <a:latin typeface="Lub Dub Condensed" panose="020B0506030403020204" pitchFamily="34" charset="0"/>
                        </a:rPr>
                      </a:br>
                      <a:r>
                        <a:rPr lang="en-US" sz="800" dirty="0">
                          <a:latin typeface="Lub Dub Condensed" panose="020B0506030403020204" pitchFamily="34" charset="0"/>
                        </a:rPr>
                        <a:t>treatment B</a:t>
                      </a:r>
                    </a:p>
                    <a:p>
                      <a:pPr marL="342900" indent="-171450">
                        <a:buFont typeface="Lub Dub Condensed" panose="020B0506030403020204" pitchFamily="34" charset="0"/>
                        <a:buChar char="−"/>
                      </a:pPr>
                      <a:r>
                        <a:rPr lang="en-US" sz="800" dirty="0">
                          <a:latin typeface="Lub Dub Condensed" panose="020B0506030403020204" pitchFamily="34" charset="0"/>
                        </a:rPr>
                        <a:t>Treatment A should be chosen over treatment B</a:t>
                      </a:r>
                    </a:p>
                  </a:txBody>
                  <a:tcPr>
                    <a:lnB w="38100" cap="flat" cmpd="sng" algn="ctr">
                      <a:solidFill>
                        <a:schemeClr val="bg1"/>
                      </a:solidFill>
                      <a:prstDash val="solid"/>
                      <a:round/>
                      <a:headEnd type="none" w="med" len="med"/>
                      <a:tailEnd type="none" w="med" len="med"/>
                    </a:lnB>
                    <a:solidFill>
                      <a:srgbClr val="82D472"/>
                    </a:solidFill>
                  </a:tcPr>
                </a:tc>
                <a:extLst>
                  <a:ext uri="{0D108BD9-81ED-4DB2-BD59-A6C34878D82A}">
                    <a16:rowId xmlns:a16="http://schemas.microsoft.com/office/drawing/2014/main" val="1208742902"/>
                  </a:ext>
                </a:extLst>
              </a:tr>
              <a:tr h="270401">
                <a:tc>
                  <a:txBody>
                    <a:bodyPr/>
                    <a:lstStyle/>
                    <a:p>
                      <a:pPr marL="0" algn="l" defTabSz="914400" rtl="0" eaLnBrk="1" latinLnBrk="0" hangingPunct="1">
                        <a:tabLst>
                          <a:tab pos="2857500" algn="r"/>
                        </a:tabLst>
                      </a:pPr>
                      <a:r>
                        <a:rPr lang="en-US" sz="1000" b="1" kern="1200" dirty="0">
                          <a:solidFill>
                            <a:schemeClr val="dk1"/>
                          </a:solidFill>
                          <a:latin typeface="Lub Dub Condensed" panose="020B0506030403020204" pitchFamily="34" charset="0"/>
                          <a:ea typeface="+mn-ea"/>
                          <a:cs typeface="+mn-cs"/>
                        </a:rPr>
                        <a:t>CLASS 2a (MODERATE)                                                                        </a:t>
                      </a:r>
                      <a:r>
                        <a:rPr lang="en-US" sz="1000" b="1" dirty="0">
                          <a:latin typeface="Lub Dub Condensed" panose="020B0506030403020204" pitchFamily="34" charset="0"/>
                        </a:rPr>
                        <a:t>Benefit &gt;&gt; Risk</a:t>
                      </a:r>
                      <a:endParaRPr lang="en-US" sz="1000" b="1" kern="1200" dirty="0">
                        <a:solidFill>
                          <a:schemeClr val="dk1"/>
                        </a:solidFill>
                        <a:latin typeface="Lub Dub Condensed" panose="020B0506030403020204" pitchFamily="34" charset="0"/>
                        <a:ea typeface="+mn-ea"/>
                        <a:cs typeface="+mn-cs"/>
                      </a:endParaRPr>
                    </a:p>
                  </a:txBody>
                  <a:tcPr>
                    <a:lnT w="38100" cap="flat" cmpd="sng" algn="ctr">
                      <a:solidFill>
                        <a:schemeClr val="bg1"/>
                      </a:solidFill>
                      <a:prstDash val="solid"/>
                      <a:round/>
                      <a:headEnd type="none" w="med" len="med"/>
                      <a:tailEnd type="none" w="med" len="med"/>
                    </a:lnT>
                    <a:solidFill>
                      <a:srgbClr val="F0DB0E"/>
                    </a:solidFill>
                  </a:tcPr>
                </a:tc>
                <a:extLst>
                  <a:ext uri="{0D108BD9-81ED-4DB2-BD59-A6C34878D82A}">
                    <a16:rowId xmlns:a16="http://schemas.microsoft.com/office/drawing/2014/main" val="3747493110"/>
                  </a:ext>
                </a:extLst>
              </a:tr>
              <a:tr h="1027895">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800" dirty="0">
                          <a:latin typeface="Lub Dub Condensed" panose="020B0506030403020204" pitchFamily="34" charset="0"/>
                        </a:rPr>
                        <a:t>Is reasonable</a:t>
                      </a:r>
                    </a:p>
                    <a:p>
                      <a:pPr marL="174625" indent="-114300">
                        <a:buFont typeface="Arial" panose="020B0604020202020204" pitchFamily="34" charset="0"/>
                        <a:buChar char="•"/>
                      </a:pPr>
                      <a:r>
                        <a:rPr lang="en-US" sz="800" dirty="0">
                          <a:latin typeface="Lub Dub Condensed" panose="020B0506030403020204" pitchFamily="34" charset="0"/>
                        </a:rPr>
                        <a:t>Can be useful/effective/beneficial</a:t>
                      </a:r>
                    </a:p>
                    <a:p>
                      <a:pPr marL="174625" indent="-114300">
                        <a:buFont typeface="Arial" panose="020B0604020202020204" pitchFamily="34" charset="0"/>
                        <a:buChar char="•"/>
                      </a:pPr>
                      <a:r>
                        <a:rPr lang="en-US" sz="800" dirty="0">
                          <a:latin typeface="Lub Dub Condensed" panose="020B0506030403020204" pitchFamily="34" charset="0"/>
                        </a:rPr>
                        <a:t>Comparative-Effectiveness Phrases†:</a:t>
                      </a:r>
                    </a:p>
                    <a:p>
                      <a:pPr marL="342900" indent="-171450">
                        <a:buFont typeface="Lub Dub Condensed" panose="020B0506030403020204" pitchFamily="34" charset="0"/>
                        <a:buChar char="−"/>
                      </a:pPr>
                      <a:r>
                        <a:rPr lang="en-US" sz="800" dirty="0">
                          <a:latin typeface="Lub Dub Condensed" panose="020B0506030403020204" pitchFamily="34" charset="0"/>
                        </a:rPr>
                        <a:t>Treatment/strategy A is probably recommended/indicated </a:t>
                      </a:r>
                      <a:br>
                        <a:rPr lang="en-US" sz="800" dirty="0">
                          <a:latin typeface="Lub Dub Condensed" panose="020B0506030403020204" pitchFamily="34" charset="0"/>
                        </a:rPr>
                      </a:br>
                      <a:r>
                        <a:rPr lang="en-US" sz="800" dirty="0">
                          <a:latin typeface="Lub Dub Condensed" panose="020B0506030403020204" pitchFamily="34" charset="0"/>
                        </a:rPr>
                        <a:t>in preference to treatment B</a:t>
                      </a:r>
                    </a:p>
                    <a:p>
                      <a:pPr marL="342900" indent="-171450">
                        <a:buFont typeface="Lub Dub Condensed" panose="020B0506030403020204" pitchFamily="34" charset="0"/>
                        <a:buChar char="−"/>
                      </a:pPr>
                      <a:r>
                        <a:rPr lang="en-US" sz="800" dirty="0">
                          <a:latin typeface="Lub Dub Condensed" panose="020B0506030403020204" pitchFamily="34" charset="0"/>
                        </a:rPr>
                        <a:t>It is reasonable to choose treatment A over treatment B</a:t>
                      </a:r>
                    </a:p>
                  </a:txBody>
                  <a:tcPr>
                    <a:lnB w="38100" cap="flat" cmpd="sng" algn="ctr">
                      <a:solidFill>
                        <a:schemeClr val="bg1"/>
                      </a:solidFill>
                      <a:prstDash val="solid"/>
                      <a:round/>
                      <a:headEnd type="none" w="med" len="med"/>
                      <a:tailEnd type="none" w="med" len="med"/>
                    </a:lnB>
                    <a:solidFill>
                      <a:srgbClr val="F0DB0E"/>
                    </a:solidFill>
                  </a:tcPr>
                </a:tc>
                <a:extLst>
                  <a:ext uri="{0D108BD9-81ED-4DB2-BD59-A6C34878D82A}">
                    <a16:rowId xmlns:a16="http://schemas.microsoft.com/office/drawing/2014/main" val="473413684"/>
                  </a:ext>
                </a:extLst>
              </a:tr>
              <a:tr h="270401">
                <a:tc>
                  <a:txBody>
                    <a:bodyPr/>
                    <a:lstStyle/>
                    <a:p>
                      <a:pPr marL="0" algn="l" defTabSz="914400" rtl="0" eaLnBrk="1" latinLnBrk="0" hangingPunct="1"/>
                      <a:r>
                        <a:rPr lang="en-US" sz="1000" b="1" kern="1200" dirty="0">
                          <a:solidFill>
                            <a:schemeClr val="dk1"/>
                          </a:solidFill>
                          <a:latin typeface="Lub Dub Condensed" panose="020B0506030403020204" pitchFamily="34" charset="0"/>
                          <a:ea typeface="+mn-ea"/>
                          <a:cs typeface="+mn-cs"/>
                        </a:rPr>
                        <a:t>CLASS 2b (Weak)                                                                                     </a:t>
                      </a:r>
                      <a:r>
                        <a:rPr lang="en-US" sz="1000" b="1" dirty="0">
                          <a:latin typeface="Lub Dub Condensed" panose="020B0506030403020204" pitchFamily="34" charset="0"/>
                        </a:rPr>
                        <a:t>Benefit ≥ Risk</a:t>
                      </a:r>
                      <a:endParaRPr lang="en-US" sz="1000" b="1" kern="1200" dirty="0">
                        <a:solidFill>
                          <a:schemeClr val="dk1"/>
                        </a:solidFill>
                        <a:latin typeface="Lub Dub Condensed" panose="020B0506030403020204" pitchFamily="34" charset="0"/>
                        <a:ea typeface="+mn-ea"/>
                        <a:cs typeface="+mn-cs"/>
                      </a:endParaRPr>
                    </a:p>
                  </a:txBody>
                  <a:tcPr>
                    <a:lnT w="38100" cap="flat" cmpd="sng" algn="ctr">
                      <a:solidFill>
                        <a:schemeClr val="bg1"/>
                      </a:solidFill>
                      <a:prstDash val="solid"/>
                      <a:round/>
                      <a:headEnd type="none" w="med" len="med"/>
                      <a:tailEnd type="none" w="med" len="med"/>
                    </a:lnT>
                    <a:solidFill>
                      <a:srgbClr val="F99B1D"/>
                    </a:solidFill>
                  </a:tcPr>
                </a:tc>
                <a:extLst>
                  <a:ext uri="{0D108BD9-81ED-4DB2-BD59-A6C34878D82A}">
                    <a16:rowId xmlns:a16="http://schemas.microsoft.com/office/drawing/2014/main" val="757579678"/>
                  </a:ext>
                </a:extLst>
              </a:tr>
              <a:tr h="709802">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800" dirty="0">
                          <a:latin typeface="Lub Dub Condensed" panose="020B0506030403020204" pitchFamily="34" charset="0"/>
                        </a:rPr>
                        <a:t>May/might be reasonable</a:t>
                      </a:r>
                    </a:p>
                    <a:p>
                      <a:pPr marL="174625" indent="-114300">
                        <a:buFont typeface="Arial" panose="020B0604020202020204" pitchFamily="34" charset="0"/>
                        <a:buChar char="•"/>
                      </a:pPr>
                      <a:r>
                        <a:rPr lang="en-US" sz="800" dirty="0">
                          <a:latin typeface="Lub Dub Condensed" panose="020B0506030403020204" pitchFamily="34" charset="0"/>
                        </a:rPr>
                        <a:t>May/might be considered</a:t>
                      </a:r>
                    </a:p>
                    <a:p>
                      <a:pPr marL="174625" indent="-114300">
                        <a:buFont typeface="Arial" panose="020B0604020202020204" pitchFamily="34" charset="0"/>
                        <a:buChar char="•"/>
                      </a:pPr>
                      <a:r>
                        <a:rPr lang="en-US" sz="800" dirty="0">
                          <a:latin typeface="Lub Dub Condensed" panose="020B0506030403020204" pitchFamily="34" charset="0"/>
                        </a:rPr>
                        <a:t>Usefulness/effectiveness is unknown/unclear/uncertain or not well-established</a:t>
                      </a:r>
                    </a:p>
                  </a:txBody>
                  <a:tcPr>
                    <a:lnB w="38100" cap="flat" cmpd="sng" algn="ctr">
                      <a:solidFill>
                        <a:schemeClr val="bg1"/>
                      </a:solidFill>
                      <a:prstDash val="solid"/>
                      <a:round/>
                      <a:headEnd type="none" w="med" len="med"/>
                      <a:tailEnd type="none" w="med" len="med"/>
                    </a:lnB>
                    <a:solidFill>
                      <a:srgbClr val="F99B1D"/>
                    </a:solidFill>
                  </a:tcPr>
                </a:tc>
                <a:extLst>
                  <a:ext uri="{0D108BD9-81ED-4DB2-BD59-A6C34878D82A}">
                    <a16:rowId xmlns:a16="http://schemas.microsoft.com/office/drawing/2014/main" val="3998212600"/>
                  </a:ext>
                </a:extLst>
              </a:tr>
              <a:tr h="270401">
                <a:tc>
                  <a:txBody>
                    <a:bodyPr/>
                    <a:lstStyle/>
                    <a:p>
                      <a:r>
                        <a:rPr lang="en-US" sz="1000" b="1" kern="1200" dirty="0">
                          <a:solidFill>
                            <a:schemeClr val="dk1"/>
                          </a:solidFill>
                          <a:latin typeface="Lub Dub Condensed" panose="020B0506030403020204" pitchFamily="34" charset="0"/>
                          <a:ea typeface="+mn-ea"/>
                          <a:cs typeface="+mn-cs"/>
                        </a:rPr>
                        <a:t>CLASS 3: No Benefit (MODERATE)                                                     Benefit = Risk</a:t>
                      </a:r>
                    </a:p>
                  </a:txBody>
                  <a:tcPr>
                    <a:lnT w="38100" cap="flat" cmpd="sng" algn="ctr">
                      <a:solidFill>
                        <a:schemeClr val="bg1"/>
                      </a:solidFill>
                      <a:prstDash val="solid"/>
                      <a:round/>
                      <a:headEnd type="none" w="med" len="med"/>
                      <a:tailEnd type="none" w="med" len="med"/>
                    </a:lnT>
                    <a:solidFill>
                      <a:srgbClr val="F47320"/>
                    </a:solidFill>
                  </a:tcPr>
                </a:tc>
                <a:extLst>
                  <a:ext uri="{0D108BD9-81ED-4DB2-BD59-A6C34878D82A}">
                    <a16:rowId xmlns:a16="http://schemas.microsoft.com/office/drawing/2014/main" val="2602536859"/>
                  </a:ext>
                </a:extLst>
              </a:tr>
              <a:tr h="709802">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800" dirty="0">
                          <a:latin typeface="Lub Dub Condensed" panose="020B0506030403020204" pitchFamily="34" charset="0"/>
                        </a:rPr>
                        <a:t>Is not recommended</a:t>
                      </a:r>
                    </a:p>
                    <a:p>
                      <a:pPr marL="174625" indent="-114300">
                        <a:buFont typeface="Arial" panose="020B0604020202020204" pitchFamily="34" charset="0"/>
                        <a:buChar char="•"/>
                      </a:pPr>
                      <a:r>
                        <a:rPr lang="en-US" sz="800" dirty="0">
                          <a:latin typeface="Lub Dub Condensed" panose="020B0506030403020204" pitchFamily="34" charset="0"/>
                        </a:rPr>
                        <a:t>Is not indicated/useful/effective/beneficial</a:t>
                      </a:r>
                    </a:p>
                    <a:p>
                      <a:pPr marL="174625" indent="-114300">
                        <a:buFont typeface="Arial" panose="020B0604020202020204" pitchFamily="34" charset="0"/>
                        <a:buChar char="•"/>
                      </a:pPr>
                      <a:r>
                        <a:rPr lang="en-US" sz="800" dirty="0">
                          <a:latin typeface="Lub Dub Condensed" panose="020B0506030403020204" pitchFamily="34" charset="0"/>
                        </a:rPr>
                        <a:t>Should not be performed/administered/other</a:t>
                      </a:r>
                    </a:p>
                  </a:txBody>
                  <a:tcPr>
                    <a:lnB w="38100" cap="flat" cmpd="sng" algn="ctr">
                      <a:solidFill>
                        <a:schemeClr val="bg1"/>
                      </a:solidFill>
                      <a:prstDash val="solid"/>
                      <a:round/>
                      <a:headEnd type="none" w="med" len="med"/>
                      <a:tailEnd type="none" w="med" len="med"/>
                    </a:lnB>
                    <a:solidFill>
                      <a:srgbClr val="F47320"/>
                    </a:solidFill>
                  </a:tcPr>
                </a:tc>
                <a:extLst>
                  <a:ext uri="{0D108BD9-81ED-4DB2-BD59-A6C34878D82A}">
                    <a16:rowId xmlns:a16="http://schemas.microsoft.com/office/drawing/2014/main" val="2650303985"/>
                  </a:ext>
                </a:extLst>
              </a:tr>
              <a:tr h="270401">
                <a:tc>
                  <a:txBody>
                    <a:bodyPr/>
                    <a:lstStyle/>
                    <a:p>
                      <a:r>
                        <a:rPr lang="en-US" sz="1000" b="1" kern="1200" dirty="0">
                          <a:solidFill>
                            <a:schemeClr val="dk1"/>
                          </a:solidFill>
                          <a:latin typeface="Lub Dub Condensed" panose="020B0506030403020204" pitchFamily="34" charset="0"/>
                          <a:ea typeface="+mn-ea"/>
                          <a:cs typeface="+mn-cs"/>
                        </a:rPr>
                        <a:t>CLASS 3: Harm (STRONG)                                                                     Risk &gt; Benefit</a:t>
                      </a:r>
                    </a:p>
                  </a:txBody>
                  <a:tcPr>
                    <a:lnT w="38100" cap="flat" cmpd="sng" algn="ctr">
                      <a:solidFill>
                        <a:schemeClr val="bg1"/>
                      </a:solidFill>
                      <a:prstDash val="solid"/>
                      <a:round/>
                      <a:headEnd type="none" w="med" len="med"/>
                      <a:tailEnd type="none" w="med" len="med"/>
                    </a:lnT>
                    <a:solidFill>
                      <a:srgbClr val="EE3823"/>
                    </a:solidFill>
                  </a:tcPr>
                </a:tc>
                <a:extLst>
                  <a:ext uri="{0D108BD9-81ED-4DB2-BD59-A6C34878D82A}">
                    <a16:rowId xmlns:a16="http://schemas.microsoft.com/office/drawing/2014/main" val="3322866847"/>
                  </a:ext>
                </a:extLst>
              </a:tr>
              <a:tr h="861902">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800" dirty="0">
                          <a:latin typeface="Lub Dub Condensed" panose="020B0506030403020204" pitchFamily="34" charset="0"/>
                        </a:rPr>
                        <a:t>Potentially harmful</a:t>
                      </a:r>
                    </a:p>
                    <a:p>
                      <a:pPr marL="174625" indent="-114300">
                        <a:buFont typeface="Arial" panose="020B0604020202020204" pitchFamily="34" charset="0"/>
                        <a:buChar char="•"/>
                      </a:pPr>
                      <a:r>
                        <a:rPr lang="en-US" sz="800" dirty="0">
                          <a:latin typeface="Lub Dub Condensed" panose="020B0506030403020204" pitchFamily="34" charset="0"/>
                        </a:rPr>
                        <a:t>Causes harm</a:t>
                      </a:r>
                    </a:p>
                    <a:p>
                      <a:pPr marL="174625" indent="-114300">
                        <a:buFont typeface="Arial" panose="020B0604020202020204" pitchFamily="34" charset="0"/>
                        <a:buChar char="•"/>
                      </a:pPr>
                      <a:r>
                        <a:rPr lang="en-US" sz="800" dirty="0">
                          <a:latin typeface="Lub Dub Condensed" panose="020B0506030403020204" pitchFamily="34" charset="0"/>
                        </a:rPr>
                        <a:t>Associated with excess morbidity/mortality</a:t>
                      </a:r>
                    </a:p>
                    <a:p>
                      <a:pPr marL="174625" indent="-114300">
                        <a:buFont typeface="Arial" panose="020B0604020202020204" pitchFamily="34" charset="0"/>
                        <a:buChar char="•"/>
                      </a:pPr>
                      <a:r>
                        <a:rPr lang="en-US" sz="800" dirty="0">
                          <a:latin typeface="Lub Dub Condensed" panose="020B0506030403020204" pitchFamily="34" charset="0"/>
                        </a:rPr>
                        <a:t>Should not be performed/administered/other</a:t>
                      </a:r>
                    </a:p>
                  </a:txBody>
                  <a:tcPr>
                    <a:solidFill>
                      <a:srgbClr val="EE3823"/>
                    </a:solidFill>
                  </a:tcPr>
                </a:tc>
                <a:extLst>
                  <a:ext uri="{0D108BD9-81ED-4DB2-BD59-A6C34878D82A}">
                    <a16:rowId xmlns:a16="http://schemas.microsoft.com/office/drawing/2014/main" val="1232743771"/>
                  </a:ext>
                </a:extLst>
              </a:tr>
            </a:tbl>
          </a:graphicData>
        </a:graphic>
      </p:graphicFrame>
      <p:graphicFrame>
        <p:nvGraphicFramePr>
          <p:cNvPr id="41" name="Table 9">
            <a:extLst>
              <a:ext uri="{FF2B5EF4-FFF2-40B4-BE49-F238E27FC236}">
                <a16:creationId xmlns:a16="http://schemas.microsoft.com/office/drawing/2014/main" id="{6A6275A2-FAAC-4B1C-AFB9-6D071F90807A}"/>
              </a:ext>
            </a:extLst>
          </p:cNvPr>
          <p:cNvGraphicFramePr>
            <a:graphicFrameLocks noGrp="1"/>
          </p:cNvGraphicFramePr>
          <p:nvPr>
            <p:extLst>
              <p:ext uri="{D42A27DB-BD31-4B8C-83A1-F6EECF244321}">
                <p14:modId xmlns:p14="http://schemas.microsoft.com/office/powerpoint/2010/main" val="4279564788"/>
              </p:ext>
            </p:extLst>
          </p:nvPr>
        </p:nvGraphicFramePr>
        <p:xfrm>
          <a:off x="7606498" y="155573"/>
          <a:ext cx="3747302" cy="4093695"/>
        </p:xfrm>
        <a:graphic>
          <a:graphicData uri="http://schemas.openxmlformats.org/drawingml/2006/table">
            <a:tbl>
              <a:tblPr firstRow="1" bandRow="1">
                <a:tableStyleId>{5C22544A-7EE6-4342-B048-85BDC9FD1C3A}</a:tableStyleId>
              </a:tblPr>
              <a:tblGrid>
                <a:gridCol w="3747302">
                  <a:extLst>
                    <a:ext uri="{9D8B030D-6E8A-4147-A177-3AD203B41FA5}">
                      <a16:colId xmlns:a16="http://schemas.microsoft.com/office/drawing/2014/main" val="1003014637"/>
                    </a:ext>
                  </a:extLst>
                </a:gridCol>
              </a:tblGrid>
              <a:tr h="259917">
                <a:tc>
                  <a:txBody>
                    <a:bodyPr/>
                    <a:lstStyle/>
                    <a:p>
                      <a:r>
                        <a:rPr lang="en-US" sz="1000" dirty="0">
                          <a:solidFill>
                            <a:sysClr val="windowText" lastClr="000000"/>
                          </a:solidFill>
                          <a:latin typeface="Lub Dub Condensed" panose="020B0506030403020204" pitchFamily="34" charset="0"/>
                        </a:rPr>
                        <a:t>LEVEL (QUALITY) OF EVIDENCE‡</a:t>
                      </a:r>
                    </a:p>
                  </a:txBody>
                  <a:tcPr>
                    <a:solidFill>
                      <a:srgbClr val="D2D3D5"/>
                    </a:solidFill>
                  </a:tcPr>
                </a:tc>
                <a:extLst>
                  <a:ext uri="{0D108BD9-81ED-4DB2-BD59-A6C34878D82A}">
                    <a16:rowId xmlns:a16="http://schemas.microsoft.com/office/drawing/2014/main" val="242032595"/>
                  </a:ext>
                </a:extLst>
              </a:tr>
              <a:tr h="259917">
                <a:tc>
                  <a:txBody>
                    <a:bodyPr/>
                    <a:lstStyle/>
                    <a:p>
                      <a:r>
                        <a:rPr lang="en-US" sz="1000" b="1" dirty="0">
                          <a:latin typeface="Lub Dub Condensed" panose="020B0506030403020204" pitchFamily="34" charset="0"/>
                        </a:rPr>
                        <a:t>LEVEL A</a:t>
                      </a:r>
                    </a:p>
                  </a:txBody>
                  <a:tcPr>
                    <a:solidFill>
                      <a:srgbClr val="4D8AB7"/>
                    </a:solidFill>
                  </a:tcPr>
                </a:tc>
                <a:extLst>
                  <a:ext uri="{0D108BD9-81ED-4DB2-BD59-A6C34878D82A}">
                    <a16:rowId xmlns:a16="http://schemas.microsoft.com/office/drawing/2014/main" val="3318596577"/>
                  </a:ext>
                </a:extLst>
              </a:tr>
              <a:tr h="536079">
                <a:tc>
                  <a:txBody>
                    <a:bodyPr/>
                    <a:lstStyle/>
                    <a:p>
                      <a:pPr marL="174625" indent="-114300">
                        <a:buFont typeface="Arial" panose="020B0604020202020204" pitchFamily="34" charset="0"/>
                        <a:buChar char="•"/>
                      </a:pPr>
                      <a:r>
                        <a:rPr lang="en-US" sz="800" dirty="0">
                          <a:latin typeface="Lub Dub Condensed" panose="020B0506030403020204" pitchFamily="34" charset="0"/>
                        </a:rPr>
                        <a:t>High-quality evidence‡ from more than 1 RCT</a:t>
                      </a:r>
                    </a:p>
                    <a:p>
                      <a:pPr marL="174625" indent="-114300">
                        <a:buFont typeface="Arial" panose="020B0604020202020204" pitchFamily="34" charset="0"/>
                        <a:buChar char="•"/>
                      </a:pPr>
                      <a:r>
                        <a:rPr lang="en-US" sz="800" dirty="0">
                          <a:latin typeface="Lub Dub Condensed" panose="020B0506030403020204" pitchFamily="34" charset="0"/>
                        </a:rPr>
                        <a:t>Meta-analyses of high-quality RCTs</a:t>
                      </a:r>
                    </a:p>
                    <a:p>
                      <a:pPr marL="174625" indent="-114300">
                        <a:buFont typeface="Arial" panose="020B0604020202020204" pitchFamily="34" charset="0"/>
                        <a:buChar char="•"/>
                      </a:pPr>
                      <a:r>
                        <a:rPr lang="en-US" sz="800" dirty="0">
                          <a:latin typeface="Lub Dub Condensed" panose="020B0506030403020204" pitchFamily="34" charset="0"/>
                        </a:rPr>
                        <a:t>One or more RCTs corroborated by high-quality registry studies</a:t>
                      </a:r>
                    </a:p>
                  </a:txBody>
                  <a:tcPr>
                    <a:lnB w="38100" cap="flat" cmpd="sng" algn="ctr">
                      <a:solidFill>
                        <a:schemeClr val="bg1"/>
                      </a:solidFill>
                      <a:prstDash val="solid"/>
                      <a:round/>
                      <a:headEnd type="none" w="med" len="med"/>
                      <a:tailEnd type="none" w="med" len="med"/>
                    </a:lnB>
                    <a:solidFill>
                      <a:srgbClr val="4D8AB7"/>
                    </a:solidFill>
                  </a:tcPr>
                </a:tc>
                <a:extLst>
                  <a:ext uri="{0D108BD9-81ED-4DB2-BD59-A6C34878D82A}">
                    <a16:rowId xmlns:a16="http://schemas.microsoft.com/office/drawing/2014/main" val="1208742902"/>
                  </a:ext>
                </a:extLst>
              </a:tr>
              <a:tr h="259917">
                <a:tc>
                  <a:txBody>
                    <a:bodyPr/>
                    <a:lstStyle/>
                    <a:p>
                      <a:pPr marL="0" algn="l" defTabSz="914400" rtl="0" eaLnBrk="1" latinLnBrk="0" hangingPunct="1">
                        <a:tabLst>
                          <a:tab pos="2857500" algn="r"/>
                        </a:tabLst>
                      </a:pPr>
                      <a:r>
                        <a:rPr lang="en-US" sz="1000" b="1" kern="1200" dirty="0">
                          <a:solidFill>
                            <a:schemeClr val="dk1"/>
                          </a:solidFill>
                          <a:latin typeface="Lub Dub Condensed" panose="020B0506030403020204" pitchFamily="34" charset="0"/>
                          <a:ea typeface="+mn-ea"/>
                          <a:cs typeface="+mn-cs"/>
                        </a:rPr>
                        <a:t>LEVEL B-R                                                                            (Randomized)</a:t>
                      </a:r>
                    </a:p>
                  </a:txBody>
                  <a:tcPr>
                    <a:lnT w="38100" cap="flat" cmpd="sng" algn="ctr">
                      <a:solidFill>
                        <a:schemeClr val="bg1"/>
                      </a:solidFill>
                      <a:prstDash val="solid"/>
                      <a:round/>
                      <a:headEnd type="none" w="med" len="med"/>
                      <a:tailEnd type="none" w="med" len="med"/>
                    </a:lnT>
                    <a:solidFill>
                      <a:srgbClr val="85ADD1"/>
                    </a:solidFill>
                  </a:tcPr>
                </a:tc>
                <a:extLst>
                  <a:ext uri="{0D108BD9-81ED-4DB2-BD59-A6C34878D82A}">
                    <a16:rowId xmlns:a16="http://schemas.microsoft.com/office/drawing/2014/main" val="3747493110"/>
                  </a:ext>
                </a:extLst>
              </a:tr>
              <a:tr h="389875">
                <a:tc>
                  <a:txBody>
                    <a:bodyPr/>
                    <a:lstStyle/>
                    <a:p>
                      <a:pPr marL="174625" indent="-114300" algn="l" defTabSz="914400" rtl="0" eaLnBrk="1" latinLnBrk="0" hangingPunct="1">
                        <a:buFont typeface="Arial" panose="020B0604020202020204" pitchFamily="34" charset="0"/>
                        <a:buChar char="•"/>
                      </a:pPr>
                      <a:r>
                        <a:rPr lang="en-US" sz="800" kern="1200" dirty="0">
                          <a:solidFill>
                            <a:schemeClr val="dk1"/>
                          </a:solidFill>
                          <a:latin typeface="Lub Dub Condensed" panose="020B0506030403020204" pitchFamily="34" charset="0"/>
                          <a:ea typeface="+mn-ea"/>
                          <a:cs typeface="+mn-cs"/>
                        </a:rPr>
                        <a:t>Moderate-quality evidence</a:t>
                      </a:r>
                      <a:r>
                        <a:rPr lang="en-US" sz="800" dirty="0">
                          <a:latin typeface="Lub Dub Condensed" panose="020B0506030403020204" pitchFamily="34" charset="0"/>
                        </a:rPr>
                        <a:t>‡</a:t>
                      </a:r>
                      <a:r>
                        <a:rPr lang="en-US" sz="800" kern="1200" dirty="0">
                          <a:solidFill>
                            <a:schemeClr val="dk1"/>
                          </a:solidFill>
                          <a:latin typeface="Lub Dub Condensed" panose="020B0506030403020204" pitchFamily="34" charset="0"/>
                          <a:ea typeface="+mn-ea"/>
                          <a:cs typeface="+mn-cs"/>
                        </a:rPr>
                        <a:t> from 1 or more RCTs</a:t>
                      </a:r>
                    </a:p>
                    <a:p>
                      <a:pPr marL="174625" indent="-114300" algn="l" defTabSz="914400" rtl="0" eaLnBrk="1" latinLnBrk="0" hangingPunct="1">
                        <a:buFont typeface="Arial" panose="020B0604020202020204" pitchFamily="34" charset="0"/>
                        <a:buChar char="•"/>
                      </a:pPr>
                      <a:r>
                        <a:rPr lang="en-US" sz="800" kern="1200" dirty="0">
                          <a:solidFill>
                            <a:schemeClr val="dk1"/>
                          </a:solidFill>
                          <a:latin typeface="Lub Dub Condensed" panose="020B0506030403020204" pitchFamily="34" charset="0"/>
                          <a:ea typeface="+mn-ea"/>
                          <a:cs typeface="+mn-cs"/>
                        </a:rPr>
                        <a:t>Meta-analyses of moderate-quality RCTs</a:t>
                      </a:r>
                    </a:p>
                  </a:txBody>
                  <a:tcPr>
                    <a:lnB w="38100" cap="flat" cmpd="sng" algn="ctr">
                      <a:solidFill>
                        <a:schemeClr val="bg1"/>
                      </a:solidFill>
                      <a:prstDash val="solid"/>
                      <a:round/>
                      <a:headEnd type="none" w="med" len="med"/>
                      <a:tailEnd type="none" w="med" len="med"/>
                    </a:lnB>
                    <a:solidFill>
                      <a:srgbClr val="85ADD1"/>
                    </a:solidFill>
                  </a:tcPr>
                </a:tc>
                <a:extLst>
                  <a:ext uri="{0D108BD9-81ED-4DB2-BD59-A6C34878D82A}">
                    <a16:rowId xmlns:a16="http://schemas.microsoft.com/office/drawing/2014/main" val="473413684"/>
                  </a:ext>
                </a:extLst>
              </a:tr>
              <a:tr h="259917">
                <a:tc>
                  <a:txBody>
                    <a:bodyPr/>
                    <a:lstStyle/>
                    <a:p>
                      <a:pPr marL="0" algn="l" defTabSz="914400" rtl="0" eaLnBrk="1" latinLnBrk="0" hangingPunct="1"/>
                      <a:r>
                        <a:rPr lang="en-US" sz="1000" b="1" kern="1200" dirty="0">
                          <a:solidFill>
                            <a:schemeClr val="dk1"/>
                          </a:solidFill>
                          <a:latin typeface="Lub Dub Condensed" panose="020B0506030403020204" pitchFamily="34" charset="0"/>
                          <a:ea typeface="+mn-ea"/>
                          <a:cs typeface="+mn-cs"/>
                        </a:rPr>
                        <a:t>LEVEL B-NR                                                                   (Nonrandomized)</a:t>
                      </a:r>
                    </a:p>
                  </a:txBody>
                  <a:tcPr>
                    <a:lnT w="38100" cap="flat" cmpd="sng" algn="ctr">
                      <a:solidFill>
                        <a:schemeClr val="bg1"/>
                      </a:solidFill>
                      <a:prstDash val="solid"/>
                      <a:round/>
                      <a:headEnd type="none" w="med" len="med"/>
                      <a:tailEnd type="none" w="med" len="med"/>
                    </a:lnT>
                    <a:solidFill>
                      <a:srgbClr val="85ADD1"/>
                    </a:solidFill>
                  </a:tcPr>
                </a:tc>
                <a:extLst>
                  <a:ext uri="{0D108BD9-81ED-4DB2-BD59-A6C34878D82A}">
                    <a16:rowId xmlns:a16="http://schemas.microsoft.com/office/drawing/2014/main" val="757579678"/>
                  </a:ext>
                </a:extLst>
              </a:tr>
              <a:tr h="682283">
                <a:tc>
                  <a:txBody>
                    <a:bodyPr/>
                    <a:lstStyle/>
                    <a:p>
                      <a:pPr marL="174625" indent="-114300" algn="l" defTabSz="914400" rtl="0" eaLnBrk="1" latinLnBrk="0" hangingPunct="1">
                        <a:buFont typeface="Arial" panose="020B0604020202020204" pitchFamily="34" charset="0"/>
                        <a:buChar char="•"/>
                      </a:pPr>
                      <a:r>
                        <a:rPr lang="en-US" sz="800" kern="1200" dirty="0">
                          <a:solidFill>
                            <a:schemeClr val="dk1"/>
                          </a:solidFill>
                          <a:latin typeface="Lub Dub Condensed" panose="020B0506030403020204" pitchFamily="34" charset="0"/>
                          <a:ea typeface="+mn-ea"/>
                          <a:cs typeface="+mn-cs"/>
                        </a:rPr>
                        <a:t>Moderate-quality evidence</a:t>
                      </a:r>
                      <a:r>
                        <a:rPr lang="en-US" sz="800" dirty="0">
                          <a:latin typeface="Lub Dub Condensed" panose="020B0506030403020204" pitchFamily="34" charset="0"/>
                        </a:rPr>
                        <a:t>‡</a:t>
                      </a:r>
                      <a:r>
                        <a:rPr lang="en-US" sz="800" kern="1200" dirty="0">
                          <a:solidFill>
                            <a:schemeClr val="dk1"/>
                          </a:solidFill>
                          <a:latin typeface="Lub Dub Condensed" panose="020B0506030403020204" pitchFamily="34" charset="0"/>
                          <a:ea typeface="+mn-ea"/>
                          <a:cs typeface="+mn-cs"/>
                        </a:rPr>
                        <a:t> from 1 or more well-designed, well-executed nonrandomized studies, observational studies, or registry studies</a:t>
                      </a:r>
                    </a:p>
                    <a:p>
                      <a:pPr marL="174625" indent="-114300" algn="l" defTabSz="914400" rtl="0" eaLnBrk="1" latinLnBrk="0" hangingPunct="1">
                        <a:buFont typeface="Arial" panose="020B0604020202020204" pitchFamily="34" charset="0"/>
                        <a:buChar char="•"/>
                      </a:pPr>
                      <a:r>
                        <a:rPr lang="en-US" sz="800" kern="1200" dirty="0">
                          <a:solidFill>
                            <a:schemeClr val="dk1"/>
                          </a:solidFill>
                          <a:latin typeface="Lub Dub Condensed" panose="020B0506030403020204" pitchFamily="34" charset="0"/>
                          <a:ea typeface="+mn-ea"/>
                          <a:cs typeface="+mn-cs"/>
                        </a:rPr>
                        <a:t>Meta-analyses of such studies</a:t>
                      </a:r>
                    </a:p>
                  </a:txBody>
                  <a:tcPr>
                    <a:lnB w="38100" cap="flat" cmpd="sng" algn="ctr">
                      <a:solidFill>
                        <a:schemeClr val="bg1"/>
                      </a:solidFill>
                      <a:prstDash val="solid"/>
                      <a:round/>
                      <a:headEnd type="none" w="med" len="med"/>
                      <a:tailEnd type="none" w="med" len="med"/>
                    </a:lnB>
                    <a:solidFill>
                      <a:srgbClr val="85ADD1"/>
                    </a:solidFill>
                  </a:tcPr>
                </a:tc>
                <a:extLst>
                  <a:ext uri="{0D108BD9-81ED-4DB2-BD59-A6C34878D82A}">
                    <a16:rowId xmlns:a16="http://schemas.microsoft.com/office/drawing/2014/main" val="3998212600"/>
                  </a:ext>
                </a:extLst>
              </a:tr>
              <a:tr h="259917">
                <a:tc>
                  <a:txBody>
                    <a:bodyPr/>
                    <a:lstStyle/>
                    <a:p>
                      <a:r>
                        <a:rPr lang="en-US" sz="1000" b="1" kern="1200" dirty="0">
                          <a:solidFill>
                            <a:schemeClr val="dk1"/>
                          </a:solidFill>
                          <a:latin typeface="Lub Dub Condensed" panose="020B0506030403020204" pitchFamily="34" charset="0"/>
                          <a:ea typeface="+mn-ea"/>
                          <a:cs typeface="+mn-cs"/>
                        </a:rPr>
                        <a:t>LEVEL C-LD                                                                          (Limited Data)</a:t>
                      </a:r>
                    </a:p>
                  </a:txBody>
                  <a:tcPr>
                    <a:lnT w="38100" cap="flat" cmpd="sng" algn="ctr">
                      <a:solidFill>
                        <a:schemeClr val="bg1"/>
                      </a:solidFill>
                      <a:prstDash val="solid"/>
                      <a:round/>
                      <a:headEnd type="none" w="med" len="med"/>
                      <a:tailEnd type="none" w="med" len="med"/>
                    </a:lnT>
                    <a:solidFill>
                      <a:srgbClr val="C4D8F0"/>
                    </a:solidFill>
                  </a:tcPr>
                </a:tc>
                <a:extLst>
                  <a:ext uri="{0D108BD9-81ED-4DB2-BD59-A6C34878D82A}">
                    <a16:rowId xmlns:a16="http://schemas.microsoft.com/office/drawing/2014/main" val="2602536859"/>
                  </a:ext>
                </a:extLst>
              </a:tr>
              <a:tr h="682283">
                <a:tc>
                  <a:txBody>
                    <a:bodyPr/>
                    <a:lstStyle/>
                    <a:p>
                      <a:pPr marL="174625" indent="-114300" algn="l" defTabSz="914400" rtl="0" eaLnBrk="1" latinLnBrk="0" hangingPunct="1">
                        <a:buFont typeface="Arial" panose="020B0604020202020204" pitchFamily="34" charset="0"/>
                        <a:buChar char="•"/>
                      </a:pPr>
                      <a:r>
                        <a:rPr lang="en-US" sz="800" kern="1200" dirty="0">
                          <a:solidFill>
                            <a:schemeClr val="dk1"/>
                          </a:solidFill>
                          <a:latin typeface="Lub Dub Condensed" panose="020B0506030403020204" pitchFamily="34" charset="0"/>
                          <a:ea typeface="+mn-ea"/>
                          <a:cs typeface="+mn-cs"/>
                        </a:rPr>
                        <a:t>Randomized or nonrandomized observational or registry studies with limitations of design or execution</a:t>
                      </a:r>
                    </a:p>
                    <a:p>
                      <a:pPr marL="174625" indent="-114300" algn="l" defTabSz="914400" rtl="0" eaLnBrk="1" latinLnBrk="0" hangingPunct="1">
                        <a:buFont typeface="Arial" panose="020B0604020202020204" pitchFamily="34" charset="0"/>
                        <a:buChar char="•"/>
                      </a:pPr>
                      <a:r>
                        <a:rPr lang="en-US" sz="800" kern="1200" dirty="0">
                          <a:solidFill>
                            <a:schemeClr val="dk1"/>
                          </a:solidFill>
                          <a:latin typeface="Lub Dub Condensed" panose="020B0506030403020204" pitchFamily="34" charset="0"/>
                          <a:ea typeface="+mn-ea"/>
                          <a:cs typeface="+mn-cs"/>
                        </a:rPr>
                        <a:t>Meta-analyses of such studies</a:t>
                      </a:r>
                    </a:p>
                    <a:p>
                      <a:pPr marL="174625" indent="-114300" algn="l" defTabSz="914400" rtl="0" eaLnBrk="1" latinLnBrk="0" hangingPunct="1">
                        <a:buFont typeface="Arial" panose="020B0604020202020204" pitchFamily="34" charset="0"/>
                        <a:buChar char="•"/>
                      </a:pPr>
                      <a:r>
                        <a:rPr lang="en-US" sz="800" kern="1200" dirty="0">
                          <a:solidFill>
                            <a:schemeClr val="dk1"/>
                          </a:solidFill>
                          <a:latin typeface="Lub Dub Condensed" panose="020B0506030403020204" pitchFamily="34" charset="0"/>
                          <a:ea typeface="+mn-ea"/>
                          <a:cs typeface="+mn-cs"/>
                        </a:rPr>
                        <a:t>Physiological or mechanistic studies in human subjects</a:t>
                      </a:r>
                    </a:p>
                  </a:txBody>
                  <a:tcPr>
                    <a:lnB w="38100" cap="flat" cmpd="sng" algn="ctr">
                      <a:solidFill>
                        <a:schemeClr val="bg1"/>
                      </a:solidFill>
                      <a:prstDash val="solid"/>
                      <a:round/>
                      <a:headEnd type="none" w="med" len="med"/>
                      <a:tailEnd type="none" w="med" len="med"/>
                    </a:lnB>
                    <a:solidFill>
                      <a:srgbClr val="C4D8F0"/>
                    </a:solidFill>
                  </a:tcPr>
                </a:tc>
                <a:extLst>
                  <a:ext uri="{0D108BD9-81ED-4DB2-BD59-A6C34878D82A}">
                    <a16:rowId xmlns:a16="http://schemas.microsoft.com/office/drawing/2014/main" val="2650303985"/>
                  </a:ext>
                </a:extLst>
              </a:tr>
              <a:tr h="259917">
                <a:tc>
                  <a:txBody>
                    <a:bodyPr/>
                    <a:lstStyle/>
                    <a:p>
                      <a:r>
                        <a:rPr lang="en-US" sz="1000" b="1" kern="1200" dirty="0">
                          <a:solidFill>
                            <a:schemeClr val="dk1"/>
                          </a:solidFill>
                          <a:latin typeface="Lub Dub Condensed" panose="020B0506030403020204" pitchFamily="34" charset="0"/>
                          <a:ea typeface="+mn-ea"/>
                          <a:cs typeface="+mn-cs"/>
                        </a:rPr>
                        <a:t>LEVEL C-EO                                                                      (Expert Opinion)</a:t>
                      </a:r>
                    </a:p>
                  </a:txBody>
                  <a:tcPr>
                    <a:lnT w="38100" cap="flat" cmpd="sng" algn="ctr">
                      <a:solidFill>
                        <a:schemeClr val="bg1"/>
                      </a:solidFill>
                      <a:prstDash val="solid"/>
                      <a:round/>
                      <a:headEnd type="none" w="med" len="med"/>
                      <a:tailEnd type="none" w="med" len="med"/>
                    </a:lnT>
                    <a:solidFill>
                      <a:srgbClr val="C4D8F0"/>
                    </a:solidFill>
                  </a:tcPr>
                </a:tc>
                <a:extLst>
                  <a:ext uri="{0D108BD9-81ED-4DB2-BD59-A6C34878D82A}">
                    <a16:rowId xmlns:a16="http://schemas.microsoft.com/office/drawing/2014/main" val="3322866847"/>
                  </a:ext>
                </a:extLst>
              </a:tr>
              <a:tr h="243673">
                <a:tc>
                  <a:txBody>
                    <a:bodyPr/>
                    <a:lstStyle/>
                    <a:p>
                      <a:pPr marL="171450" indent="-111125">
                        <a:buFont typeface="Arial" panose="020B0604020202020204" pitchFamily="34" charset="0"/>
                        <a:buChar char="•"/>
                      </a:pPr>
                      <a:r>
                        <a:rPr lang="en-US" sz="800" dirty="0">
                          <a:latin typeface="Lub Dub Condensed" panose="020B0506030403020204" pitchFamily="34" charset="0"/>
                        </a:rPr>
                        <a:t>Consensus of expert opinion based on clinical experience. </a:t>
                      </a:r>
                    </a:p>
                  </a:txBody>
                  <a:tcPr>
                    <a:solidFill>
                      <a:srgbClr val="C4D8F0"/>
                    </a:solidFill>
                  </a:tcPr>
                </a:tc>
                <a:extLst>
                  <a:ext uri="{0D108BD9-81ED-4DB2-BD59-A6C34878D82A}">
                    <a16:rowId xmlns:a16="http://schemas.microsoft.com/office/drawing/2014/main" val="1232743771"/>
                  </a:ext>
                </a:extLst>
              </a:tr>
            </a:tbl>
          </a:graphicData>
        </a:graphic>
      </p:graphicFrame>
      <p:sp>
        <p:nvSpPr>
          <p:cNvPr id="43" name="Text Placeholder 3">
            <a:extLst>
              <a:ext uri="{FF2B5EF4-FFF2-40B4-BE49-F238E27FC236}">
                <a16:creationId xmlns:a16="http://schemas.microsoft.com/office/drawing/2014/main" id="{25AFB48E-B577-480C-B0D3-CF8855EE100E}"/>
              </a:ext>
            </a:extLst>
          </p:cNvPr>
          <p:cNvSpPr>
            <a:spLocks noGrp="1"/>
          </p:cNvSpPr>
          <p:nvPr>
            <p:ph type="body" sz="quarter" idx="13"/>
          </p:nvPr>
        </p:nvSpPr>
        <p:spPr>
          <a:xfrm>
            <a:off x="7694762" y="4250385"/>
            <a:ext cx="3835388" cy="2105481"/>
          </a:xfrm>
        </p:spPr>
        <p:txBody>
          <a:bodyPr/>
          <a:lstStyle/>
          <a:p>
            <a:pPr marL="0" lvl="0" indent="0">
              <a:spcBef>
                <a:spcPts val="600"/>
              </a:spcBef>
              <a:buClr>
                <a:srgbClr val="000000"/>
              </a:buClr>
              <a:defRPr/>
            </a:pPr>
            <a:r>
              <a:rPr lang="en-US" sz="750" dirty="0">
                <a:sym typeface="Arial"/>
              </a:rPr>
              <a:t>COR and LOE are determined independently (any COR may be paired with any LOE). </a:t>
            </a:r>
          </a:p>
          <a:p>
            <a:pPr marL="0" lvl="0" indent="0">
              <a:spcBef>
                <a:spcPts val="600"/>
              </a:spcBef>
              <a:buClr>
                <a:srgbClr val="000000"/>
              </a:buClr>
              <a:defRPr/>
            </a:pPr>
            <a:r>
              <a:rPr lang="en-US" sz="750" dirty="0">
                <a:sym typeface="Arial"/>
              </a:rPr>
              <a:t>A recommendation with LOE C does not imply that the recommendation is weak. Many important clinical questions addressed in guidelines do not lend themselves to clinical trials. Although RCTs are unavailable, there may be a very clear clinical consensus that a particular test or therapy is useful or effective.  </a:t>
            </a:r>
          </a:p>
          <a:p>
            <a:pPr marL="0" lvl="0" indent="0">
              <a:spcBef>
                <a:spcPts val="600"/>
              </a:spcBef>
              <a:buClr>
                <a:srgbClr val="000000"/>
              </a:buClr>
              <a:defRPr/>
            </a:pPr>
            <a:r>
              <a:rPr lang="en-US" sz="750" dirty="0">
                <a:sym typeface="Arial"/>
              </a:rPr>
              <a:t>*The outcome or result of the intervention should be specified (an improved clinical outcome or increased diagnostic accuracy or incremental prognostic information). </a:t>
            </a:r>
          </a:p>
          <a:p>
            <a:pPr marL="0" lvl="0" indent="0">
              <a:spcBef>
                <a:spcPts val="600"/>
              </a:spcBef>
              <a:buClr>
                <a:srgbClr val="000000"/>
              </a:buClr>
              <a:defRPr/>
            </a:pPr>
            <a:r>
              <a:rPr lang="en-US" sz="750" dirty="0">
                <a:sym typeface="Arial"/>
              </a:rPr>
              <a:t> </a:t>
            </a:r>
            <a:r>
              <a:rPr lang="en-US" sz="750" b="1" dirty="0">
                <a:sym typeface="Arial"/>
              </a:rPr>
              <a:t>†</a:t>
            </a:r>
            <a:r>
              <a:rPr lang="en-US" sz="750" dirty="0">
                <a:sym typeface="Arial"/>
              </a:rPr>
              <a:t>For comparative-effectiveness recommendation (COR 1 and 2a; LOE A and B only), studies that support the use of comparator verbs should involve direct comparisons of the treatments or strategies being evaluated. </a:t>
            </a:r>
          </a:p>
          <a:p>
            <a:pPr marL="0" lvl="0" indent="0">
              <a:spcBef>
                <a:spcPts val="600"/>
              </a:spcBef>
              <a:buClr>
                <a:srgbClr val="000000"/>
              </a:buClr>
              <a:defRPr/>
            </a:pPr>
            <a:r>
              <a:rPr lang="en-US" sz="750" b="1" dirty="0">
                <a:sym typeface="Arial"/>
              </a:rPr>
              <a:t>‡</a:t>
            </a:r>
            <a:r>
              <a:rPr lang="en-US" sz="750" dirty="0">
                <a:sym typeface="Arial"/>
              </a:rPr>
              <a:t>The method of assessing quality is evolving, including the application of standardized, widely-used, and preferably validated evidence grading tools; and for systematic reviews, the incorporation of an Evidence Review Committee.  </a:t>
            </a:r>
          </a:p>
          <a:p>
            <a:pPr marL="0" lvl="0" indent="0">
              <a:spcBef>
                <a:spcPts val="600"/>
              </a:spcBef>
              <a:buClr>
                <a:srgbClr val="000000"/>
              </a:buClr>
              <a:defRPr/>
            </a:pPr>
            <a:r>
              <a:rPr lang="en-US" sz="750" dirty="0">
                <a:sym typeface="Arial"/>
              </a:rPr>
              <a:t>COR indicates Class of Recommendation; EO, expert opinion; LD, limited data; LOE, Level of Evidence; NR, nonrandomized; R, randomized; and RCT, randomized controlled trial. </a:t>
            </a:r>
          </a:p>
        </p:txBody>
      </p:sp>
      <p:sp>
        <p:nvSpPr>
          <p:cNvPr id="11" name="Slide Number Placeholder 3">
            <a:extLst>
              <a:ext uri="{FF2B5EF4-FFF2-40B4-BE49-F238E27FC236}">
                <a16:creationId xmlns:a16="http://schemas.microsoft.com/office/drawing/2014/main" id="{949272A1-3936-43A2-B66D-77FEDA5A9F31}"/>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62C8CC3F-E9AE-4594-BF08-84EF3F0B916F}" type="slidenum">
              <a:rPr lang="en-US" smtClean="0"/>
              <a:t>3</a:t>
            </a:fld>
            <a:endParaRPr lang="en-US" sz="900" dirty="0"/>
          </a:p>
        </p:txBody>
      </p:sp>
      <p:pic>
        <p:nvPicPr>
          <p:cNvPr id="8" name="Picture 2">
            <a:extLst>
              <a:ext uri="{FF2B5EF4-FFF2-40B4-BE49-F238E27FC236}">
                <a16:creationId xmlns:a16="http://schemas.microsoft.com/office/drawing/2014/main" id="{5D76940E-53C7-4608-A9D7-4613FA66B161}"/>
              </a:ext>
              <a:ext uri="{C183D7F6-B498-43B3-948B-1728B52AA6E4}">
                <adec:decorative xmlns:adec="http://schemas.microsoft.com/office/drawing/2017/decorative" val="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32079" y="449343"/>
            <a:ext cx="251533" cy="503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1521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DBC49-4543-4A82-97B1-86A4D20C9E5F}"/>
              </a:ext>
            </a:extLst>
          </p:cNvPr>
          <p:cNvSpPr>
            <a:spLocks noGrp="1"/>
          </p:cNvSpPr>
          <p:nvPr>
            <p:ph type="title"/>
          </p:nvPr>
        </p:nvSpPr>
        <p:spPr/>
        <p:txBody>
          <a:bodyPr/>
          <a:lstStyle/>
          <a:p>
            <a:r>
              <a:rPr lang="en-US" dirty="0"/>
              <a:t>Neurobehavioral Complications</a:t>
            </a:r>
          </a:p>
        </p:txBody>
      </p:sp>
      <p:sp>
        <p:nvSpPr>
          <p:cNvPr id="8" name="TextBox 7">
            <a:extLst>
              <a:ext uri="{FF2B5EF4-FFF2-40B4-BE49-F238E27FC236}">
                <a16:creationId xmlns:a16="http://schemas.microsoft.com/office/drawing/2014/main" id="{A2B9A658-4F31-4D21-A589-9F4D7C9FE399}"/>
              </a:ext>
            </a:extLst>
          </p:cNvPr>
          <p:cNvSpPr txBox="1"/>
          <p:nvPr/>
        </p:nvSpPr>
        <p:spPr>
          <a:xfrm>
            <a:off x="2370438" y="1550658"/>
            <a:ext cx="7451124" cy="400110"/>
          </a:xfrm>
          <a:prstGeom prst="rect">
            <a:avLst/>
          </a:prstGeom>
          <a:noFill/>
        </p:spPr>
        <p:txBody>
          <a:bodyPr wrap="square">
            <a:spAutoFit/>
          </a:bodyPr>
          <a:lstStyle/>
          <a:p>
            <a:pPr algn="ctr">
              <a:buClr>
                <a:srgbClr val="000000"/>
              </a:buClr>
            </a:pPr>
            <a:r>
              <a:rPr lang="en-US" sz="2000" u="sng" dirty="0">
                <a:ln w="9525">
                  <a:noFill/>
                </a:ln>
                <a:effectLst/>
                <a:latin typeface="Lub Dub Bold" panose="020B0803030403020204" pitchFamily="34" charset="0"/>
                <a:ea typeface="Times New Roman" panose="02020603050405020304" pitchFamily="18" charset="0"/>
              </a:rPr>
              <a:t>In patients with spontaneous ICH</a:t>
            </a:r>
            <a:endParaRPr lang="en-US" sz="4000" u="sng" kern="0" dirty="0">
              <a:ln w="9525">
                <a:noFill/>
              </a:ln>
              <a:latin typeface="Lub Dub Bold" panose="020B0803030403020204" pitchFamily="34" charset="0"/>
              <a:cs typeface="Arial"/>
              <a:sym typeface="Arial"/>
            </a:endParaRPr>
          </a:p>
        </p:txBody>
      </p:sp>
      <p:sp>
        <p:nvSpPr>
          <p:cNvPr id="24" name="TextBox 23">
            <a:extLst>
              <a:ext uri="{FF2B5EF4-FFF2-40B4-BE49-F238E27FC236}">
                <a16:creationId xmlns:a16="http://schemas.microsoft.com/office/drawing/2014/main" id="{67F95C48-CF9D-D5B0-F863-6635A4676B3D}"/>
              </a:ext>
              <a:ext uri="{C183D7F6-B498-43B3-948B-1728B52AA6E4}">
                <adec:decorative xmlns:adec="http://schemas.microsoft.com/office/drawing/2017/decorative" val="0"/>
              </a:ext>
            </a:extLst>
          </p:cNvPr>
          <p:cNvSpPr txBox="1"/>
          <p:nvPr/>
        </p:nvSpPr>
        <p:spPr>
          <a:xfrm>
            <a:off x="887219" y="2199501"/>
            <a:ext cx="2099603" cy="926177"/>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1600" b="1">
                <a:solidFill>
                  <a:schemeClr val="bg1"/>
                </a:solidFill>
                <a:latin typeface="Lub Dub Bold" panose="020B0803030403020204" pitchFamily="34" charset="0"/>
                <a:cs typeface="Lato"/>
              </a:defRPr>
            </a:lvl1pPr>
          </a:lstStyle>
          <a:p>
            <a:r>
              <a:rPr lang="en-US" dirty="0"/>
              <a:t>In the Post-acute Period </a:t>
            </a:r>
          </a:p>
        </p:txBody>
      </p:sp>
      <p:sp>
        <p:nvSpPr>
          <p:cNvPr id="25" name="TextBox 24">
            <a:extLst>
              <a:ext uri="{FF2B5EF4-FFF2-40B4-BE49-F238E27FC236}">
                <a16:creationId xmlns:a16="http://schemas.microsoft.com/office/drawing/2014/main" id="{80339E61-6245-4369-FF51-BD072DD6E882}"/>
              </a:ext>
              <a:ext uri="{C183D7F6-B498-43B3-948B-1728B52AA6E4}">
                <adec:decorative xmlns:adec="http://schemas.microsoft.com/office/drawing/2017/decorative" val="0"/>
              </a:ext>
            </a:extLst>
          </p:cNvPr>
          <p:cNvSpPr txBox="1"/>
          <p:nvPr/>
        </p:nvSpPr>
        <p:spPr>
          <a:xfrm>
            <a:off x="514312" y="3638333"/>
            <a:ext cx="1270853" cy="1384228"/>
          </a:xfrm>
          <a:prstGeom prst="rect">
            <a:avLst/>
          </a:prstGeom>
          <a:solidFill>
            <a:srgbClr val="82D472"/>
          </a:solidFill>
          <a:ln w="25400">
            <a:no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Administration </a:t>
            </a:r>
            <a:br>
              <a:rPr kumimoji="0" lang="en-US"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br>
            <a:r>
              <a:rPr kumimoji="0" lang="en-US"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of depression &amp; anxiety screening tools.</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(1)</a:t>
            </a:r>
          </a:p>
        </p:txBody>
      </p:sp>
      <p:sp>
        <p:nvSpPr>
          <p:cNvPr id="27" name="TextBox 26">
            <a:extLst>
              <a:ext uri="{FF2B5EF4-FFF2-40B4-BE49-F238E27FC236}">
                <a16:creationId xmlns:a16="http://schemas.microsoft.com/office/drawing/2014/main" id="{9C2183D5-66DC-A5B2-B18C-8C1C146058A4}"/>
              </a:ext>
              <a:ext uri="{C183D7F6-B498-43B3-948B-1728B52AA6E4}">
                <adec:decorative xmlns:adec="http://schemas.microsoft.com/office/drawing/2017/decorative" val="0"/>
              </a:ext>
            </a:extLst>
          </p:cNvPr>
          <p:cNvSpPr txBox="1"/>
          <p:nvPr/>
        </p:nvSpPr>
        <p:spPr>
          <a:xfrm>
            <a:off x="2032423" y="3642260"/>
            <a:ext cx="1217700" cy="1397637"/>
          </a:xfrm>
          <a:prstGeom prst="rect">
            <a:avLst/>
          </a:prstGeom>
          <a:solidFill>
            <a:srgbClr val="82D472"/>
          </a:solidFill>
          <a:ln w="25400">
            <a:no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Administration of a cognitive screening tool. </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(1)</a:t>
            </a:r>
          </a:p>
        </p:txBody>
      </p:sp>
      <p:sp>
        <p:nvSpPr>
          <p:cNvPr id="16" name="TextBox 15">
            <a:extLst>
              <a:ext uri="{FF2B5EF4-FFF2-40B4-BE49-F238E27FC236}">
                <a16:creationId xmlns:a16="http://schemas.microsoft.com/office/drawing/2014/main" id="{93B8169C-CCF4-4E40-907C-E9F6B34D0705}"/>
              </a:ext>
              <a:ext uri="{C183D7F6-B498-43B3-948B-1728B52AA6E4}">
                <adec:decorative xmlns:adec="http://schemas.microsoft.com/office/drawing/2017/decorative" val="0"/>
              </a:ext>
            </a:extLst>
          </p:cNvPr>
          <p:cNvSpPr txBox="1"/>
          <p:nvPr/>
        </p:nvSpPr>
        <p:spPr>
          <a:xfrm>
            <a:off x="3819330" y="2216837"/>
            <a:ext cx="1765367" cy="926177"/>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1600" b="1">
                <a:solidFill>
                  <a:schemeClr val="bg1"/>
                </a:solidFill>
                <a:latin typeface="Lub Dub Bold" panose="020B0803030403020204" pitchFamily="34" charset="0"/>
                <a:cs typeface="Lato"/>
              </a:defRPr>
            </a:lvl1pPr>
          </a:lstStyle>
          <a:p>
            <a:pPr algn="ctr"/>
            <a:r>
              <a:rPr lang="en-US" dirty="0"/>
              <a:t>Moderate to Severe Depression</a:t>
            </a:r>
          </a:p>
        </p:txBody>
      </p:sp>
      <p:sp>
        <p:nvSpPr>
          <p:cNvPr id="17" name="TextBox 16">
            <a:extLst>
              <a:ext uri="{FF2B5EF4-FFF2-40B4-BE49-F238E27FC236}">
                <a16:creationId xmlns:a16="http://schemas.microsoft.com/office/drawing/2014/main" id="{A9FE9134-9062-4629-BD4C-0088A0AEE85D}"/>
              </a:ext>
              <a:ext uri="{C183D7F6-B498-43B3-948B-1728B52AA6E4}">
                <adec:decorative xmlns:adec="http://schemas.microsoft.com/office/drawing/2017/decorative" val="0"/>
              </a:ext>
            </a:extLst>
          </p:cNvPr>
          <p:cNvSpPr txBox="1"/>
          <p:nvPr/>
        </p:nvSpPr>
        <p:spPr>
          <a:xfrm>
            <a:off x="3819330" y="3655669"/>
            <a:ext cx="1765367" cy="1384228"/>
          </a:xfrm>
          <a:prstGeom prst="rect">
            <a:avLst/>
          </a:prstGeom>
          <a:solidFill>
            <a:srgbClr val="82D472"/>
          </a:solidFill>
          <a:ln w="25400">
            <a:no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Appropriate evidence-based treatments including psychotherapy &amp; pharmacotherapy.</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(1)</a:t>
            </a:r>
          </a:p>
        </p:txBody>
      </p:sp>
      <p:cxnSp>
        <p:nvCxnSpPr>
          <p:cNvPr id="18" name="Straight Arrow Connector 17">
            <a:extLst>
              <a:ext uri="{FF2B5EF4-FFF2-40B4-BE49-F238E27FC236}">
                <a16:creationId xmlns:a16="http://schemas.microsoft.com/office/drawing/2014/main" id="{188BD06B-B0C0-46B8-9536-AFD5CEC3E784}"/>
              </a:ext>
              <a:ext uri="{C183D7F6-B498-43B3-948B-1728B52AA6E4}">
                <adec:decorative xmlns:adec="http://schemas.microsoft.com/office/drawing/2017/decorative" val="1"/>
              </a:ext>
            </a:extLst>
          </p:cNvPr>
          <p:cNvCxnSpPr>
            <a:cxnSpLocks/>
          </p:cNvCxnSpPr>
          <p:nvPr/>
        </p:nvCxnSpPr>
        <p:spPr>
          <a:xfrm>
            <a:off x="4701500" y="3143014"/>
            <a:ext cx="514" cy="51265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CBEB55F7-2E11-4E6F-B8B2-A3C73DF7ED7B}"/>
              </a:ext>
              <a:ext uri="{C183D7F6-B498-43B3-948B-1728B52AA6E4}">
                <adec:decorative xmlns:adec="http://schemas.microsoft.com/office/drawing/2017/decorative" val="0"/>
              </a:ext>
            </a:extLst>
          </p:cNvPr>
          <p:cNvSpPr txBox="1"/>
          <p:nvPr/>
        </p:nvSpPr>
        <p:spPr>
          <a:xfrm>
            <a:off x="6572319" y="2216837"/>
            <a:ext cx="2099603" cy="926177"/>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1600" b="1">
                <a:solidFill>
                  <a:schemeClr val="bg1"/>
                </a:solidFill>
                <a:latin typeface="Lub Dub Bold" panose="020B0803030403020204" pitchFamily="34" charset="0"/>
                <a:cs typeface="Lato"/>
              </a:defRPr>
            </a:lvl1pPr>
          </a:lstStyle>
          <a:p>
            <a:pPr algn="ctr"/>
            <a:r>
              <a:rPr lang="en-US" dirty="0"/>
              <a:t>Cognitive Impairment</a:t>
            </a:r>
          </a:p>
        </p:txBody>
      </p:sp>
      <p:sp>
        <p:nvSpPr>
          <p:cNvPr id="36" name="TextBox 35">
            <a:extLst>
              <a:ext uri="{FF2B5EF4-FFF2-40B4-BE49-F238E27FC236}">
                <a16:creationId xmlns:a16="http://schemas.microsoft.com/office/drawing/2014/main" id="{83E83E44-69A4-4553-A0A5-B670071C152C}"/>
              </a:ext>
              <a:ext uri="{C183D7F6-B498-43B3-948B-1728B52AA6E4}">
                <adec:decorative xmlns:adec="http://schemas.microsoft.com/office/drawing/2017/decorative" val="0"/>
              </a:ext>
            </a:extLst>
          </p:cNvPr>
          <p:cNvSpPr txBox="1"/>
          <p:nvPr/>
        </p:nvSpPr>
        <p:spPr>
          <a:xfrm>
            <a:off x="6199412" y="3655669"/>
            <a:ext cx="1270853" cy="1384228"/>
          </a:xfrm>
          <a:prstGeom prst="rect">
            <a:avLst/>
          </a:prstGeom>
          <a:solidFill>
            <a:srgbClr val="F0DB0E"/>
          </a:solidFill>
          <a:ln w="25400">
            <a:no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Referral for cognitive therapy.</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(2a)</a:t>
            </a:r>
          </a:p>
        </p:txBody>
      </p:sp>
      <p:cxnSp>
        <p:nvCxnSpPr>
          <p:cNvPr id="37" name="Straight Arrow Connector 19">
            <a:extLst>
              <a:ext uri="{FF2B5EF4-FFF2-40B4-BE49-F238E27FC236}">
                <a16:creationId xmlns:a16="http://schemas.microsoft.com/office/drawing/2014/main" id="{34E5D29A-C3BD-4113-829E-05ED4C5CC0BA}"/>
              </a:ext>
              <a:ext uri="{C183D7F6-B498-43B3-948B-1728B52AA6E4}">
                <adec:decorative xmlns:adec="http://schemas.microsoft.com/office/drawing/2017/decorative" val="1"/>
              </a:ext>
            </a:extLst>
          </p:cNvPr>
          <p:cNvCxnSpPr>
            <a:cxnSpLocks/>
            <a:stCxn id="35" idx="2"/>
            <a:endCxn id="36" idx="0"/>
          </p:cNvCxnSpPr>
          <p:nvPr/>
        </p:nvCxnSpPr>
        <p:spPr>
          <a:xfrm rot="5400000">
            <a:off x="6972153" y="3005700"/>
            <a:ext cx="512655" cy="787282"/>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091DF84C-ADEE-469A-86F1-3DFF4B29CC4B}"/>
              </a:ext>
              <a:ext uri="{C183D7F6-B498-43B3-948B-1728B52AA6E4}">
                <adec:decorative xmlns:adec="http://schemas.microsoft.com/office/drawing/2017/decorative" val="0"/>
              </a:ext>
            </a:extLst>
          </p:cNvPr>
          <p:cNvSpPr txBox="1"/>
          <p:nvPr/>
        </p:nvSpPr>
        <p:spPr>
          <a:xfrm>
            <a:off x="7717523" y="3659596"/>
            <a:ext cx="1217700" cy="1397637"/>
          </a:xfrm>
          <a:prstGeom prst="rect">
            <a:avLst/>
          </a:prstGeom>
          <a:solidFill>
            <a:srgbClr val="F99B1D"/>
          </a:solidFill>
          <a:ln w="25400">
            <a:no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Might consider cholinesterase inhibitors or memantine.</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(2b)</a:t>
            </a:r>
          </a:p>
        </p:txBody>
      </p:sp>
      <p:cxnSp>
        <p:nvCxnSpPr>
          <p:cNvPr id="39" name="Straight Arrow Connector 19">
            <a:extLst>
              <a:ext uri="{FF2B5EF4-FFF2-40B4-BE49-F238E27FC236}">
                <a16:creationId xmlns:a16="http://schemas.microsoft.com/office/drawing/2014/main" id="{1B19A02D-58BA-43ED-8D4F-A80D28130F4E}"/>
              </a:ext>
              <a:ext uri="{C183D7F6-B498-43B3-948B-1728B52AA6E4}">
                <adec:decorative xmlns:adec="http://schemas.microsoft.com/office/drawing/2017/decorative" val="1"/>
              </a:ext>
            </a:extLst>
          </p:cNvPr>
          <p:cNvCxnSpPr>
            <a:cxnSpLocks/>
            <a:stCxn id="35" idx="2"/>
            <a:endCxn id="38" idx="0"/>
          </p:cNvCxnSpPr>
          <p:nvPr/>
        </p:nvCxnSpPr>
        <p:spPr>
          <a:xfrm rot="16200000" flipH="1">
            <a:off x="7715956" y="3049179"/>
            <a:ext cx="516582" cy="704252"/>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9FD76E7E-0C00-44C6-AAE2-7E6BBFFDEAF1}"/>
              </a:ext>
              <a:ext uri="{C183D7F6-B498-43B3-948B-1728B52AA6E4}">
                <adec:decorative xmlns:adec="http://schemas.microsoft.com/office/drawing/2017/decorative" val="0"/>
              </a:ext>
            </a:extLst>
          </p:cNvPr>
          <p:cNvSpPr txBox="1"/>
          <p:nvPr/>
        </p:nvSpPr>
        <p:spPr>
          <a:xfrm>
            <a:off x="9499265" y="2234173"/>
            <a:ext cx="1765367" cy="926177"/>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1600" b="1">
                <a:solidFill>
                  <a:schemeClr val="bg1"/>
                </a:solidFill>
                <a:latin typeface="Lub Dub Bold" panose="020B0803030403020204" pitchFamily="34" charset="0"/>
                <a:cs typeface="Lato"/>
              </a:defRPr>
            </a:lvl1pPr>
          </a:lstStyle>
          <a:p>
            <a:pPr algn="ctr"/>
            <a:r>
              <a:rPr lang="en-US" dirty="0"/>
              <a:t>Pre-existing or New Mood Disorders </a:t>
            </a:r>
          </a:p>
        </p:txBody>
      </p:sp>
      <p:sp>
        <p:nvSpPr>
          <p:cNvPr id="41" name="TextBox 40">
            <a:extLst>
              <a:ext uri="{FF2B5EF4-FFF2-40B4-BE49-F238E27FC236}">
                <a16:creationId xmlns:a16="http://schemas.microsoft.com/office/drawing/2014/main" id="{977F3CC1-3CC5-490A-97ED-C650F73C0D48}"/>
              </a:ext>
              <a:ext uri="{C183D7F6-B498-43B3-948B-1728B52AA6E4}">
                <adec:decorative xmlns:adec="http://schemas.microsoft.com/office/drawing/2017/decorative" val="0"/>
              </a:ext>
            </a:extLst>
          </p:cNvPr>
          <p:cNvSpPr txBox="1"/>
          <p:nvPr/>
        </p:nvSpPr>
        <p:spPr>
          <a:xfrm>
            <a:off x="9499265" y="3673005"/>
            <a:ext cx="1765367" cy="1384228"/>
          </a:xfrm>
          <a:prstGeom prst="rect">
            <a:avLst/>
          </a:prstGeom>
          <a:solidFill>
            <a:srgbClr val="F0DB0E"/>
          </a:solidFill>
          <a:ln w="25400">
            <a:no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Continuation or initiation of SSRIs </a:t>
            </a:r>
            <a:br>
              <a:rPr kumimoji="0" lang="en-US"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br>
            <a:r>
              <a:rPr kumimoji="0" lang="en-US"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after ICH. </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(2a)</a:t>
            </a:r>
          </a:p>
        </p:txBody>
      </p:sp>
      <p:cxnSp>
        <p:nvCxnSpPr>
          <p:cNvPr id="42" name="Straight Arrow Connector 41">
            <a:extLst>
              <a:ext uri="{FF2B5EF4-FFF2-40B4-BE49-F238E27FC236}">
                <a16:creationId xmlns:a16="http://schemas.microsoft.com/office/drawing/2014/main" id="{AA2AF1A1-1C90-431D-98FB-F675D0F2A905}"/>
              </a:ext>
              <a:ext uri="{C183D7F6-B498-43B3-948B-1728B52AA6E4}">
                <adec:decorative xmlns:adec="http://schemas.microsoft.com/office/drawing/2017/decorative" val="1"/>
              </a:ext>
            </a:extLst>
          </p:cNvPr>
          <p:cNvCxnSpPr>
            <a:cxnSpLocks/>
          </p:cNvCxnSpPr>
          <p:nvPr/>
        </p:nvCxnSpPr>
        <p:spPr>
          <a:xfrm>
            <a:off x="10381435" y="3160350"/>
            <a:ext cx="514" cy="51265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392CCC0E-2459-4757-B30B-F8C49C596CF0}"/>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30</a:t>
            </a:fld>
            <a:endParaRPr lang="en-US" sz="900" dirty="0"/>
          </a:p>
        </p:txBody>
      </p:sp>
      <p:cxnSp>
        <p:nvCxnSpPr>
          <p:cNvPr id="26" name="Straight Arrow Connector 19">
            <a:extLst>
              <a:ext uri="{FF2B5EF4-FFF2-40B4-BE49-F238E27FC236}">
                <a16:creationId xmlns:a16="http://schemas.microsoft.com/office/drawing/2014/main" id="{BD01CDF2-9DC6-9435-52C1-F61FA361211D}"/>
              </a:ext>
              <a:ext uri="{C183D7F6-B498-43B3-948B-1728B52AA6E4}">
                <adec:decorative xmlns:adec="http://schemas.microsoft.com/office/drawing/2017/decorative" val="1"/>
              </a:ext>
            </a:extLst>
          </p:cNvPr>
          <p:cNvCxnSpPr>
            <a:cxnSpLocks/>
            <a:stCxn id="24" idx="2"/>
            <a:endCxn id="25" idx="0"/>
          </p:cNvCxnSpPr>
          <p:nvPr/>
        </p:nvCxnSpPr>
        <p:spPr>
          <a:xfrm rot="5400000">
            <a:off x="1287053" y="2988364"/>
            <a:ext cx="512655" cy="787282"/>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19">
            <a:extLst>
              <a:ext uri="{FF2B5EF4-FFF2-40B4-BE49-F238E27FC236}">
                <a16:creationId xmlns:a16="http://schemas.microsoft.com/office/drawing/2014/main" id="{80B861AB-E088-9BB5-D7D6-E1FA8B1566DC}"/>
              </a:ext>
              <a:ext uri="{C183D7F6-B498-43B3-948B-1728B52AA6E4}">
                <adec:decorative xmlns:adec="http://schemas.microsoft.com/office/drawing/2017/decorative" val="1"/>
              </a:ext>
            </a:extLst>
          </p:cNvPr>
          <p:cNvCxnSpPr>
            <a:cxnSpLocks/>
            <a:stCxn id="24" idx="2"/>
            <a:endCxn id="27" idx="0"/>
          </p:cNvCxnSpPr>
          <p:nvPr/>
        </p:nvCxnSpPr>
        <p:spPr>
          <a:xfrm rot="16200000" flipH="1">
            <a:off x="2030856" y="3031843"/>
            <a:ext cx="516582" cy="704252"/>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B0B03399-FADB-4B13-B6AA-237D2CBB213C}"/>
              </a:ext>
            </a:extLst>
          </p:cNvPr>
          <p:cNvSpPr>
            <a:spLocks noGrp="1"/>
          </p:cNvSpPr>
          <p:nvPr>
            <p:ph type="body" sz="quarter" idx="13"/>
          </p:nvPr>
        </p:nvSpPr>
        <p:spPr>
          <a:xfrm>
            <a:off x="845326" y="5709602"/>
            <a:ext cx="10515600" cy="271939"/>
          </a:xfrm>
        </p:spPr>
        <p:txBody>
          <a:bodyPr/>
          <a:lstStyle/>
          <a:p>
            <a:r>
              <a:rPr lang="en-US" b="1" dirty="0"/>
              <a:t>Abbreviations: </a:t>
            </a:r>
            <a:r>
              <a:rPr lang="en-US" dirty="0"/>
              <a:t>ICH, intracerebral hemorrhage; and SSRIs, selective serotonin reuptake inhibitors.</a:t>
            </a:r>
          </a:p>
        </p:txBody>
      </p:sp>
      <p:sp>
        <p:nvSpPr>
          <p:cNvPr id="22" name="Rectangle 21" descr="The flowchart provided recommendation based guidance for managing the neurobehavioral complications in patients with spontaneous intracerebral hemorrhage (ICH).  In the post acute period it is a Class 1 recommendation for the administration of depression &amp; anxiety screening tools. It is also a Class 1 recommendation for the administration of a cognitive screening tool.&#10;&#10;In moderate to severe depression it is a Class 1 recommendation for appropriate evidence-based treatments including psychotherapy &amp; pharmacotherapy.&#10;&#10;In patients with cognitive impairment, referral for cognitive therapy has a Class 2a recommendation and a Class 2b recommendation involving consideration of cholinesterase inhibitors or memantine.&#10;&#10;For pre-existing or new mood disorders, continuation or initiation of selective serotonin reuptake inhibitors (SSRIs) after ICH (Class 2a).&#10;  .&#10;&#10;">
            <a:extLst>
              <a:ext uri="{FF2B5EF4-FFF2-40B4-BE49-F238E27FC236}">
                <a16:creationId xmlns:a16="http://schemas.microsoft.com/office/drawing/2014/main" id="{989C51EA-401A-434D-87B2-E4252631E481}"/>
              </a:ext>
              <a:ext uri="{C183D7F6-B498-43B3-948B-1728B52AA6E4}">
                <adec:decorative xmlns:adec="http://schemas.microsoft.com/office/drawing/2017/decorative" val="0"/>
              </a:ext>
            </a:extLst>
          </p:cNvPr>
          <p:cNvSpPr/>
          <p:nvPr/>
        </p:nvSpPr>
        <p:spPr>
          <a:xfrm>
            <a:off x="531380" y="1950769"/>
            <a:ext cx="11055549" cy="3490138"/>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194681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297A8C3-9CB6-4239-9837-6879A4A82E66}"/>
              </a:ext>
              <a:ext uri="{C183D7F6-B498-43B3-948B-1728B52AA6E4}">
                <adec:decorative xmlns:adec="http://schemas.microsoft.com/office/drawing/2017/decorative" val="1"/>
              </a:ext>
            </a:extLst>
          </p:cNvPr>
          <p:cNvSpPr/>
          <p:nvPr/>
        </p:nvSpPr>
        <p:spPr>
          <a:xfrm>
            <a:off x="818689" y="1463040"/>
            <a:ext cx="6328483" cy="3962848"/>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7E4DD9-F180-4118-8350-A00AD4520931}"/>
              </a:ext>
            </a:extLst>
          </p:cNvPr>
          <p:cNvSpPr>
            <a:spLocks noGrp="1"/>
          </p:cNvSpPr>
          <p:nvPr>
            <p:ph type="title"/>
          </p:nvPr>
        </p:nvSpPr>
        <p:spPr>
          <a:xfrm>
            <a:off x="838199" y="365125"/>
            <a:ext cx="10678297" cy="660111"/>
          </a:xfrm>
        </p:spPr>
        <p:txBody>
          <a:bodyPr/>
          <a:lstStyle/>
          <a:p>
            <a:r>
              <a:rPr kumimoji="0" lang="en-US" sz="2800" b="0" i="0" u="none" strike="noStrike" kern="1200" cap="none" spc="0" normalizeH="0" baseline="0" noProof="0" dirty="0">
                <a:ln>
                  <a:noFill/>
                </a:ln>
                <a:solidFill>
                  <a:prstClr val="black"/>
                </a:solidFill>
                <a:effectLst/>
                <a:uLnTx/>
                <a:uFillTx/>
                <a:latin typeface="Lub Dub Bold" panose="020B0803030403020204" pitchFamily="34" charset="0"/>
              </a:rPr>
              <a:t>Secondary Prevention</a:t>
            </a:r>
            <a:br>
              <a:rPr lang="en-US" sz="2800" dirty="0">
                <a:latin typeface="Lub Dub Bold" panose="020B0803030403020204" pitchFamily="34" charset="0"/>
              </a:rPr>
            </a:br>
            <a:r>
              <a:rPr lang="en-US" sz="2400" dirty="0">
                <a:solidFill>
                  <a:srgbClr val="CF2429"/>
                </a:solidFill>
                <a:latin typeface="Lub Dub Condensed" panose="020B0506030403020204" pitchFamily="34" charset="0"/>
                <a:cs typeface="Arial" panose="020B0604020202020204" pitchFamily="34" charset="0"/>
              </a:rPr>
              <a:t>Prognostication of Future ICH Risk</a:t>
            </a:r>
            <a:endParaRPr lang="en-US" sz="2800" dirty="0">
              <a:solidFill>
                <a:srgbClr val="CF2429"/>
              </a:solidFill>
              <a:latin typeface="Lub Dub Condensed" panose="020B0506030403020204" pitchFamily="34" charset="0"/>
            </a:endParaRPr>
          </a:p>
        </p:txBody>
      </p:sp>
      <p:grpSp>
        <p:nvGrpSpPr>
          <p:cNvPr id="38" name="Group 37">
            <a:extLst>
              <a:ext uri="{FF2B5EF4-FFF2-40B4-BE49-F238E27FC236}">
                <a16:creationId xmlns:a16="http://schemas.microsoft.com/office/drawing/2014/main" id="{1EAFEEAD-6BAC-449E-9CE3-6501C7902305}"/>
              </a:ext>
              <a:ext uri="{C183D7F6-B498-43B3-948B-1728B52AA6E4}">
                <adec:decorative xmlns:adec="http://schemas.microsoft.com/office/drawing/2017/decorative" val="1"/>
              </a:ext>
            </a:extLst>
          </p:cNvPr>
          <p:cNvGrpSpPr/>
          <p:nvPr/>
        </p:nvGrpSpPr>
        <p:grpSpPr>
          <a:xfrm>
            <a:off x="7572485" y="1282622"/>
            <a:ext cx="2951361" cy="3162036"/>
            <a:chOff x="6917397" y="2359010"/>
            <a:chExt cx="3071847" cy="3405010"/>
          </a:xfrm>
        </p:grpSpPr>
        <p:pic>
          <p:nvPicPr>
            <p:cNvPr id="39" name="Picture 2" descr="brain mri - mri brain stock pictures, royalty-free photos &amp; images">
              <a:extLst>
                <a:ext uri="{FF2B5EF4-FFF2-40B4-BE49-F238E27FC236}">
                  <a16:creationId xmlns:a16="http://schemas.microsoft.com/office/drawing/2014/main" id="{D50F9FAE-9C42-486B-8536-079CE5E721D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917397" y="2406931"/>
              <a:ext cx="3071847" cy="3357089"/>
            </a:xfrm>
            <a:prstGeom prst="rect">
              <a:avLst/>
            </a:prstGeom>
            <a:noFill/>
            <a:extLst>
              <a:ext uri="{909E8E84-426E-40DD-AFC4-6F175D3DCCD1}">
                <a14:hiddenFill xmlns:a14="http://schemas.microsoft.com/office/drawing/2010/main">
                  <a:solidFill>
                    <a:srgbClr val="FFFFFF"/>
                  </a:solidFill>
                </a14:hiddenFill>
              </a:ext>
            </a:extLst>
          </p:spPr>
        </p:pic>
        <p:grpSp>
          <p:nvGrpSpPr>
            <p:cNvPr id="40" name="Group 39">
              <a:extLst>
                <a:ext uri="{FF2B5EF4-FFF2-40B4-BE49-F238E27FC236}">
                  <a16:creationId xmlns:a16="http://schemas.microsoft.com/office/drawing/2014/main" id="{6238EF5D-66F2-48A2-860E-8740ED6C88B3}"/>
                </a:ext>
              </a:extLst>
            </p:cNvPr>
            <p:cNvGrpSpPr/>
            <p:nvPr/>
          </p:nvGrpSpPr>
          <p:grpSpPr>
            <a:xfrm>
              <a:off x="7546680" y="4437480"/>
              <a:ext cx="475920" cy="480600"/>
              <a:chOff x="7546680" y="4437480"/>
              <a:chExt cx="475920" cy="480600"/>
            </a:xfrm>
          </p:grpSpPr>
          <mc:AlternateContent xmlns:mc="http://schemas.openxmlformats.org/markup-compatibility/2006" xmlns:p14="http://schemas.microsoft.com/office/powerpoint/2010/main">
            <mc:Choice Requires="p14">
              <p:contentPart p14:bwMode="auto" r:id="rId4">
                <p14:nvContentPartPr>
                  <p14:cNvPr id="56" name="Ink 55">
                    <a:extLst>
                      <a:ext uri="{FF2B5EF4-FFF2-40B4-BE49-F238E27FC236}">
                        <a16:creationId xmlns:a16="http://schemas.microsoft.com/office/drawing/2014/main" id="{FE203EC2-9917-40CF-AA24-E4B749D3DA70}"/>
                      </a:ext>
                    </a:extLst>
                  </p14:cNvPr>
                  <p14:cNvContentPartPr/>
                  <p14:nvPr/>
                </p14:nvContentPartPr>
                <p14:xfrm>
                  <a:off x="7743240" y="4547280"/>
                  <a:ext cx="360" cy="360"/>
                </p14:xfrm>
              </p:contentPart>
            </mc:Choice>
            <mc:Fallback xmlns="">
              <p:pic>
                <p:nvPicPr>
                  <p:cNvPr id="5" name="Ink 4">
                    <a:extLst>
                      <a:ext uri="{FF2B5EF4-FFF2-40B4-BE49-F238E27FC236}">
                        <a16:creationId xmlns:a16="http://schemas.microsoft.com/office/drawing/2014/main" id="{22FB8530-326A-4E5B-811A-D5ACE0058CAD}"/>
                      </a:ext>
                    </a:extLst>
                  </p:cNvPr>
                  <p:cNvPicPr/>
                  <p:nvPr/>
                </p:nvPicPr>
                <p:blipFill>
                  <a:blip r:embed="rId5"/>
                  <a:stretch>
                    <a:fillRect/>
                  </a:stretch>
                </p:blipFill>
                <p:spPr>
                  <a:xfrm>
                    <a:off x="7707240" y="451128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7" name="Ink 56">
                    <a:extLst>
                      <a:ext uri="{FF2B5EF4-FFF2-40B4-BE49-F238E27FC236}">
                        <a16:creationId xmlns:a16="http://schemas.microsoft.com/office/drawing/2014/main" id="{EA4E921F-4232-4BDA-817A-DF67B0393BC4}"/>
                      </a:ext>
                    </a:extLst>
                  </p14:cNvPr>
                  <p14:cNvContentPartPr/>
                  <p14:nvPr/>
                </p14:nvContentPartPr>
                <p14:xfrm>
                  <a:off x="7577640" y="4711440"/>
                  <a:ext cx="21960" cy="57960"/>
                </p14:xfrm>
              </p:contentPart>
            </mc:Choice>
            <mc:Fallback xmlns="">
              <p:pic>
                <p:nvPicPr>
                  <p:cNvPr id="10" name="Ink 9">
                    <a:extLst>
                      <a:ext uri="{FF2B5EF4-FFF2-40B4-BE49-F238E27FC236}">
                        <a16:creationId xmlns:a16="http://schemas.microsoft.com/office/drawing/2014/main" id="{4476F371-3FC9-46D5-B19D-2678AEAF793A}"/>
                      </a:ext>
                    </a:extLst>
                  </p:cNvPr>
                  <p:cNvPicPr/>
                  <p:nvPr/>
                </p:nvPicPr>
                <p:blipFill>
                  <a:blip r:embed="rId7"/>
                  <a:stretch>
                    <a:fillRect/>
                  </a:stretch>
                </p:blipFill>
                <p:spPr>
                  <a:xfrm>
                    <a:off x="7544864" y="4677545"/>
                    <a:ext cx="87184" cy="125411"/>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8" name="Ink 57">
                    <a:extLst>
                      <a:ext uri="{FF2B5EF4-FFF2-40B4-BE49-F238E27FC236}">
                        <a16:creationId xmlns:a16="http://schemas.microsoft.com/office/drawing/2014/main" id="{00F39F8B-41FB-48B3-BCE6-9AC0549F5AE8}"/>
                      </a:ext>
                    </a:extLst>
                  </p14:cNvPr>
                  <p14:cNvContentPartPr/>
                  <p14:nvPr/>
                </p14:nvContentPartPr>
                <p14:xfrm>
                  <a:off x="7601400" y="4473480"/>
                  <a:ext cx="289440" cy="391680"/>
                </p14:xfrm>
              </p:contentPart>
            </mc:Choice>
            <mc:Fallback xmlns="">
              <p:pic>
                <p:nvPicPr>
                  <p:cNvPr id="11" name="Ink 10">
                    <a:extLst>
                      <a:ext uri="{FF2B5EF4-FFF2-40B4-BE49-F238E27FC236}">
                        <a16:creationId xmlns:a16="http://schemas.microsoft.com/office/drawing/2014/main" id="{63E947F5-7982-43C3-BEEB-B72C7478ABDB}"/>
                      </a:ext>
                    </a:extLst>
                  </p:cNvPr>
                  <p:cNvPicPr/>
                  <p:nvPr/>
                </p:nvPicPr>
                <p:blipFill>
                  <a:blip r:embed="rId9"/>
                  <a:stretch>
                    <a:fillRect/>
                  </a:stretch>
                </p:blipFill>
                <p:spPr>
                  <a:xfrm>
                    <a:off x="7568621" y="4439907"/>
                    <a:ext cx="354671" cy="459164"/>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9" name="Ink 58">
                    <a:extLst>
                      <a:ext uri="{FF2B5EF4-FFF2-40B4-BE49-F238E27FC236}">
                        <a16:creationId xmlns:a16="http://schemas.microsoft.com/office/drawing/2014/main" id="{87F75348-9D1A-4CC6-9BC7-CAA30942271F}"/>
                      </a:ext>
                    </a:extLst>
                  </p14:cNvPr>
                  <p14:cNvContentPartPr/>
                  <p14:nvPr/>
                </p14:nvContentPartPr>
                <p14:xfrm>
                  <a:off x="7546680" y="4446840"/>
                  <a:ext cx="427320" cy="298080"/>
                </p14:xfrm>
              </p:contentPart>
            </mc:Choice>
            <mc:Fallback xmlns="">
              <p:pic>
                <p:nvPicPr>
                  <p:cNvPr id="13" name="Ink 12">
                    <a:extLst>
                      <a:ext uri="{FF2B5EF4-FFF2-40B4-BE49-F238E27FC236}">
                        <a16:creationId xmlns:a16="http://schemas.microsoft.com/office/drawing/2014/main" id="{0A251B03-D631-407C-B293-8BCBF875561B}"/>
                      </a:ext>
                    </a:extLst>
                  </p:cNvPr>
                  <p:cNvPicPr/>
                  <p:nvPr/>
                </p:nvPicPr>
                <p:blipFill>
                  <a:blip r:embed="rId11"/>
                  <a:stretch>
                    <a:fillRect/>
                  </a:stretch>
                </p:blipFill>
                <p:spPr>
                  <a:xfrm>
                    <a:off x="7514213" y="4412890"/>
                    <a:ext cx="492582" cy="365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0" name="Ink 59">
                    <a:extLst>
                      <a:ext uri="{FF2B5EF4-FFF2-40B4-BE49-F238E27FC236}">
                        <a16:creationId xmlns:a16="http://schemas.microsoft.com/office/drawing/2014/main" id="{6AF9A994-DC1C-4A5A-A49A-C1F9B8501FC9}"/>
                      </a:ext>
                    </a:extLst>
                  </p14:cNvPr>
                  <p14:cNvContentPartPr/>
                  <p14:nvPr/>
                </p14:nvContentPartPr>
                <p14:xfrm>
                  <a:off x="7689240" y="4437480"/>
                  <a:ext cx="214560" cy="330480"/>
                </p14:xfrm>
              </p:contentPart>
            </mc:Choice>
            <mc:Fallback xmlns="">
              <p:pic>
                <p:nvPicPr>
                  <p:cNvPr id="14" name="Ink 13">
                    <a:extLst>
                      <a:ext uri="{FF2B5EF4-FFF2-40B4-BE49-F238E27FC236}">
                        <a16:creationId xmlns:a16="http://schemas.microsoft.com/office/drawing/2014/main" id="{AD94884E-EA65-4106-96AD-FF1EF15EF9F3}"/>
                      </a:ext>
                    </a:extLst>
                  </p:cNvPr>
                  <p:cNvPicPr/>
                  <p:nvPr/>
                </p:nvPicPr>
                <p:blipFill>
                  <a:blip r:embed="rId13"/>
                  <a:stretch>
                    <a:fillRect/>
                  </a:stretch>
                </p:blipFill>
                <p:spPr>
                  <a:xfrm>
                    <a:off x="7656810" y="4403585"/>
                    <a:ext cx="279747" cy="397932"/>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1" name="Ink 60">
                    <a:extLst>
                      <a:ext uri="{FF2B5EF4-FFF2-40B4-BE49-F238E27FC236}">
                        <a16:creationId xmlns:a16="http://schemas.microsoft.com/office/drawing/2014/main" id="{F245CF8F-D545-49D8-881C-1BF6C95EA620}"/>
                      </a:ext>
                    </a:extLst>
                  </p14:cNvPr>
                  <p14:cNvContentPartPr/>
                  <p14:nvPr/>
                </p14:nvContentPartPr>
                <p14:xfrm>
                  <a:off x="7882920" y="4725840"/>
                  <a:ext cx="68040" cy="94680"/>
                </p14:xfrm>
              </p:contentPart>
            </mc:Choice>
            <mc:Fallback xmlns="">
              <p:pic>
                <p:nvPicPr>
                  <p:cNvPr id="16" name="Ink 15">
                    <a:extLst>
                      <a:ext uri="{FF2B5EF4-FFF2-40B4-BE49-F238E27FC236}">
                        <a16:creationId xmlns:a16="http://schemas.microsoft.com/office/drawing/2014/main" id="{85CE30C6-88D3-4085-B8F6-41DA2EDB62C8}"/>
                      </a:ext>
                    </a:extLst>
                  </p:cNvPr>
                  <p:cNvPicPr/>
                  <p:nvPr/>
                </p:nvPicPr>
                <p:blipFill>
                  <a:blip r:embed="rId15"/>
                  <a:stretch>
                    <a:fillRect/>
                  </a:stretch>
                </p:blipFill>
                <p:spPr>
                  <a:xfrm>
                    <a:off x="7850208" y="4691905"/>
                    <a:ext cx="133136" cy="162212"/>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62" name="Ink 61">
                    <a:extLst>
                      <a:ext uri="{FF2B5EF4-FFF2-40B4-BE49-F238E27FC236}">
                        <a16:creationId xmlns:a16="http://schemas.microsoft.com/office/drawing/2014/main" id="{4CD1AED7-5916-4DC2-92D2-6381E96529C6}"/>
                      </a:ext>
                    </a:extLst>
                  </p14:cNvPr>
                  <p14:cNvContentPartPr/>
                  <p14:nvPr/>
                </p14:nvContentPartPr>
                <p14:xfrm>
                  <a:off x="7608240" y="4580400"/>
                  <a:ext cx="390240" cy="316080"/>
                </p14:xfrm>
              </p:contentPart>
            </mc:Choice>
            <mc:Fallback xmlns="">
              <p:pic>
                <p:nvPicPr>
                  <p:cNvPr id="26" name="Ink 25">
                    <a:extLst>
                      <a:ext uri="{FF2B5EF4-FFF2-40B4-BE49-F238E27FC236}">
                        <a16:creationId xmlns:a16="http://schemas.microsoft.com/office/drawing/2014/main" id="{5EFBBB85-EC0E-432C-9B4C-B309ECA9A07B}"/>
                      </a:ext>
                    </a:extLst>
                  </p:cNvPr>
                  <p:cNvPicPr/>
                  <p:nvPr/>
                </p:nvPicPr>
                <p:blipFill>
                  <a:blip r:embed="rId17"/>
                  <a:stretch>
                    <a:fillRect/>
                  </a:stretch>
                </p:blipFill>
                <p:spPr>
                  <a:xfrm>
                    <a:off x="7575447" y="4546449"/>
                    <a:ext cx="455499" cy="383642"/>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63" name="Ink 62">
                    <a:extLst>
                      <a:ext uri="{FF2B5EF4-FFF2-40B4-BE49-F238E27FC236}">
                        <a16:creationId xmlns:a16="http://schemas.microsoft.com/office/drawing/2014/main" id="{27632384-DAB2-4679-9EEB-AAC65EAE7008}"/>
                      </a:ext>
                    </a:extLst>
                  </p14:cNvPr>
                  <p14:cNvContentPartPr/>
                  <p14:nvPr/>
                </p14:nvContentPartPr>
                <p14:xfrm>
                  <a:off x="7698240" y="4640520"/>
                  <a:ext cx="246960" cy="117000"/>
                </p14:xfrm>
              </p:contentPart>
            </mc:Choice>
            <mc:Fallback xmlns="">
              <p:pic>
                <p:nvPicPr>
                  <p:cNvPr id="28" name="Ink 27">
                    <a:extLst>
                      <a:ext uri="{FF2B5EF4-FFF2-40B4-BE49-F238E27FC236}">
                        <a16:creationId xmlns:a16="http://schemas.microsoft.com/office/drawing/2014/main" id="{B8CBD8CC-CDA1-42B6-B862-E4D634758CE2}"/>
                      </a:ext>
                    </a:extLst>
                  </p:cNvPr>
                  <p:cNvPicPr/>
                  <p:nvPr/>
                </p:nvPicPr>
                <p:blipFill>
                  <a:blip r:embed="rId19"/>
                  <a:stretch>
                    <a:fillRect/>
                  </a:stretch>
                </p:blipFill>
                <p:spPr>
                  <a:xfrm>
                    <a:off x="7665771" y="4606946"/>
                    <a:ext cx="312226" cy="184487"/>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64" name="Ink 63">
                    <a:extLst>
                      <a:ext uri="{FF2B5EF4-FFF2-40B4-BE49-F238E27FC236}">
                        <a16:creationId xmlns:a16="http://schemas.microsoft.com/office/drawing/2014/main" id="{C27A1BC7-6182-4050-BC28-431449A76CBA}"/>
                      </a:ext>
                    </a:extLst>
                  </p14:cNvPr>
                  <p14:cNvContentPartPr/>
                  <p14:nvPr/>
                </p14:nvContentPartPr>
                <p14:xfrm>
                  <a:off x="7645680" y="4577160"/>
                  <a:ext cx="245520" cy="82800"/>
                </p14:xfrm>
              </p:contentPart>
            </mc:Choice>
            <mc:Fallback xmlns="">
              <p:pic>
                <p:nvPicPr>
                  <p:cNvPr id="31" name="Ink 30">
                    <a:extLst>
                      <a:ext uri="{FF2B5EF4-FFF2-40B4-BE49-F238E27FC236}">
                        <a16:creationId xmlns:a16="http://schemas.microsoft.com/office/drawing/2014/main" id="{7CA341F7-6096-4DAA-AEEC-6D08DE3462E7}"/>
                      </a:ext>
                    </a:extLst>
                  </p:cNvPr>
                  <p:cNvPicPr/>
                  <p:nvPr/>
                </p:nvPicPr>
                <p:blipFill>
                  <a:blip r:embed="rId21"/>
                  <a:stretch>
                    <a:fillRect/>
                  </a:stretch>
                </p:blipFill>
                <p:spPr>
                  <a:xfrm>
                    <a:off x="7612900" y="4543226"/>
                    <a:ext cx="310752" cy="15033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5" name="Ink 64">
                    <a:extLst>
                      <a:ext uri="{FF2B5EF4-FFF2-40B4-BE49-F238E27FC236}">
                        <a16:creationId xmlns:a16="http://schemas.microsoft.com/office/drawing/2014/main" id="{D49F7C6A-E83F-4E79-A0C7-70623FE7D181}"/>
                      </a:ext>
                    </a:extLst>
                  </p14:cNvPr>
                  <p14:cNvContentPartPr/>
                  <p14:nvPr/>
                </p14:nvContentPartPr>
                <p14:xfrm>
                  <a:off x="7698240" y="4567800"/>
                  <a:ext cx="253800" cy="272520"/>
                </p14:xfrm>
              </p:contentPart>
            </mc:Choice>
            <mc:Fallback xmlns="">
              <p:pic>
                <p:nvPicPr>
                  <p:cNvPr id="32" name="Ink 31">
                    <a:extLst>
                      <a:ext uri="{FF2B5EF4-FFF2-40B4-BE49-F238E27FC236}">
                        <a16:creationId xmlns:a16="http://schemas.microsoft.com/office/drawing/2014/main" id="{23A0B1FC-240D-4064-A3DF-46C8C7822DEE}"/>
                      </a:ext>
                    </a:extLst>
                  </p:cNvPr>
                  <p:cNvPicPr/>
                  <p:nvPr/>
                </p:nvPicPr>
                <p:blipFill>
                  <a:blip r:embed="rId23"/>
                  <a:stretch>
                    <a:fillRect/>
                  </a:stretch>
                </p:blipFill>
                <p:spPr>
                  <a:xfrm>
                    <a:off x="7665777" y="4533862"/>
                    <a:ext cx="319053" cy="340056"/>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66" name="Ink 65">
                    <a:extLst>
                      <a:ext uri="{FF2B5EF4-FFF2-40B4-BE49-F238E27FC236}">
                        <a16:creationId xmlns:a16="http://schemas.microsoft.com/office/drawing/2014/main" id="{45814644-8455-482A-9F1B-43126DEE79B6}"/>
                      </a:ext>
                    </a:extLst>
                  </p14:cNvPr>
                  <p14:cNvContentPartPr/>
                  <p14:nvPr/>
                </p14:nvContentPartPr>
                <p14:xfrm>
                  <a:off x="7549920" y="4452600"/>
                  <a:ext cx="472680" cy="465480"/>
                </p14:xfrm>
              </p:contentPart>
            </mc:Choice>
            <mc:Fallback xmlns="">
              <p:pic>
                <p:nvPicPr>
                  <p:cNvPr id="33" name="Ink 32">
                    <a:extLst>
                      <a:ext uri="{FF2B5EF4-FFF2-40B4-BE49-F238E27FC236}">
                        <a16:creationId xmlns:a16="http://schemas.microsoft.com/office/drawing/2014/main" id="{7B91A0A4-F907-4707-84F0-B65F2B24A1E1}"/>
                      </a:ext>
                    </a:extLst>
                  </p:cNvPr>
                  <p:cNvPicPr/>
                  <p:nvPr/>
                </p:nvPicPr>
                <p:blipFill>
                  <a:blip r:embed="rId25"/>
                  <a:stretch>
                    <a:fillRect/>
                  </a:stretch>
                </p:blipFill>
                <p:spPr>
                  <a:xfrm>
                    <a:off x="7517141" y="4419012"/>
                    <a:ext cx="537911" cy="532995"/>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67" name="Ink 66">
                    <a:extLst>
                      <a:ext uri="{FF2B5EF4-FFF2-40B4-BE49-F238E27FC236}">
                        <a16:creationId xmlns:a16="http://schemas.microsoft.com/office/drawing/2014/main" id="{1BDAA1FA-0A1E-4712-A22F-6FD8B5F54896}"/>
                      </a:ext>
                    </a:extLst>
                  </p14:cNvPr>
                  <p14:cNvContentPartPr/>
                  <p14:nvPr/>
                </p14:nvContentPartPr>
                <p14:xfrm>
                  <a:off x="7781400" y="4486800"/>
                  <a:ext cx="218160" cy="391680"/>
                </p14:xfrm>
              </p:contentPart>
            </mc:Choice>
            <mc:Fallback xmlns="">
              <p:pic>
                <p:nvPicPr>
                  <p:cNvPr id="35" name="Ink 34">
                    <a:extLst>
                      <a:ext uri="{FF2B5EF4-FFF2-40B4-BE49-F238E27FC236}">
                        <a16:creationId xmlns:a16="http://schemas.microsoft.com/office/drawing/2014/main" id="{F7A75931-54D5-44A5-893E-5B8D1493905A}"/>
                      </a:ext>
                    </a:extLst>
                  </p:cNvPr>
                  <p:cNvPicPr/>
                  <p:nvPr/>
                </p:nvPicPr>
                <p:blipFill>
                  <a:blip r:embed="rId27"/>
                  <a:stretch>
                    <a:fillRect/>
                  </a:stretch>
                </p:blipFill>
                <p:spPr>
                  <a:xfrm>
                    <a:off x="7748594" y="4452859"/>
                    <a:ext cx="283444" cy="459223"/>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
              <p14:nvContentPartPr>
                <p14:cNvPr id="41" name="Ink 40">
                  <a:extLst>
                    <a:ext uri="{FF2B5EF4-FFF2-40B4-BE49-F238E27FC236}">
                      <a16:creationId xmlns:a16="http://schemas.microsoft.com/office/drawing/2014/main" id="{EBA74D2D-49DE-4103-9E52-C3D1360E1377}"/>
                    </a:ext>
                  </a:extLst>
                </p14:cNvPr>
                <p14:cNvContentPartPr/>
                <p14:nvPr/>
              </p14:nvContentPartPr>
              <p14:xfrm>
                <a:off x="8759880" y="4134720"/>
                <a:ext cx="561240" cy="375120"/>
              </p14:xfrm>
            </p:contentPart>
          </mc:Choice>
          <mc:Fallback xmlns="">
            <p:pic>
              <p:nvPicPr>
                <p:cNvPr id="45" name="Ink 44">
                  <a:extLst>
                    <a:ext uri="{FF2B5EF4-FFF2-40B4-BE49-F238E27FC236}">
                      <a16:creationId xmlns:a16="http://schemas.microsoft.com/office/drawing/2014/main" id="{1F1639FE-1BF4-46CF-A5F9-1EB4BCAE992B}"/>
                    </a:ext>
                  </a:extLst>
                </p:cNvPr>
                <p:cNvPicPr/>
                <p:nvPr/>
              </p:nvPicPr>
              <p:blipFill>
                <a:blip r:embed="rId29"/>
                <a:stretch>
                  <a:fillRect/>
                </a:stretch>
              </p:blipFill>
              <p:spPr>
                <a:xfrm>
                  <a:off x="8727425" y="4101142"/>
                  <a:ext cx="626478" cy="442614"/>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2" name="Ink 41">
                  <a:extLst>
                    <a:ext uri="{FF2B5EF4-FFF2-40B4-BE49-F238E27FC236}">
                      <a16:creationId xmlns:a16="http://schemas.microsoft.com/office/drawing/2014/main" id="{8A30D4AB-8E5C-4745-927B-0A04466B9541}"/>
                    </a:ext>
                  </a:extLst>
                </p14:cNvPr>
                <p14:cNvContentPartPr/>
                <p14:nvPr/>
              </p14:nvContentPartPr>
              <p14:xfrm>
                <a:off x="7717320" y="3589680"/>
                <a:ext cx="360" cy="360"/>
              </p14:xfrm>
            </p:contentPart>
          </mc:Choice>
          <mc:Fallback xmlns="">
            <p:pic>
              <p:nvPicPr>
                <p:cNvPr id="46" name="Ink 45">
                  <a:extLst>
                    <a:ext uri="{FF2B5EF4-FFF2-40B4-BE49-F238E27FC236}">
                      <a16:creationId xmlns:a16="http://schemas.microsoft.com/office/drawing/2014/main" id="{33E12873-674E-4D6D-92D0-71D9481D055C}"/>
                    </a:ext>
                  </a:extLst>
                </p:cNvPr>
                <p:cNvPicPr/>
                <p:nvPr/>
              </p:nvPicPr>
              <p:blipFill>
                <a:blip r:embed="rId31"/>
                <a:stretch>
                  <a:fillRect/>
                </a:stretch>
              </p:blipFill>
              <p:spPr>
                <a:xfrm>
                  <a:off x="7681320" y="3553680"/>
                  <a:ext cx="72000" cy="72000"/>
                </a:xfrm>
                <a:prstGeom prst="rect">
                  <a:avLst/>
                </a:prstGeom>
              </p:spPr>
            </p:pic>
          </mc:Fallback>
        </mc:AlternateContent>
        <p:grpSp>
          <p:nvGrpSpPr>
            <p:cNvPr id="43" name="Group 42">
              <a:extLst>
                <a:ext uri="{FF2B5EF4-FFF2-40B4-BE49-F238E27FC236}">
                  <a16:creationId xmlns:a16="http://schemas.microsoft.com/office/drawing/2014/main" id="{EAFF2B09-2789-4DD8-9161-430FB50CDC74}"/>
                </a:ext>
              </a:extLst>
            </p:cNvPr>
            <p:cNvGrpSpPr/>
            <p:nvPr/>
          </p:nvGrpSpPr>
          <p:grpSpPr>
            <a:xfrm>
              <a:off x="7830000" y="2987400"/>
              <a:ext cx="410760" cy="295560"/>
              <a:chOff x="7830000" y="2987400"/>
              <a:chExt cx="410760" cy="295560"/>
            </a:xfrm>
          </p:grpSpPr>
          <mc:AlternateContent xmlns:mc="http://schemas.openxmlformats.org/markup-compatibility/2006" xmlns:p14="http://schemas.microsoft.com/office/powerpoint/2010/main">
            <mc:Choice Requires="p14">
              <p:contentPart p14:bwMode="auto" r:id="rId32">
                <p14:nvContentPartPr>
                  <p14:cNvPr id="52" name="Ink 51">
                    <a:extLst>
                      <a:ext uri="{FF2B5EF4-FFF2-40B4-BE49-F238E27FC236}">
                        <a16:creationId xmlns:a16="http://schemas.microsoft.com/office/drawing/2014/main" id="{7A069511-719C-4F99-8C47-B66BA74F6B81}"/>
                      </a:ext>
                    </a:extLst>
                  </p14:cNvPr>
                  <p14:cNvContentPartPr/>
                  <p14:nvPr/>
                </p14:nvContentPartPr>
                <p14:xfrm>
                  <a:off x="7830000" y="3185400"/>
                  <a:ext cx="360" cy="360"/>
                </p14:xfrm>
              </p:contentPart>
            </mc:Choice>
            <mc:Fallback xmlns="">
              <p:pic>
                <p:nvPicPr>
                  <p:cNvPr id="47" name="Ink 46">
                    <a:extLst>
                      <a:ext uri="{FF2B5EF4-FFF2-40B4-BE49-F238E27FC236}">
                        <a16:creationId xmlns:a16="http://schemas.microsoft.com/office/drawing/2014/main" id="{0ED3848A-D4E4-4595-9FEB-025CC0B276C8}"/>
                      </a:ext>
                    </a:extLst>
                  </p:cNvPr>
                  <p:cNvPicPr/>
                  <p:nvPr/>
                </p:nvPicPr>
                <p:blipFill>
                  <a:blip r:embed="rId31"/>
                  <a:stretch>
                    <a:fillRect/>
                  </a:stretch>
                </p:blipFill>
                <p:spPr>
                  <a:xfrm>
                    <a:off x="7794000" y="314976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53" name="Ink 52">
                    <a:extLst>
                      <a:ext uri="{FF2B5EF4-FFF2-40B4-BE49-F238E27FC236}">
                        <a16:creationId xmlns:a16="http://schemas.microsoft.com/office/drawing/2014/main" id="{59A0D328-A575-4269-9060-BEE4F3781FF7}"/>
                      </a:ext>
                    </a:extLst>
                  </p14:cNvPr>
                  <p14:cNvContentPartPr/>
                  <p14:nvPr/>
                </p14:nvContentPartPr>
                <p14:xfrm>
                  <a:off x="8048520" y="3084960"/>
                  <a:ext cx="360" cy="360"/>
                </p14:xfrm>
              </p:contentPart>
            </mc:Choice>
            <mc:Fallback xmlns="">
              <p:pic>
                <p:nvPicPr>
                  <p:cNvPr id="48" name="Ink 47">
                    <a:extLst>
                      <a:ext uri="{FF2B5EF4-FFF2-40B4-BE49-F238E27FC236}">
                        <a16:creationId xmlns:a16="http://schemas.microsoft.com/office/drawing/2014/main" id="{1F10E581-F27F-4930-8743-AE405EEF127D}"/>
                      </a:ext>
                    </a:extLst>
                  </p:cNvPr>
                  <p:cNvPicPr/>
                  <p:nvPr/>
                </p:nvPicPr>
                <p:blipFill>
                  <a:blip r:embed="rId31"/>
                  <a:stretch>
                    <a:fillRect/>
                  </a:stretch>
                </p:blipFill>
                <p:spPr>
                  <a:xfrm>
                    <a:off x="8012520" y="304896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54" name="Ink 53">
                    <a:extLst>
                      <a:ext uri="{FF2B5EF4-FFF2-40B4-BE49-F238E27FC236}">
                        <a16:creationId xmlns:a16="http://schemas.microsoft.com/office/drawing/2014/main" id="{AA922F6E-2D6F-485B-9B8C-9586757EB5E7}"/>
                      </a:ext>
                    </a:extLst>
                  </p14:cNvPr>
                  <p14:cNvContentPartPr/>
                  <p14:nvPr/>
                </p14:nvContentPartPr>
                <p14:xfrm>
                  <a:off x="8225280" y="3282600"/>
                  <a:ext cx="360" cy="360"/>
                </p14:xfrm>
              </p:contentPart>
            </mc:Choice>
            <mc:Fallback xmlns="">
              <p:pic>
                <p:nvPicPr>
                  <p:cNvPr id="50" name="Ink 49">
                    <a:extLst>
                      <a:ext uri="{FF2B5EF4-FFF2-40B4-BE49-F238E27FC236}">
                        <a16:creationId xmlns:a16="http://schemas.microsoft.com/office/drawing/2014/main" id="{E67668A4-425E-4CA6-9B9A-C5E75CA6A85D}"/>
                      </a:ext>
                    </a:extLst>
                  </p:cNvPr>
                  <p:cNvPicPr/>
                  <p:nvPr/>
                </p:nvPicPr>
                <p:blipFill>
                  <a:blip r:embed="rId31"/>
                  <a:stretch>
                    <a:fillRect/>
                  </a:stretch>
                </p:blipFill>
                <p:spPr>
                  <a:xfrm>
                    <a:off x="8189640" y="324696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55" name="Ink 54">
                    <a:extLst>
                      <a:ext uri="{FF2B5EF4-FFF2-40B4-BE49-F238E27FC236}">
                        <a16:creationId xmlns:a16="http://schemas.microsoft.com/office/drawing/2014/main" id="{79F583A0-2CB2-4E98-9D5E-8BEEDD3A2F7A}"/>
                      </a:ext>
                    </a:extLst>
                  </p14:cNvPr>
                  <p14:cNvContentPartPr/>
                  <p14:nvPr/>
                </p14:nvContentPartPr>
                <p14:xfrm>
                  <a:off x="8240400" y="2987400"/>
                  <a:ext cx="360" cy="360"/>
                </p14:xfrm>
              </p:contentPart>
            </mc:Choice>
            <mc:Fallback xmlns="">
              <p:pic>
                <p:nvPicPr>
                  <p:cNvPr id="51" name="Ink 50">
                    <a:extLst>
                      <a:ext uri="{FF2B5EF4-FFF2-40B4-BE49-F238E27FC236}">
                        <a16:creationId xmlns:a16="http://schemas.microsoft.com/office/drawing/2014/main" id="{93CC87CA-8DFF-46AB-8F5E-C41F0BDDD7AA}"/>
                      </a:ext>
                    </a:extLst>
                  </p:cNvPr>
                  <p:cNvPicPr/>
                  <p:nvPr/>
                </p:nvPicPr>
                <p:blipFill>
                  <a:blip r:embed="rId31"/>
                  <a:stretch>
                    <a:fillRect/>
                  </a:stretch>
                </p:blipFill>
                <p:spPr>
                  <a:xfrm>
                    <a:off x="8204760" y="2951400"/>
                    <a:ext cx="72000" cy="72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
              <p14:nvContentPartPr>
                <p14:cNvPr id="44" name="Ink 43">
                  <a:extLst>
                    <a:ext uri="{FF2B5EF4-FFF2-40B4-BE49-F238E27FC236}">
                      <a16:creationId xmlns:a16="http://schemas.microsoft.com/office/drawing/2014/main" id="{72B84872-EBEC-4C07-9E99-1C39B5364E50}"/>
                    </a:ext>
                  </a:extLst>
                </p14:cNvPr>
                <p14:cNvContentPartPr/>
                <p14:nvPr/>
              </p14:nvContentPartPr>
              <p14:xfrm>
                <a:off x="7495200" y="3653040"/>
                <a:ext cx="360" cy="360"/>
              </p14:xfrm>
            </p:contentPart>
          </mc:Choice>
          <mc:Fallback xmlns="">
            <p:pic>
              <p:nvPicPr>
                <p:cNvPr id="53" name="Ink 52">
                  <a:extLst>
                    <a:ext uri="{FF2B5EF4-FFF2-40B4-BE49-F238E27FC236}">
                      <a16:creationId xmlns:a16="http://schemas.microsoft.com/office/drawing/2014/main" id="{353199B5-D5E2-4E97-A34B-1A57187BEC5C}"/>
                    </a:ext>
                  </a:extLst>
                </p:cNvPr>
                <p:cNvPicPr/>
                <p:nvPr/>
              </p:nvPicPr>
              <p:blipFill>
                <a:blip r:embed="rId31"/>
                <a:stretch>
                  <a:fillRect/>
                </a:stretch>
              </p:blipFill>
              <p:spPr>
                <a:xfrm>
                  <a:off x="7459560" y="361740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5" name="Ink 44">
                  <a:extLst>
                    <a:ext uri="{FF2B5EF4-FFF2-40B4-BE49-F238E27FC236}">
                      <a16:creationId xmlns:a16="http://schemas.microsoft.com/office/drawing/2014/main" id="{CD673616-EE61-4C0B-8D44-9D2F6B4AFD7A}"/>
                    </a:ext>
                  </a:extLst>
                </p14:cNvPr>
                <p14:cNvContentPartPr/>
                <p14:nvPr/>
              </p14:nvContentPartPr>
              <p14:xfrm>
                <a:off x="7608240" y="3275400"/>
                <a:ext cx="360" cy="360"/>
              </p14:xfrm>
            </p:contentPart>
          </mc:Choice>
          <mc:Fallback xmlns="">
            <p:pic>
              <p:nvPicPr>
                <p:cNvPr id="54" name="Ink 53">
                  <a:extLst>
                    <a:ext uri="{FF2B5EF4-FFF2-40B4-BE49-F238E27FC236}">
                      <a16:creationId xmlns:a16="http://schemas.microsoft.com/office/drawing/2014/main" id="{809C3C41-BB1C-464B-A25C-9E2A0A8F83C6}"/>
                    </a:ext>
                  </a:extLst>
                </p:cNvPr>
                <p:cNvPicPr/>
                <p:nvPr/>
              </p:nvPicPr>
              <p:blipFill>
                <a:blip r:embed="rId31"/>
                <a:stretch>
                  <a:fillRect/>
                </a:stretch>
              </p:blipFill>
              <p:spPr>
                <a:xfrm>
                  <a:off x="7572240" y="3239760"/>
                  <a:ext cx="72000" cy="72000"/>
                </a:xfrm>
                <a:prstGeom prst="rect">
                  <a:avLst/>
                </a:prstGeom>
              </p:spPr>
            </p:pic>
          </mc:Fallback>
        </mc:AlternateContent>
        <p:sp>
          <p:nvSpPr>
            <p:cNvPr id="46" name="TextBox 45">
              <a:extLst>
                <a:ext uri="{FF2B5EF4-FFF2-40B4-BE49-F238E27FC236}">
                  <a16:creationId xmlns:a16="http://schemas.microsoft.com/office/drawing/2014/main" id="{C69C9EBE-8F44-4B15-A097-36D9CDB10DBC}"/>
                </a:ext>
              </a:extLst>
            </p:cNvPr>
            <p:cNvSpPr txBox="1"/>
            <p:nvPr/>
          </p:nvSpPr>
          <p:spPr>
            <a:xfrm>
              <a:off x="6958252" y="5107021"/>
              <a:ext cx="415314" cy="5509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Lub Dub Bold" panose="020B0803030403020204" pitchFamily="34" charset="0"/>
                </a:rPr>
                <a:t>1</a:t>
              </a:r>
            </a:p>
          </p:txBody>
        </p:sp>
        <p:sp>
          <p:nvSpPr>
            <p:cNvPr id="47" name="TextBox 46">
              <a:extLst>
                <a:ext uri="{FF2B5EF4-FFF2-40B4-BE49-F238E27FC236}">
                  <a16:creationId xmlns:a16="http://schemas.microsoft.com/office/drawing/2014/main" id="{86D10B65-53A0-49A3-8E38-AEF038EA1BC1}"/>
                </a:ext>
              </a:extLst>
            </p:cNvPr>
            <p:cNvSpPr txBox="1"/>
            <p:nvPr/>
          </p:nvSpPr>
          <p:spPr>
            <a:xfrm>
              <a:off x="6958252" y="2359010"/>
              <a:ext cx="415314" cy="5509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Lub Dub Bold" panose="020B0803030403020204" pitchFamily="34" charset="0"/>
                </a:rPr>
                <a:t>2</a:t>
              </a:r>
            </a:p>
          </p:txBody>
        </p:sp>
        <p:sp>
          <p:nvSpPr>
            <p:cNvPr id="48" name="TextBox 47">
              <a:extLst>
                <a:ext uri="{FF2B5EF4-FFF2-40B4-BE49-F238E27FC236}">
                  <a16:creationId xmlns:a16="http://schemas.microsoft.com/office/drawing/2014/main" id="{B1386A29-EDF0-4520-A51B-40DFADF81668}"/>
                </a:ext>
              </a:extLst>
            </p:cNvPr>
            <p:cNvSpPr txBox="1"/>
            <p:nvPr/>
          </p:nvSpPr>
          <p:spPr>
            <a:xfrm>
              <a:off x="9485350" y="5099364"/>
              <a:ext cx="415314" cy="5509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Lub Dub Bold" panose="020B0803030403020204" pitchFamily="34" charset="0"/>
                </a:rPr>
                <a:t>3</a:t>
              </a:r>
            </a:p>
          </p:txBody>
        </p:sp>
        <p:cxnSp>
          <p:nvCxnSpPr>
            <p:cNvPr id="49" name="Straight Arrow Connector 48">
              <a:extLst>
                <a:ext uri="{FF2B5EF4-FFF2-40B4-BE49-F238E27FC236}">
                  <a16:creationId xmlns:a16="http://schemas.microsoft.com/office/drawing/2014/main" id="{5DD7FD24-2E10-4C6B-819D-489D107FD465}"/>
                </a:ext>
              </a:extLst>
            </p:cNvPr>
            <p:cNvCxnSpPr>
              <a:cxnSpLocks/>
            </p:cNvCxnSpPr>
            <p:nvPr/>
          </p:nvCxnSpPr>
          <p:spPr>
            <a:xfrm flipV="1">
              <a:off x="7290584" y="4725840"/>
              <a:ext cx="490816" cy="684009"/>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50" name="Straight Arrow Connector 49">
              <a:extLst>
                <a:ext uri="{FF2B5EF4-FFF2-40B4-BE49-F238E27FC236}">
                  <a16:creationId xmlns:a16="http://schemas.microsoft.com/office/drawing/2014/main" id="{F5458E75-0280-4B1F-B668-B46CB97A7490}"/>
                </a:ext>
              </a:extLst>
            </p:cNvPr>
            <p:cNvCxnSpPr>
              <a:cxnSpLocks/>
            </p:cNvCxnSpPr>
            <p:nvPr/>
          </p:nvCxnSpPr>
          <p:spPr>
            <a:xfrm>
              <a:off x="7297472" y="2742240"/>
              <a:ext cx="518769" cy="421380"/>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51" name="Straight Arrow Connector 50">
              <a:extLst>
                <a:ext uri="{FF2B5EF4-FFF2-40B4-BE49-F238E27FC236}">
                  <a16:creationId xmlns:a16="http://schemas.microsoft.com/office/drawing/2014/main" id="{0239E687-A786-44D5-8A0B-439F74C15571}"/>
                </a:ext>
              </a:extLst>
            </p:cNvPr>
            <p:cNvCxnSpPr>
              <a:cxnSpLocks/>
            </p:cNvCxnSpPr>
            <p:nvPr/>
          </p:nvCxnSpPr>
          <p:spPr>
            <a:xfrm flipH="1" flipV="1">
              <a:off x="9120204" y="4474174"/>
              <a:ext cx="474586" cy="730124"/>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grpSp>
      <p:sp>
        <p:nvSpPr>
          <p:cNvPr id="69" name="TextBox 68">
            <a:extLst>
              <a:ext uri="{FF2B5EF4-FFF2-40B4-BE49-F238E27FC236}">
                <a16:creationId xmlns:a16="http://schemas.microsoft.com/office/drawing/2014/main" id="{C82D6B6E-1CD0-447A-96E0-A75523E93B94}"/>
              </a:ext>
            </a:extLst>
          </p:cNvPr>
          <p:cNvSpPr txBox="1"/>
          <p:nvPr/>
        </p:nvSpPr>
        <p:spPr>
          <a:xfrm>
            <a:off x="818689" y="1594070"/>
            <a:ext cx="6328483" cy="3831818"/>
          </a:xfrm>
          <a:prstGeom prst="rect">
            <a:avLst/>
          </a:prstGeom>
          <a:noFill/>
          <a:ln w="3175">
            <a:noFill/>
          </a:ln>
        </p:spPr>
        <p:txBody>
          <a:bodyPr wrap="square">
            <a:spAutoFit/>
          </a:bodyPr>
          <a:lstStyle/>
          <a:p>
            <a:r>
              <a:rPr lang="en-US" sz="1600" dirty="0">
                <a:latin typeface="Lub Dub Bold" panose="020B0803030403020204" pitchFamily="34" charset="0"/>
              </a:rPr>
              <a:t>In patients with spontaneous ICH in whom the risk for recurrent ICH may facilitate prognostication or management decisions, it is reasonable to incorporate the following risk factors for ICH recurrence into decision-making:</a:t>
            </a:r>
          </a:p>
          <a:p>
            <a:pPr marL="519113" indent="-285750">
              <a:spcBef>
                <a:spcPts val="600"/>
              </a:spcBef>
              <a:buFont typeface="Arial" panose="020B0604020202020204" pitchFamily="34" charset="0"/>
              <a:buChar char="•"/>
            </a:pPr>
            <a:r>
              <a:rPr lang="en-US" sz="1600" dirty="0">
                <a:latin typeface="Lub Dub Bold" panose="020B0803030403020204" pitchFamily="34" charset="0"/>
              </a:rPr>
              <a:t>Lobar location of the initial ICH; </a:t>
            </a:r>
          </a:p>
          <a:p>
            <a:pPr marL="519113" indent="-285750">
              <a:spcBef>
                <a:spcPts val="600"/>
              </a:spcBef>
              <a:buFont typeface="Arial" panose="020B0604020202020204" pitchFamily="34" charset="0"/>
              <a:buChar char="•"/>
            </a:pPr>
            <a:r>
              <a:rPr lang="en-US" sz="1600" dirty="0">
                <a:latin typeface="Lub Dub Bold" panose="020B0803030403020204" pitchFamily="34" charset="0"/>
              </a:rPr>
              <a:t>older age; </a:t>
            </a:r>
          </a:p>
          <a:p>
            <a:pPr marL="519113" indent="-285750">
              <a:spcBef>
                <a:spcPts val="600"/>
              </a:spcBef>
              <a:buFont typeface="Arial" panose="020B0604020202020204" pitchFamily="34" charset="0"/>
              <a:buChar char="•"/>
            </a:pPr>
            <a:r>
              <a:rPr lang="en-US" sz="1600" dirty="0">
                <a:latin typeface="Lub Dub Bold" panose="020B0803030403020204" pitchFamily="34" charset="0"/>
              </a:rPr>
              <a:t>presence, number, and lobar location of microbleeds on MRI; </a:t>
            </a:r>
          </a:p>
          <a:p>
            <a:pPr marL="519113" indent="-285750">
              <a:spcBef>
                <a:spcPts val="600"/>
              </a:spcBef>
              <a:buFont typeface="Arial" panose="020B0604020202020204" pitchFamily="34" charset="0"/>
              <a:buChar char="•"/>
            </a:pPr>
            <a:r>
              <a:rPr lang="en-US" sz="1600" dirty="0">
                <a:latin typeface="Lub Dub Bold" panose="020B0803030403020204" pitchFamily="34" charset="0"/>
              </a:rPr>
              <a:t>presence of disseminated cortical superficial siderosis on MRI; </a:t>
            </a:r>
          </a:p>
          <a:p>
            <a:pPr marL="519113" indent="-285750">
              <a:spcBef>
                <a:spcPts val="600"/>
              </a:spcBef>
              <a:buFont typeface="Arial" panose="020B0604020202020204" pitchFamily="34" charset="0"/>
              <a:buChar char="•"/>
            </a:pPr>
            <a:r>
              <a:rPr lang="en-US" sz="1600" dirty="0">
                <a:latin typeface="Lub Dub Bold" panose="020B0803030403020204" pitchFamily="34" charset="0"/>
              </a:rPr>
              <a:t>poorly controlled hypertension; </a:t>
            </a:r>
          </a:p>
          <a:p>
            <a:pPr marL="519113" indent="-285750">
              <a:spcBef>
                <a:spcPts val="600"/>
              </a:spcBef>
              <a:buFont typeface="Arial" panose="020B0604020202020204" pitchFamily="34" charset="0"/>
              <a:buChar char="•"/>
            </a:pPr>
            <a:r>
              <a:rPr lang="en-US" sz="1600" dirty="0">
                <a:latin typeface="Lub Dub Bold" panose="020B0803030403020204" pitchFamily="34" charset="0"/>
              </a:rPr>
              <a:t>Asian or Black race; </a:t>
            </a:r>
          </a:p>
          <a:p>
            <a:pPr marL="519113" indent="-285750">
              <a:spcBef>
                <a:spcPts val="600"/>
              </a:spcBef>
              <a:buFont typeface="Arial" panose="020B0604020202020204" pitchFamily="34" charset="0"/>
              <a:buChar char="•"/>
            </a:pPr>
            <a:r>
              <a:rPr lang="en-US" sz="1600" dirty="0">
                <a:latin typeface="Lub Dub Bold" panose="020B0803030403020204" pitchFamily="34" charset="0"/>
              </a:rPr>
              <a:t>and presence of apolipoprotein E ε2 or ε4 alleles.  (2a)</a:t>
            </a:r>
          </a:p>
        </p:txBody>
      </p:sp>
      <p:sp>
        <p:nvSpPr>
          <p:cNvPr id="68" name="TextBox 67">
            <a:extLst>
              <a:ext uri="{FF2B5EF4-FFF2-40B4-BE49-F238E27FC236}">
                <a16:creationId xmlns:a16="http://schemas.microsoft.com/office/drawing/2014/main" id="{873EFACD-D195-4CCA-964D-43A1A2B4DC9A}"/>
              </a:ext>
            </a:extLst>
          </p:cNvPr>
          <p:cNvSpPr txBox="1"/>
          <p:nvPr/>
        </p:nvSpPr>
        <p:spPr>
          <a:xfrm>
            <a:off x="7489868" y="4529396"/>
            <a:ext cx="4004121" cy="1077218"/>
          </a:xfrm>
          <a:prstGeom prst="rect">
            <a:avLst/>
          </a:prstGeom>
          <a:noFill/>
        </p:spPr>
        <p:txBody>
          <a:bodyPr wrap="square">
            <a:spAutoFit/>
          </a:bodyPr>
          <a:lstStyle/>
          <a:p>
            <a:r>
              <a:rPr lang="en-US" sz="1600" dirty="0">
                <a:latin typeface="Lub Dub Bold" panose="020B0803030403020204" pitchFamily="34" charset="0"/>
              </a:rPr>
              <a:t>MRI imaging characteristics:</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lang="en-US" sz="1600" dirty="0">
                <a:solidFill>
                  <a:prstClr val="black"/>
                </a:solidFill>
                <a:latin typeface="Lub Dub Condensed" panose="020B0506030403020204" pitchFamily="34" charset="0"/>
              </a:rPr>
              <a:t>Lobar location of initial ICH</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600" i="0" u="none" strike="noStrike" kern="1200" cap="none" spc="0" normalizeH="0" baseline="0" noProof="0" dirty="0">
                <a:ln>
                  <a:noFill/>
                </a:ln>
                <a:solidFill>
                  <a:prstClr val="black"/>
                </a:solidFill>
                <a:effectLst/>
                <a:uLnTx/>
                <a:uFillTx/>
                <a:latin typeface="Lub Dub Condensed" panose="020B0506030403020204" pitchFamily="34" charset="0"/>
              </a:rPr>
              <a:t>Number and lobar location of m</a:t>
            </a:r>
            <a:r>
              <a:rPr lang="en-US" sz="1600" dirty="0">
                <a:solidFill>
                  <a:prstClr val="black"/>
                </a:solidFill>
                <a:latin typeface="Lub Dub Condensed" panose="020B0506030403020204" pitchFamily="34" charset="0"/>
              </a:rPr>
              <a:t>icrobleeds</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600" i="0" u="none" strike="noStrike" kern="1200" cap="none" spc="0" normalizeH="0" baseline="0" noProof="0" dirty="0">
                <a:ln>
                  <a:noFill/>
                </a:ln>
                <a:solidFill>
                  <a:prstClr val="black"/>
                </a:solidFill>
                <a:effectLst/>
                <a:uLnTx/>
                <a:uFillTx/>
                <a:latin typeface="Lub Dub Condensed" panose="020B0506030403020204" pitchFamily="34" charset="0"/>
              </a:rPr>
              <a:t>Presence of cortical superficial siderosis</a:t>
            </a:r>
            <a:endParaRPr lang="en-US" sz="1600" dirty="0">
              <a:latin typeface="Lub Dub Condensed" panose="020B0506030403020204" pitchFamily="34" charset="0"/>
            </a:endParaRPr>
          </a:p>
        </p:txBody>
      </p:sp>
      <p:sp>
        <p:nvSpPr>
          <p:cNvPr id="5" name="Text Placeholder 4">
            <a:extLst>
              <a:ext uri="{FF2B5EF4-FFF2-40B4-BE49-F238E27FC236}">
                <a16:creationId xmlns:a16="http://schemas.microsoft.com/office/drawing/2014/main" id="{730464D6-9829-4D74-AEC3-6620937CC09D}"/>
              </a:ext>
            </a:extLst>
          </p:cNvPr>
          <p:cNvSpPr>
            <a:spLocks noGrp="1"/>
          </p:cNvSpPr>
          <p:nvPr>
            <p:ph type="body" sz="quarter" idx="13"/>
          </p:nvPr>
        </p:nvSpPr>
        <p:spPr>
          <a:xfrm>
            <a:off x="1255112" y="5948738"/>
            <a:ext cx="9681776" cy="271939"/>
          </a:xfrm>
        </p:spPr>
        <p:txBody>
          <a:bodyPr/>
          <a:lstStyle/>
          <a:p>
            <a:r>
              <a:rPr lang="en-US" sz="900" b="1" dirty="0">
                <a:latin typeface="Lub Dub Condensed" panose="020B0506030403020204" pitchFamily="34" charset="0"/>
              </a:rPr>
              <a:t>Abbreviation: </a:t>
            </a:r>
            <a:r>
              <a:rPr lang="en-US" sz="900" dirty="0">
                <a:latin typeface="Lub Dub Condensed" panose="020B0506030403020204" pitchFamily="34" charset="0"/>
              </a:rPr>
              <a:t>ICH indicates intracerebral hemorrhage; and MRI, magnetic resonance imaging.</a:t>
            </a:r>
          </a:p>
        </p:txBody>
      </p:sp>
      <p:sp>
        <p:nvSpPr>
          <p:cNvPr id="4" name="Slide Number Placeholder 3">
            <a:extLst>
              <a:ext uri="{FF2B5EF4-FFF2-40B4-BE49-F238E27FC236}">
                <a16:creationId xmlns:a16="http://schemas.microsoft.com/office/drawing/2014/main" id="{245DCBDE-38D1-44C1-A30F-0D17F893E81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31</a:t>
            </a:fld>
            <a:endParaRPr lang="en-US" sz="900" dirty="0"/>
          </a:p>
        </p:txBody>
      </p:sp>
    </p:spTree>
    <p:extLst>
      <p:ext uri="{BB962C8B-B14F-4D97-AF65-F5344CB8AC3E}">
        <p14:creationId xmlns:p14="http://schemas.microsoft.com/office/powerpoint/2010/main" val="18906589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3099CDC-9177-4757-A6CD-6FD8B961702C}"/>
              </a:ext>
              <a:ext uri="{C183D7F6-B498-43B3-948B-1728B52AA6E4}">
                <adec:decorative xmlns:adec="http://schemas.microsoft.com/office/drawing/2017/decorative" val="1"/>
              </a:ext>
            </a:extLst>
          </p:cNvPr>
          <p:cNvSpPr/>
          <p:nvPr/>
        </p:nvSpPr>
        <p:spPr>
          <a:xfrm>
            <a:off x="1629069" y="1735525"/>
            <a:ext cx="8722260" cy="22551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7E4DD9-F180-4118-8350-A00AD4520931}"/>
              </a:ext>
            </a:extLst>
          </p:cNvPr>
          <p:cNvSpPr>
            <a:spLocks noGrp="1"/>
          </p:cNvSpPr>
          <p:nvPr>
            <p:ph type="title"/>
          </p:nvPr>
        </p:nvSpPr>
        <p:spPr>
          <a:xfrm>
            <a:off x="838199" y="365125"/>
            <a:ext cx="10678297" cy="660111"/>
          </a:xfrm>
        </p:spPr>
        <p:txBody>
          <a:bodyPr/>
          <a:lstStyle/>
          <a:p>
            <a:r>
              <a:rPr kumimoji="0" lang="en-US" sz="2800" b="0" i="0" u="none" strike="noStrike" kern="1200" cap="none" spc="0" normalizeH="0" baseline="0" noProof="0" dirty="0">
                <a:ln>
                  <a:noFill/>
                </a:ln>
                <a:solidFill>
                  <a:prstClr val="black"/>
                </a:solidFill>
                <a:effectLst/>
                <a:uLnTx/>
                <a:uFillTx/>
                <a:latin typeface="Lub Dub Bold" panose="020B0803030403020204" pitchFamily="34" charset="0"/>
              </a:rPr>
              <a:t>Secondary Prevention</a:t>
            </a:r>
            <a:br>
              <a:rPr lang="en-US" sz="2800" dirty="0">
                <a:latin typeface="Lub Dub Bold" panose="020B0803030403020204" pitchFamily="34" charset="0"/>
              </a:rPr>
            </a:br>
            <a:r>
              <a:rPr lang="en-US" sz="2400" dirty="0">
                <a:solidFill>
                  <a:srgbClr val="CF2429"/>
                </a:solidFill>
                <a:latin typeface="Lub Dub Condensed" panose="020B0506030403020204" pitchFamily="34" charset="0"/>
                <a:cs typeface="Arial" panose="020B0604020202020204" pitchFamily="34" charset="0"/>
              </a:rPr>
              <a:t>Blood Pressure Management</a:t>
            </a:r>
            <a:endParaRPr lang="en-US" sz="2800" dirty="0">
              <a:solidFill>
                <a:srgbClr val="CF2429"/>
              </a:solidFill>
              <a:latin typeface="Lub Dub Condensed" panose="020B0506030403020204" pitchFamily="34" charset="0"/>
            </a:endParaRPr>
          </a:p>
        </p:txBody>
      </p:sp>
      <p:sp>
        <p:nvSpPr>
          <p:cNvPr id="4" name="Slide Number Placeholder 3">
            <a:extLst>
              <a:ext uri="{FF2B5EF4-FFF2-40B4-BE49-F238E27FC236}">
                <a16:creationId xmlns:a16="http://schemas.microsoft.com/office/drawing/2014/main" id="{245DCBDE-38D1-44C1-A30F-0D17F893E815}"/>
              </a:ext>
            </a:extLst>
          </p:cNvPr>
          <p:cNvSpPr>
            <a:spLocks noGrp="1"/>
          </p:cNvSpPr>
          <p:nvPr>
            <p:ph type="sldNum" sz="quarter" idx="12"/>
          </p:nvPr>
        </p:nvSpPr>
        <p:spPr/>
        <p:txBody>
          <a:bodyPr/>
          <a:lstStyle/>
          <a:p>
            <a:fld id="{FDAF4333-7328-E84F-9F6D-15A5075E3AB3}" type="slidenum">
              <a:rPr lang="en-US" smtClean="0"/>
              <a:pPr/>
              <a:t>32</a:t>
            </a:fld>
            <a:endParaRPr lang="en-US" sz="900" dirty="0"/>
          </a:p>
        </p:txBody>
      </p:sp>
      <p:sp>
        <p:nvSpPr>
          <p:cNvPr id="5" name="Text Placeholder 4">
            <a:extLst>
              <a:ext uri="{FF2B5EF4-FFF2-40B4-BE49-F238E27FC236}">
                <a16:creationId xmlns:a16="http://schemas.microsoft.com/office/drawing/2014/main" id="{730464D6-9829-4D74-AEC3-6620937CC09D}"/>
              </a:ext>
            </a:extLst>
          </p:cNvPr>
          <p:cNvSpPr>
            <a:spLocks noGrp="1"/>
          </p:cNvSpPr>
          <p:nvPr>
            <p:ph type="body" sz="quarter" idx="13"/>
          </p:nvPr>
        </p:nvSpPr>
        <p:spPr>
          <a:xfrm>
            <a:off x="1032260" y="5948738"/>
            <a:ext cx="9681776" cy="271939"/>
          </a:xfrm>
        </p:spPr>
        <p:txBody>
          <a:bodyPr/>
          <a:lstStyle/>
          <a:p>
            <a:r>
              <a:rPr lang="en-US" sz="900" b="1" dirty="0">
                <a:latin typeface="Lub Dub Condensed" panose="020B0506030403020204" pitchFamily="34" charset="0"/>
              </a:rPr>
              <a:t>Abbreviations: </a:t>
            </a:r>
            <a:r>
              <a:rPr lang="en-US" sz="900" dirty="0">
                <a:latin typeface="Lub Dub Condensed" panose="020B0506030403020204" pitchFamily="34" charset="0"/>
              </a:rPr>
              <a:t>BP indicates blood pressure; HTN, hypertension; ICH, intracerebral hemorrhage; and mmHg, millimeters of mercury.</a:t>
            </a:r>
          </a:p>
        </p:txBody>
      </p:sp>
      <p:sp>
        <p:nvSpPr>
          <p:cNvPr id="8" name="TextBox 7">
            <a:extLst>
              <a:ext uri="{FF2B5EF4-FFF2-40B4-BE49-F238E27FC236}">
                <a16:creationId xmlns:a16="http://schemas.microsoft.com/office/drawing/2014/main" id="{C9A719D7-9574-4FCF-B0EA-DC481C5646E2}"/>
              </a:ext>
            </a:extLst>
          </p:cNvPr>
          <p:cNvSpPr txBox="1"/>
          <p:nvPr/>
        </p:nvSpPr>
        <p:spPr>
          <a:xfrm>
            <a:off x="2143495" y="2329947"/>
            <a:ext cx="4099812"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Uncontrolled HTN accounts for 74% of global population-attributable risk for ICH.</a:t>
            </a:r>
          </a:p>
        </p:txBody>
      </p:sp>
      <p:pic>
        <p:nvPicPr>
          <p:cNvPr id="9" name="Picture 8">
            <a:extLst>
              <a:ext uri="{FF2B5EF4-FFF2-40B4-BE49-F238E27FC236}">
                <a16:creationId xmlns:a16="http://schemas.microsoft.com/office/drawing/2014/main" id="{549243CD-C92A-4B72-92B2-E3FEDC91C918}"/>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32260" y="2329947"/>
            <a:ext cx="1111235" cy="1111235"/>
          </a:xfrm>
          <a:prstGeom prst="rect">
            <a:avLst/>
          </a:prstGeom>
        </p:spPr>
      </p:pic>
      <p:sp>
        <p:nvSpPr>
          <p:cNvPr id="10" name="TextBox 9">
            <a:extLst>
              <a:ext uri="{FF2B5EF4-FFF2-40B4-BE49-F238E27FC236}">
                <a16:creationId xmlns:a16="http://schemas.microsoft.com/office/drawing/2014/main" id="{5BF64FAF-6955-4DA6-A64B-6BEB1A1A95F1}"/>
              </a:ext>
            </a:extLst>
          </p:cNvPr>
          <p:cNvSpPr txBox="1"/>
          <p:nvPr/>
        </p:nvSpPr>
        <p:spPr>
          <a:xfrm>
            <a:off x="1629069" y="4874973"/>
            <a:ext cx="8908771" cy="707886"/>
          </a:xfrm>
          <a:prstGeom prst="rect">
            <a:avLst/>
          </a:prstGeom>
          <a:solidFill>
            <a:srgbClr val="F0DB0E"/>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Lub Dub Condensed" panose="020B0506030403020204"/>
                <a:ea typeface="Times New Roman" panose="02020603050405020304" pitchFamily="18" charset="0"/>
                <a:cs typeface="+mn-cs"/>
              </a:rPr>
              <a:t>In patients with spontaneous ICH, it is reasonable to lower BP to 130/80 mmHg for long-term management to prevent hemorrhage recurrence (2a).</a:t>
            </a:r>
            <a:endParaRPr kumimoji="0" lang="en-US" sz="2400" b="1" i="0" u="none" strike="noStrike" kern="1200" cap="none" spc="0" normalizeH="0" baseline="0" noProof="0" dirty="0">
              <a:ln>
                <a:noFill/>
              </a:ln>
              <a:solidFill>
                <a:prstClr val="black"/>
              </a:solidFill>
              <a:effectLst/>
              <a:uLnTx/>
              <a:uFillTx/>
              <a:latin typeface="Lub Dub Condensed" panose="020B0506030403020204"/>
              <a:ea typeface="+mn-ea"/>
              <a:cs typeface="+mn-cs"/>
            </a:endParaRPr>
          </a:p>
        </p:txBody>
      </p:sp>
      <p:sp>
        <p:nvSpPr>
          <p:cNvPr id="11" name="TextBox 10">
            <a:extLst>
              <a:ext uri="{FF2B5EF4-FFF2-40B4-BE49-F238E27FC236}">
                <a16:creationId xmlns:a16="http://schemas.microsoft.com/office/drawing/2014/main" id="{41F05730-9061-4A85-8A7C-1FA52345902D}"/>
              </a:ext>
              <a:ext uri="{C183D7F6-B498-43B3-948B-1728B52AA6E4}">
                <adec:decorative xmlns:adec="http://schemas.microsoft.com/office/drawing/2017/decorative" val="1"/>
              </a:ext>
            </a:extLst>
          </p:cNvPr>
          <p:cNvSpPr txBox="1"/>
          <p:nvPr/>
        </p:nvSpPr>
        <p:spPr>
          <a:xfrm>
            <a:off x="4925895" y="4404258"/>
            <a:ext cx="234021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prstClr val="black"/>
                </a:solidFill>
                <a:effectLst/>
                <a:uLnTx/>
                <a:uFillTx/>
                <a:latin typeface="Lub Dub Bold" panose="020B0803030403020204" pitchFamily="34" charset="0"/>
                <a:ea typeface="+mn-ea"/>
                <a:cs typeface="+mn-cs"/>
              </a:rPr>
              <a:t>Guiding Principle</a:t>
            </a:r>
          </a:p>
        </p:txBody>
      </p:sp>
      <p:pic>
        <p:nvPicPr>
          <p:cNvPr id="15" name="Graphic 14" descr="Globe outline">
            <a:extLst>
              <a:ext uri="{FF2B5EF4-FFF2-40B4-BE49-F238E27FC236}">
                <a16:creationId xmlns:a16="http://schemas.microsoft.com/office/drawing/2014/main" id="{71B5F253-D804-4AAD-8D54-24C39E462D9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26832" y="1762547"/>
            <a:ext cx="2228087" cy="2228087"/>
          </a:xfrm>
          <a:prstGeom prst="rect">
            <a:avLst/>
          </a:prstGeom>
        </p:spPr>
      </p:pic>
    </p:spTree>
    <p:extLst>
      <p:ext uri="{BB962C8B-B14F-4D97-AF65-F5344CB8AC3E}">
        <p14:creationId xmlns:p14="http://schemas.microsoft.com/office/powerpoint/2010/main" val="36822052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E4DD9-F180-4118-8350-A00AD4520931}"/>
              </a:ext>
            </a:extLst>
          </p:cNvPr>
          <p:cNvSpPr>
            <a:spLocks noGrp="1"/>
          </p:cNvSpPr>
          <p:nvPr>
            <p:ph type="title"/>
          </p:nvPr>
        </p:nvSpPr>
        <p:spPr>
          <a:xfrm>
            <a:off x="838199" y="365125"/>
            <a:ext cx="10678297" cy="660111"/>
          </a:xfrm>
        </p:spPr>
        <p:txBody>
          <a:bodyPr/>
          <a:lstStyle/>
          <a:p>
            <a:r>
              <a:rPr kumimoji="0" lang="en-US" sz="2800" b="0" i="0" u="none" strike="noStrike" kern="1200" cap="none" spc="0" normalizeH="0" baseline="0" noProof="0" dirty="0">
                <a:ln>
                  <a:noFill/>
                </a:ln>
                <a:solidFill>
                  <a:prstClr val="black"/>
                </a:solidFill>
                <a:effectLst/>
                <a:uLnTx/>
                <a:uFillTx/>
                <a:latin typeface="Lub Dub Bold" panose="020B0803030403020204" pitchFamily="34" charset="0"/>
              </a:rPr>
              <a:t>Secondary Prevention</a:t>
            </a:r>
            <a:br>
              <a:rPr lang="en-US" sz="2800" dirty="0">
                <a:latin typeface="Lub Dub Bold" panose="020B0803030403020204" pitchFamily="34" charset="0"/>
              </a:rPr>
            </a:br>
            <a:r>
              <a:rPr lang="en-US" sz="2400" dirty="0">
                <a:solidFill>
                  <a:srgbClr val="CF2429"/>
                </a:solidFill>
                <a:latin typeface="Lub Dub Condensed" panose="020B0506030403020204" pitchFamily="34" charset="0"/>
                <a:cs typeface="Arial" panose="020B0604020202020204" pitchFamily="34" charset="0"/>
              </a:rPr>
              <a:t>Management of Antithrombotic Agents and Other Medications</a:t>
            </a:r>
            <a:endParaRPr lang="en-US" sz="2800" dirty="0">
              <a:solidFill>
                <a:srgbClr val="CF2429"/>
              </a:solidFill>
              <a:latin typeface="Lub Dub Condensed" panose="020B0506030403020204" pitchFamily="34" charset="0"/>
            </a:endParaRPr>
          </a:p>
        </p:txBody>
      </p:sp>
      <p:sp>
        <p:nvSpPr>
          <p:cNvPr id="8" name="TextBox 7">
            <a:extLst>
              <a:ext uri="{FF2B5EF4-FFF2-40B4-BE49-F238E27FC236}">
                <a16:creationId xmlns:a16="http://schemas.microsoft.com/office/drawing/2014/main" id="{151B3C7F-E9D4-4574-A2DF-F90F54FD4383}"/>
              </a:ext>
              <a:ext uri="{C183D7F6-B498-43B3-948B-1728B52AA6E4}">
                <adec:decorative xmlns:adec="http://schemas.microsoft.com/office/drawing/2017/decorative" val="0"/>
              </a:ext>
            </a:extLst>
          </p:cNvPr>
          <p:cNvSpPr txBox="1"/>
          <p:nvPr/>
        </p:nvSpPr>
        <p:spPr>
          <a:xfrm>
            <a:off x="839305" y="1443680"/>
            <a:ext cx="2222087" cy="926177"/>
          </a:xfrm>
          <a:prstGeom prst="rect">
            <a:avLst/>
          </a:prstGeom>
          <a:solidFill>
            <a:srgbClr val="2F5597"/>
          </a:solidFill>
          <a:ln w="25400">
            <a:noFill/>
          </a:ln>
        </p:spPr>
        <p:txBody>
          <a:bodyPr spcFirstLastPara="0" lIns="0" tIns="0" rIns="0" bIns="0" anchor="ctr"/>
          <a:lstStyle>
            <a:defPPr>
              <a:defRPr lang="en-US"/>
            </a:defPPr>
            <a:lvl1pPr algn="ctr" hangingPunct="0">
              <a:lnSpc>
                <a:spcPct val="90000"/>
              </a:lnSpc>
              <a:defRPr sz="1600" b="1">
                <a:solidFill>
                  <a:schemeClr val="bg1"/>
                </a:solidFill>
                <a:latin typeface="Lub Dub Bold" panose="020B0803030403020204" pitchFamily="34" charset="0"/>
                <a:cs typeface="Lato"/>
              </a:defRPr>
            </a:lvl1pPr>
          </a:lstStyle>
          <a:p>
            <a:r>
              <a:rPr lang="en-US" dirty="0"/>
              <a:t>HIGH RISK of thrombotic events </a:t>
            </a:r>
          </a:p>
          <a:p>
            <a:r>
              <a:rPr lang="en-US" b="0" dirty="0">
                <a:latin typeface="Lub Dub Condensed" panose="020B0506030403020204" pitchFamily="34" charset="0"/>
              </a:rPr>
              <a:t>ex. Patient with mechanical valve, LVAD</a:t>
            </a:r>
          </a:p>
        </p:txBody>
      </p:sp>
      <p:sp>
        <p:nvSpPr>
          <p:cNvPr id="11" name="TextBox 10">
            <a:extLst>
              <a:ext uri="{FF2B5EF4-FFF2-40B4-BE49-F238E27FC236}">
                <a16:creationId xmlns:a16="http://schemas.microsoft.com/office/drawing/2014/main" id="{060DC802-FCD9-498A-BB16-8C7CE2427E1E}"/>
              </a:ext>
              <a:ext uri="{C183D7F6-B498-43B3-948B-1728B52AA6E4}">
                <adec:decorative xmlns:adec="http://schemas.microsoft.com/office/drawing/2017/decorative" val="0"/>
              </a:ext>
            </a:extLst>
          </p:cNvPr>
          <p:cNvSpPr txBox="1"/>
          <p:nvPr/>
        </p:nvSpPr>
        <p:spPr>
          <a:xfrm>
            <a:off x="839305" y="2882512"/>
            <a:ext cx="2222087" cy="926177"/>
          </a:xfrm>
          <a:prstGeom prst="rect">
            <a:avLst/>
          </a:prstGeom>
          <a:solidFill>
            <a:srgbClr val="F0DA10"/>
          </a:solidFill>
          <a:ln w="25400">
            <a:no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Early resumption of anticoagulation is </a:t>
            </a:r>
            <a:br>
              <a:rPr kumimoji="0" lang="en-US"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br>
            <a:r>
              <a:rPr kumimoji="0" lang="en-US"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reasonable</a:t>
            </a:r>
            <a:r>
              <a:rPr lang="en-US" b="1" dirty="0">
                <a:latin typeface="Lub Dub Condensed" panose="020B0506030403020204" pitchFamily="34" charset="0"/>
              </a:rPr>
              <a:t> </a:t>
            </a:r>
            <a:r>
              <a:rPr kumimoji="0" lang="en-US"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(2a)</a:t>
            </a:r>
          </a:p>
        </p:txBody>
      </p:sp>
      <p:cxnSp>
        <p:nvCxnSpPr>
          <p:cNvPr id="14" name="Straight Arrow Connector 13">
            <a:extLst>
              <a:ext uri="{FF2B5EF4-FFF2-40B4-BE49-F238E27FC236}">
                <a16:creationId xmlns:a16="http://schemas.microsoft.com/office/drawing/2014/main" id="{BA29EF41-9900-4F08-BA24-745DD5D155A0}"/>
              </a:ext>
              <a:ext uri="{C183D7F6-B498-43B3-948B-1728B52AA6E4}">
                <adec:decorative xmlns:adec="http://schemas.microsoft.com/office/drawing/2017/decorative" val="1"/>
              </a:ext>
            </a:extLst>
          </p:cNvPr>
          <p:cNvCxnSpPr>
            <a:cxnSpLocks/>
          </p:cNvCxnSpPr>
          <p:nvPr/>
        </p:nvCxnSpPr>
        <p:spPr>
          <a:xfrm>
            <a:off x="1950348" y="2369857"/>
            <a:ext cx="514" cy="51265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E047987-F91F-4E7A-9F59-D45B925E8840}"/>
              </a:ext>
              <a:ext uri="{C183D7F6-B498-43B3-948B-1728B52AA6E4}">
                <adec:decorative xmlns:adec="http://schemas.microsoft.com/office/drawing/2017/decorative" val="0"/>
              </a:ext>
            </a:extLst>
          </p:cNvPr>
          <p:cNvSpPr txBox="1"/>
          <p:nvPr/>
        </p:nvSpPr>
        <p:spPr>
          <a:xfrm>
            <a:off x="4337453" y="1410482"/>
            <a:ext cx="2733964" cy="926177"/>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1600" b="1">
                <a:solidFill>
                  <a:schemeClr val="bg1"/>
                </a:solidFill>
                <a:latin typeface="Lub Dub Bold" panose="020B0803030403020204" pitchFamily="34" charset="0"/>
                <a:cs typeface="Lato"/>
              </a:defRPr>
            </a:lvl1pPr>
          </a:lstStyle>
          <a:p>
            <a:r>
              <a:rPr lang="en-US" dirty="0"/>
              <a:t>Nonvalvular AF</a:t>
            </a:r>
          </a:p>
          <a:p>
            <a:r>
              <a:rPr lang="en-US" dirty="0"/>
              <a:t>WEIGH RISKS vs BENEFITS of restarting anticoagulation</a:t>
            </a:r>
          </a:p>
        </p:txBody>
      </p:sp>
      <p:cxnSp>
        <p:nvCxnSpPr>
          <p:cNvPr id="32" name="Straight Arrow Connector 19">
            <a:extLst>
              <a:ext uri="{FF2B5EF4-FFF2-40B4-BE49-F238E27FC236}">
                <a16:creationId xmlns:a16="http://schemas.microsoft.com/office/drawing/2014/main" id="{D43D7B29-B86D-4015-9943-2FD3067EEBD0}"/>
              </a:ext>
              <a:ext uri="{C183D7F6-B498-43B3-948B-1728B52AA6E4}">
                <adec:decorative xmlns:adec="http://schemas.microsoft.com/office/drawing/2017/decorative" val="1"/>
              </a:ext>
            </a:extLst>
          </p:cNvPr>
          <p:cNvCxnSpPr>
            <a:cxnSpLocks/>
          </p:cNvCxnSpPr>
          <p:nvPr/>
        </p:nvCxnSpPr>
        <p:spPr>
          <a:xfrm rot="5400000">
            <a:off x="4805647" y="2160582"/>
            <a:ext cx="716089" cy="1080978"/>
          </a:xfrm>
          <a:prstGeom prst="bentConnector3">
            <a:avLst>
              <a:gd name="adj1" fmla="val 40388"/>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Rectangle Container">
            <a:extLst>
              <a:ext uri="{FF2B5EF4-FFF2-40B4-BE49-F238E27FC236}">
                <a16:creationId xmlns:a16="http://schemas.microsoft.com/office/drawing/2014/main" id="{75D47E19-2868-C979-2CC2-5B8C34852810}"/>
              </a:ext>
              <a:ext uri="{C183D7F6-B498-43B3-948B-1728B52AA6E4}">
                <adec:decorative xmlns:adec="http://schemas.microsoft.com/office/drawing/2017/decorative" val="0"/>
              </a:ext>
            </a:extLst>
          </p:cNvPr>
          <p:cNvSpPr/>
          <p:nvPr/>
        </p:nvSpPr>
        <p:spPr>
          <a:xfrm>
            <a:off x="4692507" y="2470497"/>
            <a:ext cx="892872" cy="342781"/>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risk&gt;benefit</a:t>
            </a:r>
          </a:p>
        </p:txBody>
      </p:sp>
      <p:sp>
        <p:nvSpPr>
          <p:cNvPr id="16" name="TextBox 15">
            <a:extLst>
              <a:ext uri="{FF2B5EF4-FFF2-40B4-BE49-F238E27FC236}">
                <a16:creationId xmlns:a16="http://schemas.microsoft.com/office/drawing/2014/main" id="{3FD9BE3F-61C1-4A90-A838-6D71A814F58F}"/>
              </a:ext>
              <a:ext uri="{C183D7F6-B498-43B3-948B-1728B52AA6E4}">
                <adec:decorative xmlns:adec="http://schemas.microsoft.com/office/drawing/2017/decorative" val="0"/>
              </a:ext>
            </a:extLst>
          </p:cNvPr>
          <p:cNvSpPr txBox="1"/>
          <p:nvPr/>
        </p:nvSpPr>
        <p:spPr>
          <a:xfrm>
            <a:off x="3699763" y="3046173"/>
            <a:ext cx="1985904" cy="736278"/>
          </a:xfrm>
          <a:prstGeom prst="rect">
            <a:avLst/>
          </a:prstGeom>
          <a:solidFill>
            <a:srgbClr val="F99B1D"/>
          </a:solidFill>
          <a:ln w="25400">
            <a:no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Resumption of anticoagulation </a:t>
            </a:r>
            <a:br>
              <a:rPr kumimoji="0" lang="en-US"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br>
            <a:r>
              <a:rPr kumimoji="0" lang="en-US"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may be reasonable (2b)</a:t>
            </a:r>
          </a:p>
        </p:txBody>
      </p:sp>
      <p:sp>
        <p:nvSpPr>
          <p:cNvPr id="19" name="TextBox 18">
            <a:extLst>
              <a:ext uri="{FF2B5EF4-FFF2-40B4-BE49-F238E27FC236}">
                <a16:creationId xmlns:a16="http://schemas.microsoft.com/office/drawing/2014/main" id="{64266104-EA15-4DF1-9062-447EEC5564D9}"/>
              </a:ext>
              <a:ext uri="{C183D7F6-B498-43B3-948B-1728B52AA6E4}">
                <adec:decorative xmlns:adec="http://schemas.microsoft.com/office/drawing/2017/decorative" val="0"/>
              </a:ext>
            </a:extLst>
          </p:cNvPr>
          <p:cNvSpPr txBox="1"/>
          <p:nvPr/>
        </p:nvSpPr>
        <p:spPr>
          <a:xfrm>
            <a:off x="3699764" y="3939975"/>
            <a:ext cx="1985904" cy="635312"/>
          </a:xfrm>
          <a:prstGeom prst="rect">
            <a:avLst/>
          </a:prstGeom>
          <a:solidFill>
            <a:srgbClr val="F99B1D"/>
          </a:solidFill>
          <a:ln w="25400">
            <a:no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Consider initiation of anticoagulation 7-8 weeks after ICH  ( 2b)</a:t>
            </a:r>
          </a:p>
        </p:txBody>
      </p:sp>
      <p:sp>
        <p:nvSpPr>
          <p:cNvPr id="24" name="TextBox 23">
            <a:extLst>
              <a:ext uri="{FF2B5EF4-FFF2-40B4-BE49-F238E27FC236}">
                <a16:creationId xmlns:a16="http://schemas.microsoft.com/office/drawing/2014/main" id="{15307922-17EE-45B3-8E8B-D9CA35A78661}"/>
              </a:ext>
              <a:ext uri="{C183D7F6-B498-43B3-948B-1728B52AA6E4}">
                <adec:decorative xmlns:adec="http://schemas.microsoft.com/office/drawing/2017/decorative" val="0"/>
              </a:ext>
            </a:extLst>
          </p:cNvPr>
          <p:cNvSpPr txBox="1"/>
          <p:nvPr/>
        </p:nvSpPr>
        <p:spPr>
          <a:xfrm>
            <a:off x="3699346" y="4709595"/>
            <a:ext cx="1986322" cy="1102991"/>
          </a:xfrm>
          <a:prstGeom prst="rect">
            <a:avLst/>
          </a:prstGeom>
          <a:solidFill>
            <a:srgbClr val="F99B1D"/>
          </a:solidFill>
          <a:ln w="25400">
            <a:no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Resumption of antiplatelet therapy may be reasonable based on consideration of benefit and risk (2b)</a:t>
            </a:r>
          </a:p>
        </p:txBody>
      </p:sp>
      <p:cxnSp>
        <p:nvCxnSpPr>
          <p:cNvPr id="30" name="Straight Arrow Connector 19">
            <a:extLst>
              <a:ext uri="{FF2B5EF4-FFF2-40B4-BE49-F238E27FC236}">
                <a16:creationId xmlns:a16="http://schemas.microsoft.com/office/drawing/2014/main" id="{1C35AE6E-DC33-4FBD-ADF3-E0B28691D770}"/>
              </a:ext>
              <a:ext uri="{C183D7F6-B498-43B3-948B-1728B52AA6E4}">
                <adec:decorative xmlns:adec="http://schemas.microsoft.com/office/drawing/2017/decorative" val="1"/>
              </a:ext>
            </a:extLst>
          </p:cNvPr>
          <p:cNvCxnSpPr>
            <a:cxnSpLocks/>
            <a:stCxn id="15" idx="2"/>
            <a:endCxn id="27" idx="0"/>
          </p:cNvCxnSpPr>
          <p:nvPr/>
        </p:nvCxnSpPr>
        <p:spPr>
          <a:xfrm rot="16200000" flipH="1">
            <a:off x="5886880" y="2154214"/>
            <a:ext cx="716089" cy="1080978"/>
          </a:xfrm>
          <a:prstGeom prst="bentConnector3">
            <a:avLst>
              <a:gd name="adj1" fmla="val 40388"/>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Rectangle Container">
            <a:extLst>
              <a:ext uri="{FF2B5EF4-FFF2-40B4-BE49-F238E27FC236}">
                <a16:creationId xmlns:a16="http://schemas.microsoft.com/office/drawing/2014/main" id="{3553D0B3-B21D-4F41-8F92-06CF9B215EBD}"/>
              </a:ext>
              <a:ext uri="{C183D7F6-B498-43B3-948B-1728B52AA6E4}">
                <adec:decorative xmlns:adec="http://schemas.microsoft.com/office/drawing/2017/decorative" val="0"/>
              </a:ext>
            </a:extLst>
          </p:cNvPr>
          <p:cNvSpPr/>
          <p:nvPr/>
        </p:nvSpPr>
        <p:spPr>
          <a:xfrm>
            <a:off x="5839173" y="2458667"/>
            <a:ext cx="822632" cy="342781"/>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benefit&lt;risk</a:t>
            </a:r>
          </a:p>
        </p:txBody>
      </p:sp>
      <p:sp>
        <p:nvSpPr>
          <p:cNvPr id="27" name="TextBox 26">
            <a:extLst>
              <a:ext uri="{FF2B5EF4-FFF2-40B4-BE49-F238E27FC236}">
                <a16:creationId xmlns:a16="http://schemas.microsoft.com/office/drawing/2014/main" id="{3AE1F1A7-4671-4FA8-9743-456325B2080A}"/>
              </a:ext>
              <a:ext uri="{C183D7F6-B498-43B3-948B-1728B52AA6E4}">
                <adec:decorative xmlns:adec="http://schemas.microsoft.com/office/drawing/2017/decorative" val="0"/>
              </a:ext>
            </a:extLst>
          </p:cNvPr>
          <p:cNvSpPr txBox="1"/>
          <p:nvPr/>
        </p:nvSpPr>
        <p:spPr>
          <a:xfrm>
            <a:off x="6096000" y="3052748"/>
            <a:ext cx="1378825" cy="926177"/>
          </a:xfrm>
          <a:prstGeom prst="rect">
            <a:avLst/>
          </a:prstGeom>
          <a:solidFill>
            <a:srgbClr val="F99B1D"/>
          </a:solidFill>
          <a:ln w="25400">
            <a:no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LAA closure may be considered         ( 2b)</a:t>
            </a:r>
          </a:p>
        </p:txBody>
      </p:sp>
      <p:sp>
        <p:nvSpPr>
          <p:cNvPr id="37" name="TextBox 36">
            <a:extLst>
              <a:ext uri="{FF2B5EF4-FFF2-40B4-BE49-F238E27FC236}">
                <a16:creationId xmlns:a16="http://schemas.microsoft.com/office/drawing/2014/main" id="{3F1C5EA5-DFAC-4E66-9A48-5268EA8D5DB8}"/>
              </a:ext>
              <a:ext uri="{C183D7F6-B498-43B3-948B-1728B52AA6E4}">
                <adec:decorative xmlns:adec="http://schemas.microsoft.com/office/drawing/2017/decorative" val="0"/>
              </a:ext>
            </a:extLst>
          </p:cNvPr>
          <p:cNvSpPr txBox="1"/>
          <p:nvPr/>
        </p:nvSpPr>
        <p:spPr>
          <a:xfrm>
            <a:off x="8869304" y="1426344"/>
            <a:ext cx="11546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prstClr val="black"/>
                </a:solidFill>
                <a:effectLst/>
                <a:uLnTx/>
                <a:uFillTx/>
                <a:latin typeface="Lub Dub Bold" panose="020B0803030403020204" pitchFamily="34" charset="0"/>
                <a:ea typeface="+mn-ea"/>
                <a:cs typeface="+mn-cs"/>
              </a:rPr>
              <a:t>Statins</a:t>
            </a:r>
          </a:p>
        </p:txBody>
      </p:sp>
      <p:sp>
        <p:nvSpPr>
          <p:cNvPr id="39" name="TextBox 38">
            <a:extLst>
              <a:ext uri="{FF2B5EF4-FFF2-40B4-BE49-F238E27FC236}">
                <a16:creationId xmlns:a16="http://schemas.microsoft.com/office/drawing/2014/main" id="{1F486BCE-A7E4-477A-8195-A6A6C9B25D39}"/>
              </a:ext>
              <a:ext uri="{C183D7F6-B498-43B3-948B-1728B52AA6E4}">
                <adec:decorative xmlns:adec="http://schemas.microsoft.com/office/drawing/2017/decorative" val="0"/>
              </a:ext>
            </a:extLst>
          </p:cNvPr>
          <p:cNvSpPr txBox="1"/>
          <p:nvPr/>
        </p:nvSpPr>
        <p:spPr>
          <a:xfrm>
            <a:off x="8079634" y="1902764"/>
            <a:ext cx="2733964" cy="926177"/>
          </a:xfrm>
          <a:prstGeom prst="rect">
            <a:avLst/>
          </a:prstGeom>
          <a:solidFill>
            <a:srgbClr val="F99B1D"/>
          </a:solidFill>
          <a:ln w="25400">
            <a:no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Risks and benefits of statins on ICH outcomes and recurrence are</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uncertain (2b)</a:t>
            </a:r>
          </a:p>
        </p:txBody>
      </p:sp>
      <p:sp>
        <p:nvSpPr>
          <p:cNvPr id="38" name="TextBox 37">
            <a:extLst>
              <a:ext uri="{FF2B5EF4-FFF2-40B4-BE49-F238E27FC236}">
                <a16:creationId xmlns:a16="http://schemas.microsoft.com/office/drawing/2014/main" id="{3CB4F991-D2CC-4DC3-BBFF-6CFC12E6EB7A}"/>
              </a:ext>
              <a:ext uri="{C183D7F6-B498-43B3-948B-1728B52AA6E4}">
                <adec:decorative xmlns:adec="http://schemas.microsoft.com/office/drawing/2017/decorative" val="0"/>
              </a:ext>
            </a:extLst>
          </p:cNvPr>
          <p:cNvSpPr txBox="1"/>
          <p:nvPr/>
        </p:nvSpPr>
        <p:spPr>
          <a:xfrm>
            <a:off x="8869304" y="3723979"/>
            <a:ext cx="11546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prstClr val="black"/>
                </a:solidFill>
                <a:effectLst/>
                <a:uLnTx/>
                <a:uFillTx/>
                <a:latin typeface="Lub Dub Bold" panose="020B0803030403020204" pitchFamily="34" charset="0"/>
                <a:ea typeface="+mn-ea"/>
                <a:cs typeface="+mn-cs"/>
              </a:rPr>
              <a:t>NSAIDs</a:t>
            </a:r>
          </a:p>
        </p:txBody>
      </p:sp>
      <p:sp>
        <p:nvSpPr>
          <p:cNvPr id="40" name="TextBox 39">
            <a:extLst>
              <a:ext uri="{FF2B5EF4-FFF2-40B4-BE49-F238E27FC236}">
                <a16:creationId xmlns:a16="http://schemas.microsoft.com/office/drawing/2014/main" id="{617DE0FE-1182-424A-9250-9014AE83C23B}"/>
              </a:ext>
              <a:ext uri="{C183D7F6-B498-43B3-948B-1728B52AA6E4}">
                <adec:decorative xmlns:adec="http://schemas.microsoft.com/office/drawing/2017/decorative" val="0"/>
              </a:ext>
            </a:extLst>
          </p:cNvPr>
          <p:cNvSpPr txBox="1"/>
          <p:nvPr/>
        </p:nvSpPr>
        <p:spPr>
          <a:xfrm>
            <a:off x="8015405" y="4167685"/>
            <a:ext cx="2733964" cy="926177"/>
          </a:xfrm>
          <a:prstGeom prst="rect">
            <a:avLst/>
          </a:prstGeom>
          <a:solidFill>
            <a:srgbClr val="EE3823"/>
          </a:solidFill>
          <a:ln w="25400">
            <a:no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Regular long-term use of NSAIDs is potentially harmful because of the increased risk of ICH (3: Harm)</a:t>
            </a:r>
          </a:p>
        </p:txBody>
      </p:sp>
      <p:sp>
        <p:nvSpPr>
          <p:cNvPr id="5" name="Text Placeholder 4">
            <a:extLst>
              <a:ext uri="{FF2B5EF4-FFF2-40B4-BE49-F238E27FC236}">
                <a16:creationId xmlns:a16="http://schemas.microsoft.com/office/drawing/2014/main" id="{730464D6-9829-4D74-AEC3-6620937CC09D}"/>
              </a:ext>
            </a:extLst>
          </p:cNvPr>
          <p:cNvSpPr>
            <a:spLocks noGrp="1"/>
          </p:cNvSpPr>
          <p:nvPr>
            <p:ph type="body" sz="quarter" idx="13"/>
          </p:nvPr>
        </p:nvSpPr>
        <p:spPr>
          <a:xfrm>
            <a:off x="1255112" y="5948738"/>
            <a:ext cx="9681776" cy="271939"/>
          </a:xfrm>
        </p:spPr>
        <p:txBody>
          <a:bodyPr/>
          <a:lstStyle/>
          <a:p>
            <a:r>
              <a:rPr lang="en-US" sz="900" b="1" dirty="0">
                <a:latin typeface="Lub Dub Condensed" panose="020B0506030403020204" pitchFamily="34" charset="0"/>
              </a:rPr>
              <a:t>Abbreviations: </a:t>
            </a:r>
            <a:r>
              <a:rPr lang="en-US" sz="900" dirty="0">
                <a:latin typeface="Lub Dub Condensed" panose="020B0506030403020204" pitchFamily="34" charset="0"/>
              </a:rPr>
              <a:t>AF indicates atrial fibrillation; ICH, intracerebral hemorrhage; LAA, left atrial appendage; LVAD, left ventricular assist device; and NSAID, non-steroidal anti-inflammatory drugs.</a:t>
            </a:r>
          </a:p>
        </p:txBody>
      </p:sp>
      <p:sp>
        <p:nvSpPr>
          <p:cNvPr id="4" name="Slide Number Placeholder 3">
            <a:extLst>
              <a:ext uri="{FF2B5EF4-FFF2-40B4-BE49-F238E27FC236}">
                <a16:creationId xmlns:a16="http://schemas.microsoft.com/office/drawing/2014/main" id="{245DCBDE-38D1-44C1-A30F-0D17F893E81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33</a:t>
            </a:fld>
            <a:endParaRPr lang="en-US" sz="900" dirty="0"/>
          </a:p>
        </p:txBody>
      </p:sp>
    </p:spTree>
    <p:extLst>
      <p:ext uri="{BB962C8B-B14F-4D97-AF65-F5344CB8AC3E}">
        <p14:creationId xmlns:p14="http://schemas.microsoft.com/office/powerpoint/2010/main" val="11888504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E4DD9-F180-4118-8350-A00AD4520931}"/>
              </a:ext>
            </a:extLst>
          </p:cNvPr>
          <p:cNvSpPr>
            <a:spLocks noGrp="1"/>
          </p:cNvSpPr>
          <p:nvPr>
            <p:ph type="title"/>
          </p:nvPr>
        </p:nvSpPr>
        <p:spPr>
          <a:xfrm>
            <a:off x="838199" y="365125"/>
            <a:ext cx="10678297" cy="660111"/>
          </a:xfrm>
        </p:spPr>
        <p:txBody>
          <a:bodyPr/>
          <a:lstStyle/>
          <a:p>
            <a:r>
              <a:rPr kumimoji="0" lang="en-US" sz="2800" b="0" i="0" u="none" strike="noStrike" kern="1200" cap="none" spc="0" normalizeH="0" baseline="0" noProof="0" dirty="0">
                <a:ln>
                  <a:noFill/>
                </a:ln>
                <a:solidFill>
                  <a:prstClr val="black"/>
                </a:solidFill>
                <a:effectLst/>
                <a:uLnTx/>
                <a:uFillTx/>
                <a:latin typeface="Lub Dub Bold" panose="020B0803030403020204" pitchFamily="34" charset="0"/>
              </a:rPr>
              <a:t>Secondary Prevention</a:t>
            </a:r>
            <a:br>
              <a:rPr lang="en-US" sz="2800" dirty="0">
                <a:latin typeface="Lub Dub Bold" panose="020B0803030403020204" pitchFamily="34" charset="0"/>
              </a:rPr>
            </a:br>
            <a:r>
              <a:rPr lang="en-US" sz="2400" dirty="0">
                <a:solidFill>
                  <a:srgbClr val="CF2429"/>
                </a:solidFill>
                <a:latin typeface="Lub Dub Condensed" panose="020B0506030403020204" pitchFamily="34" charset="0"/>
                <a:cs typeface="Arial" panose="020B0604020202020204" pitchFamily="34" charset="0"/>
              </a:rPr>
              <a:t>Lifestyle Modifications / Patient and Caregiver Education</a:t>
            </a:r>
            <a:endParaRPr lang="en-US" sz="2800" dirty="0">
              <a:solidFill>
                <a:srgbClr val="CF2429"/>
              </a:solidFill>
              <a:latin typeface="Lub Dub Condensed" panose="020B0506030403020204" pitchFamily="34" charset="0"/>
            </a:endParaRPr>
          </a:p>
        </p:txBody>
      </p:sp>
      <p:sp>
        <p:nvSpPr>
          <p:cNvPr id="8" name="TextBox 7">
            <a:extLst>
              <a:ext uri="{FF2B5EF4-FFF2-40B4-BE49-F238E27FC236}">
                <a16:creationId xmlns:a16="http://schemas.microsoft.com/office/drawing/2014/main" id="{A89BF025-2160-4813-850F-61EBD790AAD8}"/>
              </a:ext>
            </a:extLst>
          </p:cNvPr>
          <p:cNvSpPr txBox="1"/>
          <p:nvPr/>
        </p:nvSpPr>
        <p:spPr>
          <a:xfrm>
            <a:off x="838199" y="1748111"/>
            <a:ext cx="5261377" cy="280076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Lub Dub Condensed" panose="020B0506030403020204"/>
                <a:ea typeface="+mn-ea"/>
                <a:cs typeface="+mn-cs"/>
              </a:rPr>
              <a:t>LIFESTYLE MODIFICATIONS</a:t>
            </a:r>
          </a:p>
          <a:p>
            <a:pPr marL="803275" marR="0" lvl="0" indent="-342900" algn="l" defTabSz="914400" rtl="0" eaLnBrk="1" fontAlgn="auto" latinLnBrk="0" hangingPunct="1">
              <a:lnSpc>
                <a:spcPct val="100000"/>
              </a:lnSpc>
              <a:spcBef>
                <a:spcPts val="2400"/>
              </a:spcBef>
              <a:spcAft>
                <a:spcPts val="0"/>
              </a:spcAft>
              <a:buClrTx/>
              <a:buSzTx/>
              <a:buFont typeface="Arial" panose="020B0604020202020204" pitchFamily="34" charset="0"/>
              <a:buChar char="•"/>
              <a:defRPr/>
            </a:pPr>
            <a:r>
              <a:rPr kumimoji="0" lang="en-US" sz="2400" i="0" u="none" strike="noStrike" kern="1200" cap="none" spc="0" normalizeH="0" baseline="0" noProof="0" dirty="0">
                <a:ln>
                  <a:noFill/>
                </a:ln>
                <a:solidFill>
                  <a:prstClr val="black"/>
                </a:solidFill>
                <a:effectLst/>
                <a:uLnTx/>
                <a:uFillTx/>
                <a:latin typeface="Lub Dub Condensed" panose="020B0506030403020204"/>
                <a:ea typeface="+mn-ea"/>
                <a:cs typeface="+mn-cs"/>
              </a:rPr>
              <a:t>Blood pressure control</a:t>
            </a:r>
          </a:p>
          <a:p>
            <a:pPr marL="803275" marR="0" lvl="0" indent="-342900" algn="l" defTabSz="914400" rtl="0" eaLnBrk="1" fontAlgn="auto" latinLnBrk="0" hangingPunct="1">
              <a:lnSpc>
                <a:spcPct val="100000"/>
              </a:lnSpc>
              <a:spcBef>
                <a:spcPts val="3600"/>
              </a:spcBef>
              <a:spcAft>
                <a:spcPts val="0"/>
              </a:spcAft>
              <a:buClrTx/>
              <a:buSzTx/>
              <a:buFont typeface="Arial" panose="020B0604020202020204" pitchFamily="34" charset="0"/>
              <a:buChar char="•"/>
              <a:defRPr/>
            </a:pPr>
            <a:r>
              <a:rPr lang="en-US" sz="2400" dirty="0">
                <a:solidFill>
                  <a:prstClr val="black"/>
                </a:solidFill>
                <a:latin typeface="Lub Dub Condensed" panose="020B0506030403020204"/>
              </a:rPr>
              <a:t>Avoiding heavy alcohol use</a:t>
            </a:r>
          </a:p>
          <a:p>
            <a:pPr marL="803275" marR="0" lvl="0" indent="-342900" algn="l" defTabSz="914400" rtl="0" eaLnBrk="1" fontAlgn="auto" latinLnBrk="0" hangingPunct="1">
              <a:lnSpc>
                <a:spcPct val="100000"/>
              </a:lnSpc>
              <a:spcBef>
                <a:spcPts val="3600"/>
              </a:spcBef>
              <a:spcAft>
                <a:spcPts val="0"/>
              </a:spcAft>
              <a:buClrTx/>
              <a:buSzTx/>
              <a:buFont typeface="Arial" panose="020B0604020202020204" pitchFamily="34" charset="0"/>
              <a:buChar char="•"/>
              <a:defRPr/>
            </a:pPr>
            <a:r>
              <a:rPr lang="en-US" sz="2400" dirty="0">
                <a:solidFill>
                  <a:prstClr val="black"/>
                </a:solidFill>
                <a:latin typeface="Lub Dub Condensed" panose="020B0506030403020204"/>
              </a:rPr>
              <a:t>Supervised training and counseling</a:t>
            </a:r>
            <a:endParaRPr kumimoji="0" lang="en-US" sz="2400" i="0" u="none" strike="noStrike" kern="1200" cap="none" spc="0" normalizeH="0" baseline="0" noProof="0" dirty="0">
              <a:ln>
                <a:noFill/>
              </a:ln>
              <a:solidFill>
                <a:prstClr val="black"/>
              </a:solidFill>
              <a:effectLst/>
              <a:uLnTx/>
              <a:uFillTx/>
              <a:latin typeface="Lub Dub Condensed" panose="020B0506030403020204"/>
              <a:ea typeface="+mn-ea"/>
              <a:cs typeface="+mn-cs"/>
            </a:endParaRPr>
          </a:p>
        </p:txBody>
      </p:sp>
      <p:sp>
        <p:nvSpPr>
          <p:cNvPr id="9" name="TextBox 8">
            <a:extLst>
              <a:ext uri="{FF2B5EF4-FFF2-40B4-BE49-F238E27FC236}">
                <a16:creationId xmlns:a16="http://schemas.microsoft.com/office/drawing/2014/main" id="{885927E3-9E5E-45FE-B874-7651FF7598CF}"/>
              </a:ext>
            </a:extLst>
          </p:cNvPr>
          <p:cNvSpPr txBox="1"/>
          <p:nvPr/>
        </p:nvSpPr>
        <p:spPr>
          <a:xfrm>
            <a:off x="6486880" y="1748111"/>
            <a:ext cx="4540025" cy="196977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Lub Dub Condensed" panose="020B0506030403020204"/>
                <a:ea typeface="+mn-ea"/>
                <a:cs typeface="+mn-cs"/>
              </a:rPr>
              <a:t>PATIENT &amp; CAREGIVER EDUCATION</a:t>
            </a:r>
          </a:p>
          <a:p>
            <a:pPr marL="803275" indent="-342900">
              <a:spcBef>
                <a:spcPts val="2400"/>
              </a:spcBef>
              <a:buFont typeface="Arial" panose="020B0604020202020204" pitchFamily="34" charset="0"/>
              <a:buChar char="•"/>
              <a:tabLst/>
              <a:defRPr/>
            </a:pPr>
            <a:r>
              <a:rPr lang="en-US" sz="2400" dirty="0">
                <a:solidFill>
                  <a:prstClr val="black"/>
                </a:solidFill>
                <a:latin typeface="Lub Dub Condensed" panose="020B0506030403020204"/>
              </a:rPr>
              <a:t>Psychosocial education</a:t>
            </a:r>
          </a:p>
          <a:p>
            <a:pPr marL="803275" indent="-342900">
              <a:spcBef>
                <a:spcPts val="3600"/>
              </a:spcBef>
              <a:buFont typeface="Arial" panose="020B0604020202020204" pitchFamily="34" charset="0"/>
              <a:buChar char="•"/>
              <a:tabLst/>
              <a:defRPr/>
            </a:pPr>
            <a:r>
              <a:rPr lang="en-US" sz="2400" dirty="0">
                <a:solidFill>
                  <a:prstClr val="black"/>
                </a:solidFill>
                <a:latin typeface="Lub Dub Condensed" panose="020B0506030403020204"/>
              </a:rPr>
              <a:t>Caregiver support &amp; training</a:t>
            </a:r>
          </a:p>
        </p:txBody>
      </p:sp>
      <p:sp>
        <p:nvSpPr>
          <p:cNvPr id="11" name="Oval 10">
            <a:extLst>
              <a:ext uri="{FF2B5EF4-FFF2-40B4-BE49-F238E27FC236}">
                <a16:creationId xmlns:a16="http://schemas.microsoft.com/office/drawing/2014/main" id="{0D4B3B73-9E88-425C-9E26-23B1B74427BE}"/>
              </a:ext>
              <a:ext uri="{C183D7F6-B498-43B3-948B-1728B52AA6E4}">
                <adec:decorative xmlns:adec="http://schemas.microsoft.com/office/drawing/2017/decorative" val="1"/>
              </a:ext>
            </a:extLst>
          </p:cNvPr>
          <p:cNvSpPr/>
          <p:nvPr/>
        </p:nvSpPr>
        <p:spPr>
          <a:xfrm>
            <a:off x="894573" y="2309032"/>
            <a:ext cx="694039" cy="694039"/>
          </a:xfrm>
          <a:prstGeom prst="ellipse">
            <a:avLst/>
          </a:prstGeom>
          <a:solidFill>
            <a:schemeClr val="bg1"/>
          </a:solidFill>
          <a:ln w="3810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0F3F2CC1-2F18-45B4-9EC6-07E68FFCD265}"/>
              </a:ext>
              <a:ext uri="{C183D7F6-B498-43B3-948B-1728B52AA6E4}">
                <adec:decorative xmlns:adec="http://schemas.microsoft.com/office/drawing/2017/decorative" val="1"/>
              </a:ext>
            </a:extLst>
          </p:cNvPr>
          <p:cNvSpPr/>
          <p:nvPr/>
        </p:nvSpPr>
        <p:spPr>
          <a:xfrm>
            <a:off x="894573" y="3117261"/>
            <a:ext cx="694039" cy="694039"/>
          </a:xfrm>
          <a:prstGeom prst="ellipse">
            <a:avLst/>
          </a:prstGeom>
          <a:solidFill>
            <a:schemeClr val="bg1"/>
          </a:solidFill>
          <a:ln w="3810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7D1E0D07-968A-4A86-8464-97C9A82982BD}"/>
              </a:ext>
              <a:ext uri="{C183D7F6-B498-43B3-948B-1728B52AA6E4}">
                <adec:decorative xmlns:adec="http://schemas.microsoft.com/office/drawing/2017/decorative" val="1"/>
              </a:ext>
            </a:extLst>
          </p:cNvPr>
          <p:cNvSpPr/>
          <p:nvPr/>
        </p:nvSpPr>
        <p:spPr>
          <a:xfrm>
            <a:off x="894572" y="3925490"/>
            <a:ext cx="694039" cy="694039"/>
          </a:xfrm>
          <a:prstGeom prst="ellipse">
            <a:avLst/>
          </a:prstGeom>
          <a:solidFill>
            <a:schemeClr val="bg1"/>
          </a:solidFill>
          <a:ln w="3810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8353FF0C-5F8C-494A-AE45-AD2C0B51E13B}"/>
              </a:ext>
              <a:ext uri="{C183D7F6-B498-43B3-948B-1728B52AA6E4}">
                <adec:decorative xmlns:adec="http://schemas.microsoft.com/office/drawing/2017/decorative" val="1"/>
              </a:ext>
            </a:extLst>
          </p:cNvPr>
          <p:cNvSpPr/>
          <p:nvPr/>
        </p:nvSpPr>
        <p:spPr>
          <a:xfrm>
            <a:off x="6543253" y="2309032"/>
            <a:ext cx="694039" cy="694039"/>
          </a:xfrm>
          <a:prstGeom prst="ellipse">
            <a:avLst/>
          </a:prstGeom>
          <a:solidFill>
            <a:schemeClr val="bg1"/>
          </a:solidFill>
          <a:ln w="3810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1ABEFBB-9131-4063-8F27-E5E89BB8E49F}"/>
              </a:ext>
              <a:ext uri="{C183D7F6-B498-43B3-948B-1728B52AA6E4}">
                <adec:decorative xmlns:adec="http://schemas.microsoft.com/office/drawing/2017/decorative" val="1"/>
              </a:ext>
            </a:extLst>
          </p:cNvPr>
          <p:cNvSpPr/>
          <p:nvPr/>
        </p:nvSpPr>
        <p:spPr>
          <a:xfrm>
            <a:off x="6543253" y="3117261"/>
            <a:ext cx="694039" cy="694039"/>
          </a:xfrm>
          <a:prstGeom prst="ellipse">
            <a:avLst/>
          </a:prstGeom>
          <a:solidFill>
            <a:schemeClr val="bg1"/>
          </a:solidFill>
          <a:ln w="3810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Graphic 5">
            <a:extLst>
              <a:ext uri="{FF2B5EF4-FFF2-40B4-BE49-F238E27FC236}">
                <a16:creationId xmlns:a16="http://schemas.microsoft.com/office/drawing/2014/main" id="{0EB67777-46C5-440D-ADE4-E904EA1C1D5C}"/>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671674" y="3212123"/>
            <a:ext cx="423394" cy="517481"/>
          </a:xfrm>
          <a:prstGeom prst="rect">
            <a:avLst/>
          </a:prstGeom>
        </p:spPr>
      </p:pic>
      <p:pic>
        <p:nvPicPr>
          <p:cNvPr id="10" name="Graphic 9">
            <a:extLst>
              <a:ext uri="{FF2B5EF4-FFF2-40B4-BE49-F238E27FC236}">
                <a16:creationId xmlns:a16="http://schemas.microsoft.com/office/drawing/2014/main" id="{852E6CE4-7EF8-4DB5-B1DA-236868BCE134}"/>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665166" y="2398931"/>
            <a:ext cx="465072" cy="455770"/>
          </a:xfrm>
          <a:prstGeom prst="rect">
            <a:avLst/>
          </a:prstGeom>
        </p:spPr>
      </p:pic>
      <p:pic>
        <p:nvPicPr>
          <p:cNvPr id="20" name="Graphic 19">
            <a:extLst>
              <a:ext uri="{FF2B5EF4-FFF2-40B4-BE49-F238E27FC236}">
                <a16:creationId xmlns:a16="http://schemas.microsoft.com/office/drawing/2014/main" id="{9DC5E330-BAEE-4F8B-8209-F8E4726D3F94}"/>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60343" y="4020096"/>
            <a:ext cx="566738" cy="504825"/>
          </a:xfrm>
          <a:prstGeom prst="rect">
            <a:avLst/>
          </a:prstGeom>
        </p:spPr>
      </p:pic>
      <p:pic>
        <p:nvPicPr>
          <p:cNvPr id="22" name="Graphic 21">
            <a:extLst>
              <a:ext uri="{FF2B5EF4-FFF2-40B4-BE49-F238E27FC236}">
                <a16:creationId xmlns:a16="http://schemas.microsoft.com/office/drawing/2014/main" id="{4E078EFD-7958-4763-B164-84AC39D5370C}"/>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977141" y="2436832"/>
            <a:ext cx="563419" cy="417869"/>
          </a:xfrm>
          <a:prstGeom prst="rect">
            <a:avLst/>
          </a:prstGeom>
        </p:spPr>
      </p:pic>
      <p:pic>
        <p:nvPicPr>
          <p:cNvPr id="24" name="Graphic 23">
            <a:extLst>
              <a:ext uri="{FF2B5EF4-FFF2-40B4-BE49-F238E27FC236}">
                <a16:creationId xmlns:a16="http://schemas.microsoft.com/office/drawing/2014/main" id="{328E0078-B18D-4477-AA0B-D3AC955FF9B8}"/>
              </a:ext>
              <a:ext uri="{C183D7F6-B498-43B3-948B-1728B52AA6E4}">
                <adec:decorative xmlns:adec="http://schemas.microsoft.com/office/drawing/2017/decorative" val="1"/>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956800" y="3186555"/>
            <a:ext cx="582004" cy="582004"/>
          </a:xfrm>
          <a:prstGeom prst="rect">
            <a:avLst/>
          </a:prstGeom>
        </p:spPr>
      </p:pic>
      <p:sp>
        <p:nvSpPr>
          <p:cNvPr id="4" name="Slide Number Placeholder 3">
            <a:extLst>
              <a:ext uri="{FF2B5EF4-FFF2-40B4-BE49-F238E27FC236}">
                <a16:creationId xmlns:a16="http://schemas.microsoft.com/office/drawing/2014/main" id="{245DCBDE-38D1-44C1-A30F-0D17F893E81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34</a:t>
            </a:fld>
            <a:endParaRPr lang="en-US" sz="900" dirty="0"/>
          </a:p>
        </p:txBody>
      </p:sp>
    </p:spTree>
    <p:extLst>
      <p:ext uri="{BB962C8B-B14F-4D97-AF65-F5344CB8AC3E}">
        <p14:creationId xmlns:p14="http://schemas.microsoft.com/office/powerpoint/2010/main" val="30123282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4AA1E-9447-413D-99A5-65EFDD9798AE}"/>
              </a:ext>
            </a:extLst>
          </p:cNvPr>
          <p:cNvSpPr>
            <a:spLocks noGrp="1"/>
          </p:cNvSpPr>
          <p:nvPr>
            <p:ph type="title"/>
          </p:nvPr>
        </p:nvSpPr>
        <p:spPr>
          <a:xfrm>
            <a:off x="838200" y="365125"/>
            <a:ext cx="9294341" cy="660111"/>
          </a:xfrm>
        </p:spPr>
        <p:txBody>
          <a:bodyPr/>
          <a:lstStyle/>
          <a:p>
            <a:pPr marL="0" marR="0" lvl="0" indent="0" defTabSz="914400" rtl="0" eaLnBrk="1" fontAlgn="auto" latinLnBrk="0" hangingPunct="1">
              <a:lnSpc>
                <a:spcPct val="100000"/>
              </a:lnSpc>
              <a:spcBef>
                <a:spcPts val="0"/>
              </a:spcBef>
              <a:spcAft>
                <a:spcPts val="0"/>
              </a:spcAft>
              <a:tabLst/>
              <a:defRPr/>
            </a:pPr>
            <a:r>
              <a:rPr kumimoji="0" lang="en-US" sz="3200" b="0" i="0" u="none" strike="noStrike" kern="1200" cap="none" spc="0" normalizeH="0" baseline="0" noProof="0" dirty="0">
                <a:ln>
                  <a:noFill/>
                </a:ln>
                <a:solidFill>
                  <a:prstClr val="black"/>
                </a:solidFill>
                <a:effectLst/>
                <a:uLnTx/>
                <a:uFillTx/>
                <a:latin typeface="Lub Dub Bold" panose="020B0803030403020204" pitchFamily="34" charset="0"/>
                <a:cs typeface="Arial" panose="020B0604020202020204" pitchFamily="34" charset="0"/>
              </a:rPr>
              <a:t>Primary ICH Prevention in Individuals with High-Risk Imaging Findings</a:t>
            </a:r>
          </a:p>
        </p:txBody>
      </p:sp>
      <p:pic>
        <p:nvPicPr>
          <p:cNvPr id="6" name="Picture 5">
            <a:extLst>
              <a:ext uri="{FF2B5EF4-FFF2-40B4-BE49-F238E27FC236}">
                <a16:creationId xmlns:a16="http://schemas.microsoft.com/office/drawing/2014/main" id="{51B9F6CC-2D75-4964-9BBE-C1DE034BDF20}"/>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46756" y="1574107"/>
            <a:ext cx="2989231" cy="3201519"/>
          </a:xfrm>
          <a:prstGeom prst="rect">
            <a:avLst/>
          </a:prstGeom>
        </p:spPr>
      </p:pic>
      <p:pic>
        <p:nvPicPr>
          <p:cNvPr id="7" name="Picture 6">
            <a:extLst>
              <a:ext uri="{FF2B5EF4-FFF2-40B4-BE49-F238E27FC236}">
                <a16:creationId xmlns:a16="http://schemas.microsoft.com/office/drawing/2014/main" id="{2288C587-C786-471A-AEF6-C8660F6C29AA}"/>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81694" y="1574107"/>
            <a:ext cx="3029856" cy="3201519"/>
          </a:xfrm>
          <a:prstGeom prst="rect">
            <a:avLst/>
          </a:prstGeom>
        </p:spPr>
      </p:pic>
      <p:sp>
        <p:nvSpPr>
          <p:cNvPr id="8" name="TextBox 7">
            <a:extLst>
              <a:ext uri="{FF2B5EF4-FFF2-40B4-BE49-F238E27FC236}">
                <a16:creationId xmlns:a16="http://schemas.microsoft.com/office/drawing/2014/main" id="{96DBEA53-DCE7-41B2-B90F-20A7451D7609}"/>
              </a:ext>
            </a:extLst>
          </p:cNvPr>
          <p:cNvSpPr txBox="1"/>
          <p:nvPr/>
        </p:nvSpPr>
        <p:spPr>
          <a:xfrm>
            <a:off x="3130180" y="4187028"/>
            <a:ext cx="5272441" cy="1754326"/>
          </a:xfrm>
          <a:prstGeom prst="rect">
            <a:avLst/>
          </a:prstGeom>
          <a:solidFill>
            <a:srgbClr val="F99B1D"/>
          </a:solidFill>
          <a:effectLst>
            <a:outerShdw blurRad="63500" algn="ctr" rotWithShape="0">
              <a:prstClr val="black">
                <a:alpha val="40000"/>
              </a:prstClr>
            </a:outerShdw>
          </a:effectLst>
        </p:spPr>
        <p:txBody>
          <a:bodyPr wrap="square" lIns="182880" tIns="182880" rIns="182880" bIns="18288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ub Dub Bold" panose="020B0803030403020204" pitchFamily="34" charset="0"/>
              </a:rPr>
              <a:t>Incorporate available MRI information on cerebral microbleed burden or cortical superficial siderosis to inform decision-making for primary prevention (2b)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ub Dub Bold" panose="020B0803030403020204" pitchFamily="34" charset="0"/>
            </a:endParaRPr>
          </a:p>
        </p:txBody>
      </p:sp>
      <p:sp>
        <p:nvSpPr>
          <p:cNvPr id="5" name="Text Placeholder 4">
            <a:extLst>
              <a:ext uri="{FF2B5EF4-FFF2-40B4-BE49-F238E27FC236}">
                <a16:creationId xmlns:a16="http://schemas.microsoft.com/office/drawing/2014/main" id="{5F3F388F-E1DB-4B97-86C9-6CDF84B62E92}"/>
              </a:ext>
            </a:extLst>
          </p:cNvPr>
          <p:cNvSpPr>
            <a:spLocks noGrp="1"/>
          </p:cNvSpPr>
          <p:nvPr>
            <p:ph type="body" sz="quarter" idx="13"/>
          </p:nvPr>
        </p:nvSpPr>
        <p:spPr>
          <a:xfrm>
            <a:off x="1694329" y="6063033"/>
            <a:ext cx="8184778" cy="391445"/>
          </a:xfrm>
        </p:spPr>
        <p:txBody>
          <a:bodyPr/>
          <a:lstStyle/>
          <a:p>
            <a:r>
              <a:rPr lang="en-US" b="1" dirty="0"/>
              <a:t>Abbreviation</a:t>
            </a:r>
            <a:r>
              <a:rPr lang="en-US" dirty="0"/>
              <a:t>: ICH indicates intracerebral hemorrhage.</a:t>
            </a:r>
          </a:p>
        </p:txBody>
      </p:sp>
      <p:sp>
        <p:nvSpPr>
          <p:cNvPr id="4" name="Slide Number Placeholder 3">
            <a:extLst>
              <a:ext uri="{FF2B5EF4-FFF2-40B4-BE49-F238E27FC236}">
                <a16:creationId xmlns:a16="http://schemas.microsoft.com/office/drawing/2014/main" id="{E5B4C8CA-EF97-4946-A988-B7FEB8FC4882}"/>
              </a:ext>
            </a:extLst>
          </p:cNvPr>
          <p:cNvSpPr>
            <a:spLocks noGrp="1"/>
          </p:cNvSpPr>
          <p:nvPr>
            <p:ph type="sldNum" sz="quarter" idx="12"/>
          </p:nvPr>
        </p:nvSpPr>
        <p:spPr/>
        <p:txBody>
          <a:bodyPr/>
          <a:lstStyle/>
          <a:p>
            <a:fld id="{FDAF4333-7328-E84F-9F6D-15A5075E3AB3}" type="slidenum">
              <a:rPr lang="en-US" smtClean="0"/>
              <a:pPr/>
              <a:t>35</a:t>
            </a:fld>
            <a:endParaRPr lang="en-US" sz="900" dirty="0"/>
          </a:p>
        </p:txBody>
      </p:sp>
      <p:sp>
        <p:nvSpPr>
          <p:cNvPr id="3" name="TextBox 2">
            <a:extLst>
              <a:ext uri="{FF2B5EF4-FFF2-40B4-BE49-F238E27FC236}">
                <a16:creationId xmlns:a16="http://schemas.microsoft.com/office/drawing/2014/main" id="{5373E3EA-97EF-41C0-8385-BD27370A1F19}"/>
              </a:ext>
            </a:extLst>
          </p:cNvPr>
          <p:cNvSpPr txBox="1"/>
          <p:nvPr/>
        </p:nvSpPr>
        <p:spPr>
          <a:xfrm>
            <a:off x="2897312" y="1204775"/>
            <a:ext cx="2147299" cy="369332"/>
          </a:xfrm>
          <a:prstGeom prst="rect">
            <a:avLst/>
          </a:prstGeom>
          <a:noFill/>
        </p:spPr>
        <p:txBody>
          <a:bodyPr wrap="square" rtlCol="0">
            <a:spAutoFit/>
          </a:bodyPr>
          <a:lstStyle/>
          <a:p>
            <a:r>
              <a:rPr lang="en-US" b="1" dirty="0">
                <a:solidFill>
                  <a:srgbClr val="C00000"/>
                </a:solidFill>
                <a:latin typeface="Lub Dub Condensed" panose="020B0506030403020204" pitchFamily="34" charset="0"/>
              </a:rPr>
              <a:t>Cerebral microbleed </a:t>
            </a:r>
          </a:p>
        </p:txBody>
      </p:sp>
      <p:sp>
        <p:nvSpPr>
          <p:cNvPr id="9" name="TextBox 8">
            <a:extLst>
              <a:ext uri="{FF2B5EF4-FFF2-40B4-BE49-F238E27FC236}">
                <a16:creationId xmlns:a16="http://schemas.microsoft.com/office/drawing/2014/main" id="{736D70F5-0805-43C3-BA90-BB4CCC16FFAA}"/>
              </a:ext>
            </a:extLst>
          </p:cNvPr>
          <p:cNvSpPr txBox="1"/>
          <p:nvPr/>
        </p:nvSpPr>
        <p:spPr>
          <a:xfrm>
            <a:off x="6288332" y="1216304"/>
            <a:ext cx="2847655" cy="369332"/>
          </a:xfrm>
          <a:prstGeom prst="rect">
            <a:avLst/>
          </a:prstGeom>
          <a:noFill/>
        </p:spPr>
        <p:txBody>
          <a:bodyPr wrap="square" rtlCol="0">
            <a:spAutoFit/>
          </a:bodyPr>
          <a:lstStyle/>
          <a:p>
            <a:r>
              <a:rPr lang="en-US" b="1" dirty="0">
                <a:solidFill>
                  <a:srgbClr val="C00000"/>
                </a:solidFill>
                <a:latin typeface="Lub Dub Condensed" panose="020B0506030403020204" pitchFamily="34" charset="0"/>
              </a:rPr>
              <a:t>Cortical superficial siderosis</a:t>
            </a:r>
          </a:p>
        </p:txBody>
      </p:sp>
    </p:spTree>
    <p:extLst>
      <p:ext uri="{BB962C8B-B14F-4D97-AF65-F5344CB8AC3E}">
        <p14:creationId xmlns:p14="http://schemas.microsoft.com/office/powerpoint/2010/main" val="2984795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0EFDF6-C22B-4E7C-97D9-24995A7454C0}"/>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36</a:t>
            </a:fld>
            <a:endParaRPr lang="en-US" sz="900" dirty="0"/>
          </a:p>
        </p:txBody>
      </p:sp>
      <p:pic>
        <p:nvPicPr>
          <p:cNvPr id="7" name="Picture 6">
            <a:extLst>
              <a:ext uri="{FF2B5EF4-FFF2-40B4-BE49-F238E27FC236}">
                <a16:creationId xmlns:a16="http://schemas.microsoft.com/office/drawing/2014/main" id="{4D93C53C-4FF2-4A88-87AA-930C9A909E3F}"/>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672837" y="410308"/>
            <a:ext cx="8846326" cy="5802045"/>
          </a:xfrm>
          <a:prstGeom prst="rect">
            <a:avLst/>
          </a:prstGeom>
        </p:spPr>
      </p:pic>
      <p:sp>
        <p:nvSpPr>
          <p:cNvPr id="5" name="Rectangle 4" descr="This figure provides an overview for the guideline on primary intracerebral hemorrhage (ICH).&#10;Recommendations on the following topics: emergency and acute care, inpatient course, rehabilitation and recovery; and secondary prevention can be found in the guideline from sections three to nine&#10;">
            <a:extLst>
              <a:ext uri="{FF2B5EF4-FFF2-40B4-BE49-F238E27FC236}">
                <a16:creationId xmlns:a16="http://schemas.microsoft.com/office/drawing/2014/main" id="{7D9A1648-DD7A-444E-9FF1-C25A82FA21DD}"/>
              </a:ext>
              <a:ext uri="{C183D7F6-B498-43B3-948B-1728B52AA6E4}">
                <adec:decorative xmlns:adec="http://schemas.microsoft.com/office/drawing/2017/decorative" val="0"/>
              </a:ext>
            </a:extLst>
          </p:cNvPr>
          <p:cNvSpPr/>
          <p:nvPr/>
        </p:nvSpPr>
        <p:spPr>
          <a:xfrm>
            <a:off x="0" y="410307"/>
            <a:ext cx="12192000" cy="5802045"/>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9A5A207-4220-8451-8571-E8984B9E75A7}"/>
              </a:ext>
            </a:extLst>
          </p:cNvPr>
          <p:cNvSpPr>
            <a:spLocks noGrp="1"/>
          </p:cNvSpPr>
          <p:nvPr>
            <p:ph type="title"/>
          </p:nvPr>
        </p:nvSpPr>
        <p:spPr>
          <a:xfrm>
            <a:off x="838200" y="-660111"/>
            <a:ext cx="10515600" cy="660111"/>
          </a:xfrm>
        </p:spPr>
        <p:txBody>
          <a:bodyPr vert="horz" lIns="0" tIns="0" rIns="0" bIns="0" rtlCol="0" anchor="b">
            <a:noAutofit/>
          </a:bodyPr>
          <a:lstStyle/>
          <a:p>
            <a:r>
              <a:rPr lang="en-US" dirty="0"/>
              <a:t>Small Vessel Diseases figure</a:t>
            </a:r>
          </a:p>
        </p:txBody>
      </p:sp>
    </p:spTree>
    <p:extLst>
      <p:ext uri="{BB962C8B-B14F-4D97-AF65-F5344CB8AC3E}">
        <p14:creationId xmlns:p14="http://schemas.microsoft.com/office/powerpoint/2010/main" val="14685581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6F717BA9-6701-40B7-8EE3-C218530CF2FD}"/>
              </a:ext>
            </a:extLst>
          </p:cNvPr>
          <p:cNvSpPr>
            <a:spLocks noGrp="1"/>
          </p:cNvSpPr>
          <p:nvPr>
            <p:ph type="title"/>
          </p:nvPr>
        </p:nvSpPr>
        <p:spPr/>
        <p:txBody>
          <a:bodyPr/>
          <a:lstStyle/>
          <a:p>
            <a:r>
              <a:rPr lang="en-US" dirty="0"/>
              <a:t>Acknowledgments</a:t>
            </a:r>
          </a:p>
        </p:txBody>
      </p:sp>
      <p:sp>
        <p:nvSpPr>
          <p:cNvPr id="25" name="Content Placeholder 4">
            <a:extLst>
              <a:ext uri="{FF2B5EF4-FFF2-40B4-BE49-F238E27FC236}">
                <a16:creationId xmlns:a16="http://schemas.microsoft.com/office/drawing/2014/main" id="{FD8BAB86-9E39-4E2F-B2C0-FD5A20A1E291}"/>
              </a:ext>
            </a:extLst>
          </p:cNvPr>
          <p:cNvSpPr>
            <a:spLocks noGrp="1"/>
          </p:cNvSpPr>
          <p:nvPr>
            <p:ph idx="1"/>
          </p:nvPr>
        </p:nvSpPr>
        <p:spPr/>
        <p:txBody>
          <a:bodyPr lIns="0">
            <a:normAutofit/>
          </a:bodyPr>
          <a:lstStyle/>
          <a:p>
            <a:pPr marL="0" indent="0">
              <a:lnSpc>
                <a:spcPct val="100000"/>
              </a:lnSpc>
              <a:buNone/>
            </a:pPr>
            <a:r>
              <a:rPr lang="en-US" sz="2000" dirty="0"/>
              <a:t>Many thanks to our Guideline Ambassadors who were guided by Dr. Elliott Antman in developing this translational learning product in support of the 2022 Guideline for the Management of Patients With Spontaneous Intracerebral Hemorrhage: A Guideline From the American Heart Association/ American Stroke Association</a:t>
            </a:r>
          </a:p>
        </p:txBody>
      </p:sp>
      <p:sp>
        <p:nvSpPr>
          <p:cNvPr id="31" name="TextBox 30">
            <a:extLst>
              <a:ext uri="{FF2B5EF4-FFF2-40B4-BE49-F238E27FC236}">
                <a16:creationId xmlns:a16="http://schemas.microsoft.com/office/drawing/2014/main" id="{2D85DF80-3A70-421E-82DD-F9D1523DD006}"/>
              </a:ext>
            </a:extLst>
          </p:cNvPr>
          <p:cNvSpPr txBox="1"/>
          <p:nvPr/>
        </p:nvSpPr>
        <p:spPr>
          <a:xfrm>
            <a:off x="959556" y="2759661"/>
            <a:ext cx="9245600" cy="1157431"/>
          </a:xfrm>
          <a:prstGeom prst="rect">
            <a:avLst/>
          </a:prstGeom>
          <a:noFill/>
        </p:spPr>
        <p:txBody>
          <a:bodyPr wrap="square" numCol="2" spcCol="18288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effectLst/>
                <a:latin typeface="Lub Dub Bold" panose="020B0803030403020204" pitchFamily="34" charset="0"/>
                <a:ea typeface="Calibri" panose="020F0502020204030204" pitchFamily="34" charset="0"/>
                <a:cs typeface="Times New Roman" panose="02020603050405020304" pitchFamily="18" charset="0"/>
              </a:rPr>
              <a:t>Matthew Gusler, </a:t>
            </a:r>
            <a:r>
              <a:rPr lang="en-US" b="1" dirty="0">
                <a:latin typeface="Lub Dub Bold" panose="020B0803030403020204" pitchFamily="34" charset="0"/>
                <a:ea typeface="Calibri" panose="020F0502020204030204" pitchFamily="34" charset="0"/>
                <a:cs typeface="Times New Roman" panose="02020603050405020304" pitchFamily="18" charset="0"/>
              </a:rPr>
              <a:t>DO</a:t>
            </a:r>
            <a:endParaRPr lang="en-US" sz="1800" b="1" dirty="0">
              <a:effectLst/>
              <a:latin typeface="Lub Dub Bold" panose="020B0803030403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effectLst/>
                <a:latin typeface="Lub Dub Bold" panose="020B0803030403020204" pitchFamily="34" charset="0"/>
                <a:ea typeface="Calibri" panose="020F0502020204030204" pitchFamily="34" charset="0"/>
                <a:cs typeface="Times New Roman" panose="02020603050405020304" pitchFamily="18" charset="0"/>
              </a:rPr>
              <a:t>Nycole Joseph, MD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effectLst/>
                <a:latin typeface="Lub Dub Bold" panose="020B0803030403020204" pitchFamily="34" charset="0"/>
                <a:ea typeface="Calibri" panose="020F0502020204030204" pitchFamily="34" charset="0"/>
                <a:cs typeface="Times New Roman" panose="02020603050405020304" pitchFamily="18" charset="0"/>
              </a:rPr>
              <a:t>Shuo Qian, MD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effectLst/>
                <a:latin typeface="Lub Dub Bold" panose="020B0803030403020204" pitchFamily="34" charset="0"/>
                <a:ea typeface="Calibri" panose="020F0502020204030204" pitchFamily="34" charset="0"/>
                <a:cs typeface="Times New Roman" panose="02020603050405020304" pitchFamily="18" charset="0"/>
              </a:rPr>
              <a:t>Karan Ravishankar, MD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effectLst/>
                <a:latin typeface="Lub Dub Bold" panose="020B0803030403020204" pitchFamily="34" charset="0"/>
                <a:ea typeface="Calibri" panose="020F0502020204030204" pitchFamily="34" charset="0"/>
                <a:cs typeface="Times New Roman" panose="02020603050405020304" pitchFamily="18" charset="0"/>
              </a:rPr>
              <a:t>Meghana Srinivas, MD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effectLst/>
                <a:latin typeface="Lub Dub Bold" panose="020B0803030403020204" pitchFamily="34" charset="0"/>
                <a:ea typeface="Calibri" panose="020F0502020204030204" pitchFamily="34" charset="0"/>
                <a:cs typeface="Times New Roman" panose="02020603050405020304" pitchFamily="18" charset="0"/>
              </a:rPr>
              <a:t>Michael Teitcher, MD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effectLst/>
                <a:latin typeface="Lub Dub Bold" panose="020B0803030403020204" pitchFamily="34" charset="0"/>
                <a:ea typeface="Calibri" panose="020F0502020204030204" pitchFamily="34" charset="0"/>
                <a:cs typeface="Times New Roman" panose="02020603050405020304" pitchFamily="18" charset="0"/>
              </a:rPr>
              <a:t>Robin Ulep, MD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ub Dub Bold" panose="020B0803030403020204" pitchFamily="34" charset="0"/>
            </a:endParaRPr>
          </a:p>
        </p:txBody>
      </p:sp>
      <p:sp>
        <p:nvSpPr>
          <p:cNvPr id="27" name="Text Placeholder 4">
            <a:extLst>
              <a:ext uri="{FF2B5EF4-FFF2-40B4-BE49-F238E27FC236}">
                <a16:creationId xmlns:a16="http://schemas.microsoft.com/office/drawing/2014/main" id="{5C0BE06B-6A1B-4313-916C-5E3A79076E9A}"/>
              </a:ext>
              <a:ext uri="{C183D7F6-B498-43B3-948B-1728B52AA6E4}">
                <adec:decorative xmlns:adec="http://schemas.microsoft.com/office/drawing/2017/decorative" val="0"/>
              </a:ext>
            </a:extLst>
          </p:cNvPr>
          <p:cNvSpPr txBox="1">
            <a:spLocks/>
          </p:cNvSpPr>
          <p:nvPr/>
        </p:nvSpPr>
        <p:spPr>
          <a:xfrm>
            <a:off x="838200" y="4264745"/>
            <a:ext cx="10925175" cy="1568904"/>
          </a:xfrm>
          <a:prstGeom prst="rect">
            <a:avLst/>
          </a:prstGeom>
        </p:spPr>
        <p:txBody>
          <a:bodyPr lIns="0"/>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The American Heart Association requests this electronic slide deck be cited as follows: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solidFill>
                  <a:prstClr val="black"/>
                </a:solidFill>
                <a:latin typeface="Lub Dub Condensed" panose="020B0506030403020204" pitchFamily="34" charset="0"/>
              </a:rPr>
              <a:t>Gusler</a:t>
            </a:r>
            <a:r>
              <a:rPr kumimoji="0" lang="en-US" sz="18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 </a:t>
            </a:r>
            <a:r>
              <a:rPr lang="en-US" sz="1800" dirty="0">
                <a:solidFill>
                  <a:prstClr val="black"/>
                </a:solidFill>
                <a:latin typeface="Lub Dub Condensed" panose="020B0506030403020204" pitchFamily="34" charset="0"/>
              </a:rPr>
              <a:t>M</a:t>
            </a:r>
            <a:r>
              <a:rPr kumimoji="0" lang="en-US" sz="18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 Joseph, </a:t>
            </a:r>
            <a:r>
              <a:rPr lang="en-US" sz="1800" dirty="0">
                <a:solidFill>
                  <a:prstClr val="black"/>
                </a:solidFill>
                <a:latin typeface="Lub Dub Condensed" panose="020B0506030403020204" pitchFamily="34" charset="0"/>
              </a:rPr>
              <a:t>N</a:t>
            </a:r>
            <a:r>
              <a:rPr kumimoji="0" lang="en-US" sz="18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 Quin, </a:t>
            </a:r>
            <a:r>
              <a:rPr lang="en-US" sz="1800" dirty="0">
                <a:solidFill>
                  <a:prstClr val="black"/>
                </a:solidFill>
                <a:latin typeface="Lub Dub Condensed" panose="020B0506030403020204" pitchFamily="34" charset="0"/>
              </a:rPr>
              <a:t>S</a:t>
            </a:r>
            <a:r>
              <a:rPr kumimoji="0" lang="en-US" sz="18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 Ravishankar, </a:t>
            </a:r>
            <a:r>
              <a:rPr lang="en-US" sz="1800" dirty="0">
                <a:solidFill>
                  <a:prstClr val="black"/>
                </a:solidFill>
                <a:latin typeface="Lub Dub Condensed" panose="020B0506030403020204" pitchFamily="34" charset="0"/>
              </a:rPr>
              <a:t>K</a:t>
            </a:r>
            <a:r>
              <a:rPr kumimoji="0" lang="en-US" sz="18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 Srinivas, </a:t>
            </a:r>
            <a:r>
              <a:rPr lang="en-US" sz="1800" dirty="0">
                <a:solidFill>
                  <a:prstClr val="black"/>
                </a:solidFill>
                <a:latin typeface="Lub Dub Condensed" panose="020B0506030403020204" pitchFamily="34" charset="0"/>
              </a:rPr>
              <a:t>M</a:t>
            </a:r>
            <a:r>
              <a:rPr kumimoji="0" lang="en-US" sz="18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 Teitcher, M., Ulep, R., Bezanson, J. L., &amp; Antman, E. M. (2022).  Clinical Update; Adapted from: 2022 Guideline for the Management of Patients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With Spontaneous Intracerebral Hemorrhage: A Guideline From the American Heart Association/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American Stroke Association [PowerPoint slides]. Retrieved from https://professional.heart.org/en/science-news.</a:t>
            </a:r>
          </a:p>
        </p:txBody>
      </p:sp>
      <p:sp>
        <p:nvSpPr>
          <p:cNvPr id="4" name="Slide Number Placeholder 3">
            <a:extLst>
              <a:ext uri="{FF2B5EF4-FFF2-40B4-BE49-F238E27FC236}">
                <a16:creationId xmlns:a16="http://schemas.microsoft.com/office/drawing/2014/main" id="{698361CC-B2ED-4F95-B466-F131D4DB336B}"/>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37</a:t>
            </a:fld>
            <a:endParaRPr lang="en-US" sz="900" dirty="0"/>
          </a:p>
        </p:txBody>
      </p:sp>
    </p:spTree>
    <p:extLst>
      <p:ext uri="{BB962C8B-B14F-4D97-AF65-F5344CB8AC3E}">
        <p14:creationId xmlns:p14="http://schemas.microsoft.com/office/powerpoint/2010/main" val="42606920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E4DD9-F180-4118-8350-A00AD4520931}"/>
              </a:ext>
            </a:extLst>
          </p:cNvPr>
          <p:cNvSpPr>
            <a:spLocks noGrp="1"/>
          </p:cNvSpPr>
          <p:nvPr>
            <p:ph type="title"/>
          </p:nvPr>
        </p:nvSpPr>
        <p:spPr/>
        <p:txBody>
          <a:bodyPr/>
          <a:lstStyle/>
          <a:p>
            <a:r>
              <a:rPr lang="en-US" noProof="0" dirty="0">
                <a:latin typeface="Lub Dub Bold" panose="020B0803030403020204" pitchFamily="34" charset="0"/>
              </a:rPr>
              <a:t>Appendix</a:t>
            </a:r>
            <a:br>
              <a:rPr lang="en-US" dirty="0">
                <a:latin typeface="Lub Dub Medium" panose="020B0603030403020204" pitchFamily="34" charset="0"/>
              </a:rPr>
            </a:br>
            <a:r>
              <a:rPr lang="en-US" sz="2400" dirty="0">
                <a:solidFill>
                  <a:srgbClr val="CF2429"/>
                </a:solidFill>
                <a:latin typeface="Lub Dub Condensed" panose="020B0506030403020204" pitchFamily="34" charset="0"/>
                <a:cs typeface="Arial" panose="020B0604020202020204" pitchFamily="34" charset="0"/>
              </a:rPr>
              <a:t>Measures for evaluating overall hemorrhage severity</a:t>
            </a:r>
          </a:p>
        </p:txBody>
      </p:sp>
      <p:sp>
        <p:nvSpPr>
          <p:cNvPr id="7" name="Content Placeholder 6">
            <a:extLst>
              <a:ext uri="{FF2B5EF4-FFF2-40B4-BE49-F238E27FC236}">
                <a16:creationId xmlns:a16="http://schemas.microsoft.com/office/drawing/2014/main" id="{182E6F27-E7AC-49A4-ADDB-715D7E247119}"/>
              </a:ext>
            </a:extLst>
          </p:cNvPr>
          <p:cNvSpPr>
            <a:spLocks noGrp="1"/>
          </p:cNvSpPr>
          <p:nvPr>
            <p:ph idx="1"/>
          </p:nvPr>
        </p:nvSpPr>
        <p:spPr>
          <a:xfrm>
            <a:off x="966650" y="1690687"/>
            <a:ext cx="10202093" cy="4364447"/>
          </a:xfrm>
        </p:spPr>
        <p:txBody>
          <a:bodyPr lIns="0">
            <a:noAutofit/>
          </a:bodyPr>
          <a:lstStyle/>
          <a:p>
            <a:pPr marL="0" indent="0">
              <a:spcAft>
                <a:spcPts val="1200"/>
              </a:spcAft>
              <a:buNone/>
            </a:pPr>
            <a:r>
              <a:rPr lang="en-US" sz="1600" dirty="0" err="1">
                <a:latin typeface="Lub Dub Condensed" panose="020B0506030403020204" pitchFamily="34" charset="0"/>
              </a:rPr>
              <a:t>Gregório</a:t>
            </a:r>
            <a:r>
              <a:rPr lang="en-US" sz="1600" dirty="0">
                <a:latin typeface="Lub Dub Condensed" panose="020B0506030403020204" pitchFamily="34" charset="0"/>
              </a:rPr>
              <a:t> T, Pipa S, </a:t>
            </a:r>
            <a:r>
              <a:rPr lang="en-US" sz="1600" dirty="0" err="1">
                <a:latin typeface="Lub Dub Condensed" panose="020B0506030403020204" pitchFamily="34" charset="0"/>
              </a:rPr>
              <a:t>Cavaleiro</a:t>
            </a:r>
            <a:r>
              <a:rPr lang="en-US" sz="1600" dirty="0">
                <a:latin typeface="Lub Dub Condensed" panose="020B0506030403020204" pitchFamily="34" charset="0"/>
              </a:rPr>
              <a:t> P, </a:t>
            </a:r>
            <a:r>
              <a:rPr lang="en-US" sz="1600" dirty="0" err="1">
                <a:latin typeface="Lub Dub Condensed" panose="020B0506030403020204" pitchFamily="34" charset="0"/>
              </a:rPr>
              <a:t>Atanásio</a:t>
            </a:r>
            <a:r>
              <a:rPr lang="en-US" sz="1600" dirty="0">
                <a:latin typeface="Lub Dub Condensed" panose="020B0506030403020204" pitchFamily="34" charset="0"/>
              </a:rPr>
              <a:t> G, Albuquerque I, Castro Chaves P, Azevedo L. Original intracerebral hemorrhage score for the prediction of short-term mortality in cerebral hemorrhage: systematic review and meta-analysis. Crit Care Med. 2019;47:857–864. </a:t>
            </a:r>
            <a:r>
              <a:rPr lang="en-US" sz="1600" dirty="0" err="1">
                <a:latin typeface="Lub Dub Condensed" panose="020B0506030403020204" pitchFamily="34" charset="0"/>
              </a:rPr>
              <a:t>doi</a:t>
            </a:r>
            <a:r>
              <a:rPr lang="en-US" sz="1600" dirty="0">
                <a:latin typeface="Lub Dub Condensed" panose="020B0506030403020204" pitchFamily="34" charset="0"/>
              </a:rPr>
              <a:t>: 10.1097/CCM.0000000000003744 </a:t>
            </a:r>
          </a:p>
          <a:p>
            <a:pPr marL="0" indent="0">
              <a:spcAft>
                <a:spcPts val="1200"/>
              </a:spcAft>
              <a:buNone/>
            </a:pPr>
            <a:r>
              <a:rPr lang="en-US" sz="1600" dirty="0" err="1">
                <a:latin typeface="Lub Dub Condensed" panose="020B0506030403020204" pitchFamily="34" charset="0"/>
              </a:rPr>
              <a:t>Gregório</a:t>
            </a:r>
            <a:r>
              <a:rPr lang="en-US" sz="1600" dirty="0">
                <a:latin typeface="Lub Dub Condensed" panose="020B0506030403020204" pitchFamily="34" charset="0"/>
              </a:rPr>
              <a:t> T, Pipa S, </a:t>
            </a:r>
            <a:r>
              <a:rPr lang="en-US" sz="1600" dirty="0" err="1">
                <a:latin typeface="Lub Dub Condensed" panose="020B0506030403020204" pitchFamily="34" charset="0"/>
              </a:rPr>
              <a:t>Cavaleiro</a:t>
            </a:r>
            <a:r>
              <a:rPr lang="en-US" sz="1600" dirty="0">
                <a:latin typeface="Lub Dub Condensed" panose="020B0506030403020204" pitchFamily="34" charset="0"/>
              </a:rPr>
              <a:t> P, </a:t>
            </a:r>
            <a:r>
              <a:rPr lang="en-US" sz="1600" dirty="0" err="1">
                <a:latin typeface="Lub Dub Condensed" panose="020B0506030403020204" pitchFamily="34" charset="0"/>
              </a:rPr>
              <a:t>Atanásio</a:t>
            </a:r>
            <a:r>
              <a:rPr lang="en-US" sz="1600" dirty="0">
                <a:latin typeface="Lub Dub Condensed" panose="020B0506030403020204" pitchFamily="34" charset="0"/>
              </a:rPr>
              <a:t> G, Albuquerque I, Chaves PC, Azevedo L. Assessment and comparison of the four most extensively validated prognostic scales for intracerebral hemorrhage: systematic review with meta-analysis. </a:t>
            </a:r>
            <a:r>
              <a:rPr lang="en-US" sz="1600" dirty="0" err="1">
                <a:latin typeface="Lub Dub Condensed" panose="020B0506030403020204" pitchFamily="34" charset="0"/>
              </a:rPr>
              <a:t>Neurocrit</a:t>
            </a:r>
            <a:r>
              <a:rPr lang="en-US" sz="1600" dirty="0">
                <a:latin typeface="Lub Dub Condensed" panose="020B0506030403020204" pitchFamily="34" charset="0"/>
              </a:rPr>
              <a:t> Care. 2019;30:449–466. </a:t>
            </a:r>
            <a:r>
              <a:rPr lang="en-US" sz="1600" dirty="0" err="1">
                <a:latin typeface="Lub Dub Condensed" panose="020B0506030403020204" pitchFamily="34" charset="0"/>
              </a:rPr>
              <a:t>doi</a:t>
            </a:r>
            <a:r>
              <a:rPr lang="en-US" sz="1600" dirty="0">
                <a:latin typeface="Lub Dub Condensed" panose="020B0506030403020204" pitchFamily="34" charset="0"/>
              </a:rPr>
              <a:t>: 10.1007/s12028-018-0633-6 </a:t>
            </a:r>
          </a:p>
          <a:p>
            <a:pPr marL="0" indent="0">
              <a:spcAft>
                <a:spcPts val="1200"/>
              </a:spcAft>
              <a:buNone/>
            </a:pPr>
            <a:r>
              <a:rPr lang="en-US" sz="1600" dirty="0" err="1">
                <a:latin typeface="Lub Dub Condensed" panose="020B0506030403020204" pitchFamily="34" charset="0"/>
              </a:rPr>
              <a:t>Gregório</a:t>
            </a:r>
            <a:r>
              <a:rPr lang="en-US" sz="1600" dirty="0">
                <a:latin typeface="Lub Dub Condensed" panose="020B0506030403020204" pitchFamily="34" charset="0"/>
              </a:rPr>
              <a:t> T, Pipa S, </a:t>
            </a:r>
            <a:r>
              <a:rPr lang="en-US" sz="1600" dirty="0" err="1">
                <a:latin typeface="Lub Dub Condensed" panose="020B0506030403020204" pitchFamily="34" charset="0"/>
              </a:rPr>
              <a:t>Cavaleiro</a:t>
            </a:r>
            <a:r>
              <a:rPr lang="en-US" sz="1600" dirty="0">
                <a:latin typeface="Lub Dub Condensed" panose="020B0506030403020204" pitchFamily="34" charset="0"/>
              </a:rPr>
              <a:t> P, </a:t>
            </a:r>
            <a:r>
              <a:rPr lang="en-US" sz="1600" dirty="0" err="1">
                <a:latin typeface="Lub Dub Condensed" panose="020B0506030403020204" pitchFamily="34" charset="0"/>
              </a:rPr>
              <a:t>Atanásio</a:t>
            </a:r>
            <a:r>
              <a:rPr lang="en-US" sz="1600" dirty="0">
                <a:latin typeface="Lub Dub Condensed" panose="020B0506030403020204" pitchFamily="34" charset="0"/>
              </a:rPr>
              <a:t> G, Albuquerque I, Chaves PC, Azevedo L. Prognostic models for intracerebral hemorrhage: systematic review and meta-analysis. BMC Med Res </a:t>
            </a:r>
            <a:r>
              <a:rPr lang="en-US" sz="1600" dirty="0" err="1">
                <a:latin typeface="Lub Dub Condensed" panose="020B0506030403020204" pitchFamily="34" charset="0"/>
              </a:rPr>
              <a:t>Methodol</a:t>
            </a:r>
            <a:r>
              <a:rPr lang="en-US" sz="1600" dirty="0">
                <a:latin typeface="Lub Dub Condensed" panose="020B0506030403020204" pitchFamily="34" charset="0"/>
              </a:rPr>
              <a:t>. 2018;18:145. </a:t>
            </a:r>
            <a:r>
              <a:rPr lang="en-US" sz="1600" dirty="0" err="1">
                <a:latin typeface="Lub Dub Condensed" panose="020B0506030403020204" pitchFamily="34" charset="0"/>
              </a:rPr>
              <a:t>doi</a:t>
            </a:r>
            <a:r>
              <a:rPr lang="en-US" sz="1600" dirty="0">
                <a:latin typeface="Lub Dub Condensed" panose="020B0506030403020204" pitchFamily="34" charset="0"/>
              </a:rPr>
              <a:t>: 10.1186/s12874-018-0613-8</a:t>
            </a:r>
          </a:p>
          <a:p>
            <a:pPr marL="0" indent="0">
              <a:spcAft>
                <a:spcPts val="1200"/>
              </a:spcAft>
              <a:buNone/>
            </a:pPr>
            <a:r>
              <a:rPr lang="en-US" sz="1600" dirty="0" err="1">
                <a:latin typeface="Lub Dub Condensed" panose="020B0506030403020204" pitchFamily="34" charset="0"/>
              </a:rPr>
              <a:t>Sembill</a:t>
            </a:r>
            <a:r>
              <a:rPr lang="en-US" sz="1600" dirty="0">
                <a:latin typeface="Lub Dub Condensed" panose="020B0506030403020204" pitchFamily="34" charset="0"/>
              </a:rPr>
              <a:t> JA, </a:t>
            </a:r>
            <a:r>
              <a:rPr lang="en-US" sz="1600" dirty="0" err="1">
                <a:latin typeface="Lub Dub Condensed" panose="020B0506030403020204" pitchFamily="34" charset="0"/>
              </a:rPr>
              <a:t>Gerner</a:t>
            </a:r>
            <a:r>
              <a:rPr lang="en-US" sz="1600" dirty="0">
                <a:latin typeface="Lub Dub Condensed" panose="020B0506030403020204" pitchFamily="34" charset="0"/>
              </a:rPr>
              <a:t> ST, </a:t>
            </a:r>
            <a:r>
              <a:rPr lang="en-US" sz="1600" dirty="0" err="1">
                <a:latin typeface="Lub Dub Condensed" panose="020B0506030403020204" pitchFamily="34" charset="0"/>
              </a:rPr>
              <a:t>Volbers</a:t>
            </a:r>
            <a:r>
              <a:rPr lang="en-US" sz="1600" dirty="0">
                <a:latin typeface="Lub Dub Condensed" panose="020B0506030403020204" pitchFamily="34" charset="0"/>
              </a:rPr>
              <a:t> B, </a:t>
            </a:r>
            <a:r>
              <a:rPr lang="en-US" sz="1600" dirty="0" err="1">
                <a:latin typeface="Lub Dub Condensed" panose="020B0506030403020204" pitchFamily="34" charset="0"/>
              </a:rPr>
              <a:t>Bobinger</a:t>
            </a:r>
            <a:r>
              <a:rPr lang="en-US" sz="1600" dirty="0">
                <a:latin typeface="Lub Dub Condensed" panose="020B0506030403020204" pitchFamily="34" charset="0"/>
              </a:rPr>
              <a:t> T, </a:t>
            </a:r>
            <a:r>
              <a:rPr lang="en-US" sz="1600" dirty="0" err="1">
                <a:latin typeface="Lub Dub Condensed" panose="020B0506030403020204" pitchFamily="34" charset="0"/>
              </a:rPr>
              <a:t>Lücking</a:t>
            </a:r>
            <a:r>
              <a:rPr lang="en-US" sz="1600" dirty="0">
                <a:latin typeface="Lub Dub Condensed" panose="020B0506030403020204" pitchFamily="34" charset="0"/>
              </a:rPr>
              <a:t> H, </a:t>
            </a:r>
            <a:r>
              <a:rPr lang="en-US" sz="1600" dirty="0" err="1">
                <a:latin typeface="Lub Dub Condensed" panose="020B0506030403020204" pitchFamily="34" charset="0"/>
              </a:rPr>
              <a:t>Kloska</a:t>
            </a:r>
            <a:r>
              <a:rPr lang="en-US" sz="1600" dirty="0">
                <a:latin typeface="Lub Dub Condensed" panose="020B0506030403020204" pitchFamily="34" charset="0"/>
              </a:rPr>
              <a:t> SP, Schwab S, Huttner HB, </a:t>
            </a:r>
            <a:r>
              <a:rPr lang="en-US" sz="1600" dirty="0" err="1">
                <a:latin typeface="Lub Dub Condensed" panose="020B0506030403020204" pitchFamily="34" charset="0"/>
              </a:rPr>
              <a:t>Kuramatsu</a:t>
            </a:r>
            <a:r>
              <a:rPr lang="en-US" sz="1600" dirty="0">
                <a:latin typeface="Lub Dub Condensed" panose="020B0506030403020204" pitchFamily="34" charset="0"/>
              </a:rPr>
              <a:t> JB. Severity assessment in maximally treated ICH patients: the max-ICH score. Neurology. 2017;89:423–431. </a:t>
            </a:r>
            <a:r>
              <a:rPr lang="en-US" sz="1600" dirty="0" err="1">
                <a:latin typeface="Lub Dub Condensed" panose="020B0506030403020204" pitchFamily="34" charset="0"/>
              </a:rPr>
              <a:t>doi</a:t>
            </a:r>
            <a:r>
              <a:rPr lang="en-US" sz="1600" dirty="0">
                <a:latin typeface="Lub Dub Condensed" panose="020B0506030403020204" pitchFamily="34" charset="0"/>
              </a:rPr>
              <a:t>: 10.1212/WNL.0000000000004174 </a:t>
            </a:r>
          </a:p>
          <a:p>
            <a:pPr marL="0" indent="0">
              <a:spcAft>
                <a:spcPts val="1200"/>
              </a:spcAft>
              <a:buNone/>
            </a:pPr>
            <a:r>
              <a:rPr lang="en-US" sz="1600" dirty="0" err="1">
                <a:latin typeface="Lub Dub Condensed" panose="020B0506030403020204" pitchFamily="34" charset="0"/>
              </a:rPr>
              <a:t>Sembill</a:t>
            </a:r>
            <a:r>
              <a:rPr lang="en-US" sz="1600" dirty="0">
                <a:latin typeface="Lub Dub Condensed" panose="020B0506030403020204" pitchFamily="34" charset="0"/>
              </a:rPr>
              <a:t> JA, Castello JP, </a:t>
            </a:r>
            <a:r>
              <a:rPr lang="en-US" sz="1600" dirty="0" err="1">
                <a:latin typeface="Lub Dub Condensed" panose="020B0506030403020204" pitchFamily="34" charset="0"/>
              </a:rPr>
              <a:t>Sprügel</a:t>
            </a:r>
            <a:r>
              <a:rPr lang="en-US" sz="1600" dirty="0">
                <a:latin typeface="Lub Dub Condensed" panose="020B0506030403020204" pitchFamily="34" charset="0"/>
              </a:rPr>
              <a:t> MI, </a:t>
            </a:r>
            <a:r>
              <a:rPr lang="en-US" sz="1600" dirty="0" err="1">
                <a:latin typeface="Lub Dub Condensed" panose="020B0506030403020204" pitchFamily="34" charset="0"/>
              </a:rPr>
              <a:t>Gerner</a:t>
            </a:r>
            <a:r>
              <a:rPr lang="en-US" sz="1600" dirty="0">
                <a:latin typeface="Lub Dub Condensed" panose="020B0506030403020204" pitchFamily="34" charset="0"/>
              </a:rPr>
              <a:t> ST, </a:t>
            </a:r>
            <a:r>
              <a:rPr lang="en-US" sz="1600" dirty="0" err="1">
                <a:latin typeface="Lub Dub Condensed" panose="020B0506030403020204" pitchFamily="34" charset="0"/>
              </a:rPr>
              <a:t>Hoelter</a:t>
            </a:r>
            <a:r>
              <a:rPr lang="en-US" sz="1600" dirty="0">
                <a:latin typeface="Lub Dub Condensed" panose="020B0506030403020204" pitchFamily="34" charset="0"/>
              </a:rPr>
              <a:t> P, </a:t>
            </a:r>
            <a:r>
              <a:rPr lang="en-US" sz="1600" dirty="0" err="1">
                <a:latin typeface="Lub Dub Condensed" panose="020B0506030403020204" pitchFamily="34" charset="0"/>
              </a:rPr>
              <a:t>Lücking</a:t>
            </a:r>
            <a:r>
              <a:rPr lang="en-US" sz="1600" dirty="0">
                <a:latin typeface="Lub Dub Condensed" panose="020B0506030403020204" pitchFamily="34" charset="0"/>
              </a:rPr>
              <a:t> H, </a:t>
            </a:r>
            <a:r>
              <a:rPr lang="en-US" sz="1600" dirty="0" err="1">
                <a:latin typeface="Lub Dub Condensed" panose="020B0506030403020204" pitchFamily="34" charset="0"/>
              </a:rPr>
              <a:t>Doerfler</a:t>
            </a:r>
            <a:r>
              <a:rPr lang="en-US" sz="1600" dirty="0">
                <a:latin typeface="Lub Dub Condensed" panose="020B0506030403020204" pitchFamily="34" charset="0"/>
              </a:rPr>
              <a:t> A, Schwab S, Huttner HB, </a:t>
            </a:r>
            <a:r>
              <a:rPr lang="en-US" sz="1600" dirty="0" err="1">
                <a:latin typeface="Lub Dub Condensed" panose="020B0506030403020204" pitchFamily="34" charset="0"/>
              </a:rPr>
              <a:t>Biffi</a:t>
            </a:r>
            <a:r>
              <a:rPr lang="en-US" sz="1600" dirty="0">
                <a:latin typeface="Lub Dub Condensed" panose="020B0506030403020204" pitchFamily="34" charset="0"/>
              </a:rPr>
              <a:t> A, et al. Multicenter validation of the max-ICH score in intracerebral hemorrhage. Ann Neurol. 2021;89:474– 484. </a:t>
            </a:r>
            <a:r>
              <a:rPr lang="en-US" sz="1600" dirty="0" err="1">
                <a:latin typeface="Lub Dub Condensed" panose="020B0506030403020204" pitchFamily="34" charset="0"/>
              </a:rPr>
              <a:t>doi</a:t>
            </a:r>
            <a:r>
              <a:rPr lang="en-US" sz="1600" dirty="0">
                <a:latin typeface="Lub Dub Condensed" panose="020B0506030403020204" pitchFamily="34" charset="0"/>
              </a:rPr>
              <a:t>: 10.1002/ana.25969</a:t>
            </a:r>
          </a:p>
        </p:txBody>
      </p:sp>
      <p:sp>
        <p:nvSpPr>
          <p:cNvPr id="8" name="Text Placeholder 7">
            <a:extLst>
              <a:ext uri="{FF2B5EF4-FFF2-40B4-BE49-F238E27FC236}">
                <a16:creationId xmlns:a16="http://schemas.microsoft.com/office/drawing/2014/main" id="{28D0CC8A-9CEB-48F8-A7BD-A66F6D544599}"/>
              </a:ext>
            </a:extLst>
          </p:cNvPr>
          <p:cNvSpPr>
            <a:spLocks noGrp="1"/>
          </p:cNvSpPr>
          <p:nvPr>
            <p:ph type="body" sz="quarter" idx="13"/>
          </p:nvPr>
        </p:nvSpPr>
        <p:spPr>
          <a:xfrm>
            <a:off x="838200" y="6069531"/>
            <a:ext cx="10515600" cy="271939"/>
          </a:xfrm>
        </p:spPr>
        <p:txBody>
          <a:bodyPr/>
          <a:lstStyle/>
          <a:p>
            <a:pPr algn="ctr"/>
            <a:r>
              <a:rPr lang="en-US" b="1" dirty="0"/>
              <a:t>Abbreviation: </a:t>
            </a:r>
            <a:r>
              <a:rPr lang="en-US" dirty="0"/>
              <a:t>ICH indicates intracerebral hemorrhage.</a:t>
            </a:r>
          </a:p>
        </p:txBody>
      </p:sp>
      <p:sp>
        <p:nvSpPr>
          <p:cNvPr id="4" name="Slide Number Placeholder 3">
            <a:extLst>
              <a:ext uri="{FF2B5EF4-FFF2-40B4-BE49-F238E27FC236}">
                <a16:creationId xmlns:a16="http://schemas.microsoft.com/office/drawing/2014/main" id="{245DCBDE-38D1-44C1-A30F-0D17F893E81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38</a:t>
            </a:fld>
            <a:endParaRPr lang="en-US" dirty="0"/>
          </a:p>
        </p:txBody>
      </p:sp>
      <p:sp>
        <p:nvSpPr>
          <p:cNvPr id="10" name="Rectangle 9">
            <a:extLst>
              <a:ext uri="{FF2B5EF4-FFF2-40B4-BE49-F238E27FC236}">
                <a16:creationId xmlns:a16="http://schemas.microsoft.com/office/drawing/2014/main" id="{8386B783-DDBE-4AAF-A062-60759CC2D180}"/>
              </a:ext>
              <a:ext uri="{C183D7F6-B498-43B3-948B-1728B52AA6E4}">
                <adec:decorative xmlns:adec="http://schemas.microsoft.com/office/drawing/2017/decorative" val="1"/>
              </a:ext>
            </a:extLst>
          </p:cNvPr>
          <p:cNvSpPr/>
          <p:nvPr/>
        </p:nvSpPr>
        <p:spPr>
          <a:xfrm>
            <a:off x="8328752" y="365126"/>
            <a:ext cx="2615473" cy="406400"/>
          </a:xfrm>
          <a:prstGeom prst="rect">
            <a:avLst/>
          </a:prstGeom>
          <a:solidFill>
            <a:schemeClr val="bg1">
              <a:lumMod val="8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hlinkClick r:id="rId2" action="ppaction://hlinksldjump"/>
            <a:extLst>
              <a:ext uri="{FF2B5EF4-FFF2-40B4-BE49-F238E27FC236}">
                <a16:creationId xmlns:a16="http://schemas.microsoft.com/office/drawing/2014/main" id="{80A508AC-0067-4BCA-9C51-D2FC25DF2F29}"/>
              </a:ext>
              <a:ext uri="{C183D7F6-B498-43B3-948B-1728B52AA6E4}">
                <adec:decorative xmlns:adec="http://schemas.microsoft.com/office/drawing/2017/decorative" val="1"/>
              </a:ext>
            </a:extLst>
          </p:cNvPr>
          <p:cNvSpPr txBox="1"/>
          <p:nvPr/>
        </p:nvSpPr>
        <p:spPr>
          <a:xfrm>
            <a:off x="8439150" y="399049"/>
            <a:ext cx="2505075" cy="338554"/>
          </a:xfrm>
          <a:prstGeom prst="rect">
            <a:avLst/>
          </a:prstGeom>
          <a:noFill/>
        </p:spPr>
        <p:txBody>
          <a:bodyPr wrap="square" rtlCol="0">
            <a:spAutoFit/>
          </a:bodyPr>
          <a:lstStyle/>
          <a:p>
            <a:r>
              <a:rPr lang="en-US" sz="1600" b="1" dirty="0">
                <a:latin typeface="Lub Dub Condensed" panose="020B0506030403020204" pitchFamily="34" charset="0"/>
                <a:sym typeface="Wingdings 3" panose="05040102010807070707" pitchFamily="18" charset="2"/>
              </a:rPr>
              <a:t>  </a:t>
            </a:r>
            <a:r>
              <a:rPr lang="en-US" sz="1600" b="1" dirty="0">
                <a:latin typeface="Lub Dub Condensed" panose="020B0506030403020204" pitchFamily="34" charset="0"/>
              </a:rPr>
              <a:t>Return to previous slide</a:t>
            </a:r>
          </a:p>
        </p:txBody>
      </p:sp>
    </p:spTree>
    <p:extLst>
      <p:ext uri="{BB962C8B-B14F-4D97-AF65-F5344CB8AC3E}">
        <p14:creationId xmlns:p14="http://schemas.microsoft.com/office/powerpoint/2010/main" val="2714580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D5C6549-D89D-4C94-A238-6F21B1F5CEC8}"/>
              </a:ext>
            </a:extLst>
          </p:cNvPr>
          <p:cNvSpPr>
            <a:spLocks noGrp="1"/>
          </p:cNvSpPr>
          <p:nvPr>
            <p:ph type="title"/>
          </p:nvPr>
        </p:nvSpPr>
        <p:spPr>
          <a:ln>
            <a:noFill/>
          </a:ln>
        </p:spPr>
        <p:txBody>
          <a:bodyPr/>
          <a:lstStyle/>
          <a:p>
            <a:r>
              <a:rPr lang="en-US" sz="3200" dirty="0">
                <a:latin typeface="Lub Dub Bold" panose="020B0803030403020204" pitchFamily="34" charset="0"/>
                <a:cs typeface="Arial" panose="020B0604020202020204" pitchFamily="34" charset="0"/>
              </a:rPr>
              <a:t>Population Health Implications</a:t>
            </a:r>
            <a:endParaRPr lang="en-US" dirty="0"/>
          </a:p>
        </p:txBody>
      </p:sp>
      <p:sp>
        <p:nvSpPr>
          <p:cNvPr id="6" name="Content Placeholder 5">
            <a:extLst>
              <a:ext uri="{FF2B5EF4-FFF2-40B4-BE49-F238E27FC236}">
                <a16:creationId xmlns:a16="http://schemas.microsoft.com/office/drawing/2014/main" id="{4649FC96-4D5E-40E7-A155-9C8C661266ED}"/>
              </a:ext>
            </a:extLst>
          </p:cNvPr>
          <p:cNvSpPr>
            <a:spLocks noGrp="1"/>
          </p:cNvSpPr>
          <p:nvPr>
            <p:ph idx="1"/>
          </p:nvPr>
        </p:nvSpPr>
        <p:spPr>
          <a:xfrm>
            <a:off x="487830" y="1269867"/>
            <a:ext cx="6468297" cy="420205"/>
          </a:xfrm>
        </p:spPr>
        <p:txBody>
          <a:bodyPr>
            <a:normAutofit lnSpcReduction="10000"/>
          </a:bodyPr>
          <a:lstStyle/>
          <a:p>
            <a:pPr marL="0" indent="0" algn="ctr">
              <a:buNone/>
            </a:pPr>
            <a:r>
              <a:rPr kumimoji="0" lang="en-US" sz="2400" i="0" u="sng" strike="noStrike" kern="1200" cap="none" spc="0" normalizeH="0" baseline="0" noProof="0" dirty="0">
                <a:ln>
                  <a:noFill/>
                </a:ln>
                <a:solidFill>
                  <a:srgbClr val="CF2429"/>
                </a:solidFill>
                <a:effectLst/>
                <a:uLnTx/>
                <a:uFillTx/>
                <a:latin typeface="Lub Dub Bold" panose="020B0803030403020204" pitchFamily="34" charset="0"/>
                <a:ea typeface="+mn-ea"/>
                <a:cs typeface="+mn-cs"/>
              </a:rPr>
              <a:t>Annual Ischemic Stroke &amp; ICH Incidence</a:t>
            </a:r>
          </a:p>
          <a:p>
            <a:pPr algn="ctr"/>
            <a:endParaRPr lang="en-US" dirty="0"/>
          </a:p>
        </p:txBody>
      </p:sp>
      <p:sp>
        <p:nvSpPr>
          <p:cNvPr id="2" name="Rectangle 1" descr="Total Strokes about 795,000.  Of those, 690,000 are ischemic strokes, 16,000 are SAH and 79,000 are ICH.">
            <a:extLst>
              <a:ext uri="{FF2B5EF4-FFF2-40B4-BE49-F238E27FC236}">
                <a16:creationId xmlns:a16="http://schemas.microsoft.com/office/drawing/2014/main" id="{337343A4-7783-47FF-8D30-C60F495E81B3}"/>
              </a:ext>
            </a:extLst>
          </p:cNvPr>
          <p:cNvSpPr/>
          <p:nvPr/>
        </p:nvSpPr>
        <p:spPr>
          <a:xfrm>
            <a:off x="509337" y="1613756"/>
            <a:ext cx="6446790" cy="3911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51DE0B1D-7B42-4A68-85CF-16489D6E85CC}"/>
              </a:ext>
            </a:extLst>
          </p:cNvPr>
          <p:cNvSpPr txBox="1"/>
          <p:nvPr/>
        </p:nvSpPr>
        <p:spPr>
          <a:xfrm>
            <a:off x="4482097" y="3523078"/>
            <a:ext cx="2028078" cy="1200329"/>
          </a:xfrm>
          <a:prstGeom prst="rect">
            <a:avLst/>
          </a:prstGeom>
          <a:noFill/>
        </p:spPr>
        <p:txBody>
          <a:bodyPr wrap="square">
            <a:spAutoFit/>
          </a:bodyPr>
          <a:lstStyle/>
          <a:p>
            <a:pPr algn="ctr"/>
            <a:r>
              <a:rPr lang="en-US" sz="2400" b="1" dirty="0">
                <a:latin typeface="Lub Dub Condensed" panose="020B0506030403020204" pitchFamily="34" charset="0"/>
              </a:rPr>
              <a:t>Early-term ICH Mortality is 30-40%</a:t>
            </a:r>
          </a:p>
        </p:txBody>
      </p:sp>
      <p:sp>
        <p:nvSpPr>
          <p:cNvPr id="8" name="Rectangle 7">
            <a:extLst>
              <a:ext uri="{FF2B5EF4-FFF2-40B4-BE49-F238E27FC236}">
                <a16:creationId xmlns:a16="http://schemas.microsoft.com/office/drawing/2014/main" id="{CA8517AF-7C32-44DB-891F-7A9A25F9ADB8}"/>
              </a:ext>
              <a:ext uri="{C183D7F6-B498-43B3-948B-1728B52AA6E4}">
                <adec:decorative xmlns:adec="http://schemas.microsoft.com/office/drawing/2017/decorative" val="1"/>
              </a:ext>
            </a:extLst>
          </p:cNvPr>
          <p:cNvSpPr/>
          <p:nvPr/>
        </p:nvSpPr>
        <p:spPr>
          <a:xfrm>
            <a:off x="7186864" y="2003540"/>
            <a:ext cx="4495799" cy="32142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DC564F5C-5E7A-489B-AC04-076FAF03BE37}"/>
              </a:ext>
            </a:extLst>
          </p:cNvPr>
          <p:cNvSpPr txBox="1"/>
          <p:nvPr/>
        </p:nvSpPr>
        <p:spPr>
          <a:xfrm>
            <a:off x="7499911" y="3034039"/>
            <a:ext cx="3982180" cy="461665"/>
          </a:xfrm>
          <a:prstGeom prst="rect">
            <a:avLst/>
          </a:prstGeom>
          <a:noFill/>
        </p:spPr>
        <p:txBody>
          <a:bodyPr wrap="none" rtlCol="0">
            <a:spAutoFit/>
          </a:bodyPr>
          <a:lstStyle/>
          <a:p>
            <a:r>
              <a:rPr lang="en-US" sz="2400" dirty="0">
                <a:latin typeface="Lub Dub Bold" panose="020B0803030403020204" pitchFamily="34" charset="0"/>
              </a:rPr>
              <a:t>Incidence of ICH by Race </a:t>
            </a:r>
          </a:p>
        </p:txBody>
      </p:sp>
      <p:pic>
        <p:nvPicPr>
          <p:cNvPr id="10" name="Picture 9">
            <a:extLst>
              <a:ext uri="{FF2B5EF4-FFF2-40B4-BE49-F238E27FC236}">
                <a16:creationId xmlns:a16="http://schemas.microsoft.com/office/drawing/2014/main" id="{B540DEA0-C97E-49D8-A351-C615C6049990}"/>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190501" y="1718699"/>
            <a:ext cx="1291590" cy="1315340"/>
          </a:xfrm>
          <a:prstGeom prst="rect">
            <a:avLst/>
          </a:prstGeom>
        </p:spPr>
      </p:pic>
      <p:pic>
        <p:nvPicPr>
          <p:cNvPr id="11" name="Picture 10">
            <a:extLst>
              <a:ext uri="{FF2B5EF4-FFF2-40B4-BE49-F238E27FC236}">
                <a16:creationId xmlns:a16="http://schemas.microsoft.com/office/drawing/2014/main" id="{B1BABD24-AFFF-4F7F-BA52-444EACD6F693}"/>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412895" y="1742449"/>
            <a:ext cx="1291590" cy="1291590"/>
          </a:xfrm>
          <a:prstGeom prst="rect">
            <a:avLst/>
          </a:prstGeom>
        </p:spPr>
      </p:pic>
      <p:sp>
        <p:nvSpPr>
          <p:cNvPr id="12" name="TextBox 11">
            <a:extLst>
              <a:ext uri="{FF2B5EF4-FFF2-40B4-BE49-F238E27FC236}">
                <a16:creationId xmlns:a16="http://schemas.microsoft.com/office/drawing/2014/main" id="{11C74759-0036-4133-916B-CB7A9C994FA3}"/>
              </a:ext>
            </a:extLst>
          </p:cNvPr>
          <p:cNvSpPr txBox="1"/>
          <p:nvPr/>
        </p:nvSpPr>
        <p:spPr>
          <a:xfrm>
            <a:off x="7588070" y="3529015"/>
            <a:ext cx="3894021" cy="1477328"/>
          </a:xfrm>
          <a:prstGeom prst="rect">
            <a:avLst/>
          </a:prstGeom>
          <a:noFill/>
        </p:spPr>
        <p:txBody>
          <a:bodyPr wrap="square">
            <a:spAutoFit/>
          </a:bodyPr>
          <a:lstStyle/>
          <a:p>
            <a:pPr marL="285750" indent="-285750">
              <a:spcAft>
                <a:spcPts val="1200"/>
              </a:spcAft>
              <a:buFont typeface="Arial" panose="020B0604020202020204" pitchFamily="34" charset="0"/>
              <a:buChar char="•"/>
            </a:pPr>
            <a:r>
              <a:rPr lang="en-US" sz="1600" dirty="0">
                <a:latin typeface="Lub Dub Medium" panose="020B0603030403020204" pitchFamily="34" charset="0"/>
              </a:rPr>
              <a:t>≈1.6-fold greater among Black than White people </a:t>
            </a:r>
          </a:p>
          <a:p>
            <a:pPr marL="285750" indent="-285750">
              <a:spcAft>
                <a:spcPts val="1200"/>
              </a:spcAft>
              <a:buFont typeface="Arial" panose="020B0604020202020204" pitchFamily="34" charset="0"/>
              <a:buChar char="•"/>
            </a:pPr>
            <a:r>
              <a:rPr lang="en-US" sz="1600" dirty="0">
                <a:latin typeface="Lub Dub Medium" panose="020B0603030403020204" pitchFamily="34" charset="0"/>
              </a:rPr>
              <a:t>≈1.6-fold greater among Mexican American than non-Hispanic White people</a:t>
            </a:r>
          </a:p>
        </p:txBody>
      </p:sp>
      <p:graphicFrame>
        <p:nvGraphicFramePr>
          <p:cNvPr id="15" name="Chart 14">
            <a:extLst>
              <a:ext uri="{FF2B5EF4-FFF2-40B4-BE49-F238E27FC236}">
                <a16:creationId xmlns:a16="http://schemas.microsoft.com/office/drawing/2014/main" id="{B510C446-D239-42CB-84BD-3AB4A4D7C65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64174550"/>
              </p:ext>
            </p:extLst>
          </p:nvPr>
        </p:nvGraphicFramePr>
        <p:xfrm>
          <a:off x="36713" y="1332755"/>
          <a:ext cx="5257800" cy="4380646"/>
        </p:xfrm>
        <a:graphic>
          <a:graphicData uri="http://schemas.openxmlformats.org/drawingml/2006/chart">
            <c:chart xmlns:c="http://schemas.openxmlformats.org/drawingml/2006/chart" xmlns:r="http://schemas.openxmlformats.org/officeDocument/2006/relationships" r:id="rId5"/>
          </a:graphicData>
        </a:graphic>
      </p:graphicFrame>
      <p:sp>
        <p:nvSpPr>
          <p:cNvPr id="20" name="TextBox 19">
            <a:extLst>
              <a:ext uri="{FF2B5EF4-FFF2-40B4-BE49-F238E27FC236}">
                <a16:creationId xmlns:a16="http://schemas.microsoft.com/office/drawing/2014/main" id="{968ED461-4B6E-4F53-A431-172CD27D8A87}"/>
              </a:ext>
              <a:ext uri="{C183D7F6-B498-43B3-948B-1728B52AA6E4}">
                <adec:decorative xmlns:adec="http://schemas.microsoft.com/office/drawing/2017/decorative" val="1"/>
              </a:ext>
            </a:extLst>
          </p:cNvPr>
          <p:cNvSpPr txBox="1"/>
          <p:nvPr/>
        </p:nvSpPr>
        <p:spPr>
          <a:xfrm>
            <a:off x="4266883" y="2598003"/>
            <a:ext cx="2458507" cy="830997"/>
          </a:xfrm>
          <a:prstGeom prst="rect">
            <a:avLst/>
          </a:prstGeom>
          <a:solidFill>
            <a:srgbClr val="CF2429"/>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Lub Dub Condensed" panose="020B0506030403020204" pitchFamily="34" charset="0"/>
                <a:ea typeface="+mn-ea"/>
                <a:cs typeface="+mn-cs"/>
              </a:rPr>
              <a:t>Total Strokes: ~795K</a:t>
            </a:r>
          </a:p>
        </p:txBody>
      </p:sp>
      <p:cxnSp>
        <p:nvCxnSpPr>
          <p:cNvPr id="24" name="Straight Connector 23">
            <a:extLst>
              <a:ext uri="{FF2B5EF4-FFF2-40B4-BE49-F238E27FC236}">
                <a16:creationId xmlns:a16="http://schemas.microsoft.com/office/drawing/2014/main" id="{EB14FAE5-277B-4FC8-8BBB-022E679354B7}"/>
              </a:ext>
              <a:ext uri="{C183D7F6-B498-43B3-948B-1728B52AA6E4}">
                <adec:decorative xmlns:adec="http://schemas.microsoft.com/office/drawing/2017/decorative" val="1"/>
              </a:ext>
            </a:extLst>
          </p:cNvPr>
          <p:cNvCxnSpPr>
            <a:cxnSpLocks/>
          </p:cNvCxnSpPr>
          <p:nvPr/>
        </p:nvCxnSpPr>
        <p:spPr>
          <a:xfrm>
            <a:off x="2008261" y="1837346"/>
            <a:ext cx="470019" cy="275208"/>
          </a:xfrm>
          <a:prstGeom prst="bentConnector3">
            <a:avLst>
              <a:gd name="adj1" fmla="val 99091"/>
            </a:avLst>
          </a:prstGeom>
          <a:ln w="19050">
            <a:solidFill>
              <a:srgbClr val="A5A5A5"/>
            </a:solidFill>
          </a:ln>
        </p:spPr>
        <p:style>
          <a:lnRef idx="1">
            <a:schemeClr val="accent1"/>
          </a:lnRef>
          <a:fillRef idx="0">
            <a:schemeClr val="accent1"/>
          </a:fillRef>
          <a:effectRef idx="0">
            <a:schemeClr val="accent1"/>
          </a:effectRef>
          <a:fontRef idx="minor">
            <a:schemeClr val="tx1"/>
          </a:fontRef>
        </p:style>
      </p:cxnSp>
      <p:cxnSp>
        <p:nvCxnSpPr>
          <p:cNvPr id="29" name="Straight Connector 23">
            <a:extLst>
              <a:ext uri="{FF2B5EF4-FFF2-40B4-BE49-F238E27FC236}">
                <a16:creationId xmlns:a16="http://schemas.microsoft.com/office/drawing/2014/main" id="{716A5818-CE1D-468E-8C5B-7E4DF502F874}"/>
              </a:ext>
              <a:ext uri="{C183D7F6-B498-43B3-948B-1728B52AA6E4}">
                <adec:decorative xmlns:adec="http://schemas.microsoft.com/office/drawing/2017/decorative" val="1"/>
              </a:ext>
            </a:extLst>
          </p:cNvPr>
          <p:cNvCxnSpPr>
            <a:cxnSpLocks/>
          </p:cNvCxnSpPr>
          <p:nvPr/>
        </p:nvCxnSpPr>
        <p:spPr>
          <a:xfrm>
            <a:off x="1459906" y="2226984"/>
            <a:ext cx="470019" cy="275208"/>
          </a:xfrm>
          <a:prstGeom prst="bentConnector3">
            <a:avLst>
              <a:gd name="adj1" fmla="val 99091"/>
            </a:avLst>
          </a:prstGeom>
          <a:ln w="19050">
            <a:solidFill>
              <a:srgbClr val="CF2429"/>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F84DB11F-D53C-4B39-8117-021E4A5E358A}"/>
              </a:ext>
            </a:extLst>
          </p:cNvPr>
          <p:cNvSpPr>
            <a:spLocks noGrp="1"/>
          </p:cNvSpPr>
          <p:nvPr>
            <p:ph type="body" sz="quarter" idx="13"/>
          </p:nvPr>
        </p:nvSpPr>
        <p:spPr/>
        <p:txBody>
          <a:bodyPr/>
          <a:lstStyle/>
          <a:p>
            <a:r>
              <a:rPr lang="en-US" b="1" dirty="0"/>
              <a:t>Abbreviations: </a:t>
            </a:r>
            <a:r>
              <a:rPr lang="en-US" dirty="0"/>
              <a:t>ICH indicates intracerebral hemorrhage; and SAH, subarachnoid hemorrhage.</a:t>
            </a:r>
          </a:p>
        </p:txBody>
      </p:sp>
      <p:pic>
        <p:nvPicPr>
          <p:cNvPr id="14" name="Picture 13">
            <a:extLst>
              <a:ext uri="{FF2B5EF4-FFF2-40B4-BE49-F238E27FC236}">
                <a16:creationId xmlns:a16="http://schemas.microsoft.com/office/drawing/2014/main" id="{A138F889-C234-4208-A44E-85BE845DA924}"/>
              </a:ext>
              <a:ext uri="{C183D7F6-B498-43B3-948B-1728B52AA6E4}">
                <adec:decorative xmlns:adec="http://schemas.microsoft.com/office/drawing/2017/decorative" val="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814426" y="1718699"/>
            <a:ext cx="1291590" cy="1324137"/>
          </a:xfrm>
          <a:prstGeom prst="rect">
            <a:avLst/>
          </a:prstGeom>
        </p:spPr>
      </p:pic>
    </p:spTree>
    <p:extLst>
      <p:ext uri="{BB962C8B-B14F-4D97-AF65-F5344CB8AC3E}">
        <p14:creationId xmlns:p14="http://schemas.microsoft.com/office/powerpoint/2010/main" val="3378461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15A03-6C01-41AA-8AD1-8ED07125C26C}"/>
              </a:ext>
            </a:extLst>
          </p:cNvPr>
          <p:cNvSpPr>
            <a:spLocks noGrp="1"/>
          </p:cNvSpPr>
          <p:nvPr>
            <p:ph type="title"/>
          </p:nvPr>
        </p:nvSpPr>
        <p:spPr/>
        <p:txBody>
          <a:bodyPr/>
          <a:lstStyle/>
          <a:p>
            <a:r>
              <a:rPr lang="en-US" sz="3200" dirty="0">
                <a:latin typeface="Lub Dub Bold" panose="020B0803030403020204" pitchFamily="34" charset="0"/>
              </a:rPr>
              <a:t>Mechanisms of ICH Injury</a:t>
            </a:r>
            <a:endParaRPr lang="en-US" dirty="0"/>
          </a:p>
        </p:txBody>
      </p:sp>
      <p:sp>
        <p:nvSpPr>
          <p:cNvPr id="39" name="Rectangle 38">
            <a:extLst>
              <a:ext uri="{FF2B5EF4-FFF2-40B4-BE49-F238E27FC236}">
                <a16:creationId xmlns:a16="http://schemas.microsoft.com/office/drawing/2014/main" id="{F0932773-6886-41BF-B3BC-8A044009F642}"/>
              </a:ext>
              <a:ext uri="{C183D7F6-B498-43B3-948B-1728B52AA6E4}">
                <adec:decorative xmlns:adec="http://schemas.microsoft.com/office/drawing/2017/decorative" val="1"/>
              </a:ext>
            </a:extLst>
          </p:cNvPr>
          <p:cNvSpPr/>
          <p:nvPr/>
        </p:nvSpPr>
        <p:spPr>
          <a:xfrm>
            <a:off x="4841153" y="1447659"/>
            <a:ext cx="6020435" cy="321152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1857B7FD-7C76-40C3-890B-A2741A07C04D}"/>
              </a:ext>
              <a:ext uri="{C183D7F6-B498-43B3-948B-1728B52AA6E4}">
                <adec:decorative xmlns:adec="http://schemas.microsoft.com/office/drawing/2017/decorative" val="1"/>
              </a:ext>
            </a:extLst>
          </p:cNvPr>
          <p:cNvSpPr/>
          <p:nvPr/>
        </p:nvSpPr>
        <p:spPr>
          <a:xfrm>
            <a:off x="920540" y="1460375"/>
            <a:ext cx="3419760" cy="3211528"/>
          </a:xfrm>
          <a:prstGeom prst="rect">
            <a:avLst/>
          </a:prstGeom>
          <a:solidFill>
            <a:srgbClr val="F4C2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Arrow Connector 18">
            <a:extLst>
              <a:ext uri="{FF2B5EF4-FFF2-40B4-BE49-F238E27FC236}">
                <a16:creationId xmlns:a16="http://schemas.microsoft.com/office/drawing/2014/main" id="{1996A6FA-8C09-4E87-AB28-5553E543E60F}"/>
              </a:ext>
              <a:ext uri="{C183D7F6-B498-43B3-948B-1728B52AA6E4}">
                <adec:decorative xmlns:adec="http://schemas.microsoft.com/office/drawing/2017/decorative" val="1"/>
              </a:ext>
            </a:extLst>
          </p:cNvPr>
          <p:cNvCxnSpPr>
            <a:cxnSpLocks/>
          </p:cNvCxnSpPr>
          <p:nvPr/>
        </p:nvCxnSpPr>
        <p:spPr>
          <a:xfrm>
            <a:off x="838200" y="1915667"/>
            <a:ext cx="3798621" cy="0"/>
          </a:xfrm>
          <a:prstGeom prst="straightConnector1">
            <a:avLst/>
          </a:prstGeom>
          <a:ln w="111125">
            <a:solidFill>
              <a:srgbClr val="CF2429"/>
            </a:solidFill>
            <a:tailEnd type="triangle"/>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8B559C1C-5E05-440A-85E6-F63A635E0E46}"/>
              </a:ext>
              <a:ext uri="{C183D7F6-B498-43B3-948B-1728B52AA6E4}">
                <adec:decorative xmlns:adec="http://schemas.microsoft.com/office/drawing/2017/decorative" val="1"/>
              </a:ext>
            </a:extLst>
          </p:cNvPr>
          <p:cNvSpPr/>
          <p:nvPr/>
        </p:nvSpPr>
        <p:spPr>
          <a:xfrm>
            <a:off x="1783132" y="1664499"/>
            <a:ext cx="1689684" cy="525591"/>
          </a:xfrm>
          <a:prstGeom prst="rect">
            <a:avLst/>
          </a:prstGeom>
          <a:solidFill>
            <a:srgbClr val="F4C2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1F50CB78-182E-455B-8CE7-6BB8457A49B6}"/>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5</a:t>
            </a:fld>
            <a:endParaRPr lang="en-US" sz="900" dirty="0"/>
          </a:p>
        </p:txBody>
      </p:sp>
      <p:sp>
        <p:nvSpPr>
          <p:cNvPr id="8" name="Rectangle 7">
            <a:extLst>
              <a:ext uri="{FF2B5EF4-FFF2-40B4-BE49-F238E27FC236}">
                <a16:creationId xmlns:a16="http://schemas.microsoft.com/office/drawing/2014/main" id="{04FFB8F2-6740-4472-A74A-B2EDEBC16311}"/>
              </a:ext>
              <a:ext uri="{C183D7F6-B498-43B3-948B-1728B52AA6E4}">
                <adec:decorative xmlns:adec="http://schemas.microsoft.com/office/drawing/2017/decorative" val="1"/>
              </a:ext>
            </a:extLst>
          </p:cNvPr>
          <p:cNvSpPr/>
          <p:nvPr/>
        </p:nvSpPr>
        <p:spPr>
          <a:xfrm flipV="1">
            <a:off x="1446446" y="5107040"/>
            <a:ext cx="9299109" cy="5847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Arrow Connector 10">
            <a:extLst>
              <a:ext uri="{FF2B5EF4-FFF2-40B4-BE49-F238E27FC236}">
                <a16:creationId xmlns:a16="http://schemas.microsoft.com/office/drawing/2014/main" id="{6AF138BF-E85A-425B-91A3-AB3287DD32B7}"/>
              </a:ext>
              <a:ext uri="{C183D7F6-B498-43B3-948B-1728B52AA6E4}">
                <adec:decorative xmlns:adec="http://schemas.microsoft.com/office/drawing/2017/decorative" val="1"/>
              </a:ext>
            </a:extLst>
          </p:cNvPr>
          <p:cNvCxnSpPr>
            <a:cxnSpLocks/>
          </p:cNvCxnSpPr>
          <p:nvPr/>
        </p:nvCxnSpPr>
        <p:spPr>
          <a:xfrm>
            <a:off x="4683211" y="1915986"/>
            <a:ext cx="6399948" cy="11309"/>
          </a:xfrm>
          <a:prstGeom prst="straightConnector1">
            <a:avLst/>
          </a:prstGeom>
          <a:ln w="111125">
            <a:solidFill>
              <a:srgbClr val="2F5597"/>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4530CCD-B476-4615-A615-84F5A259250E}"/>
              </a:ext>
              <a:ext uri="{C183D7F6-B498-43B3-948B-1728B52AA6E4}">
                <adec:decorative xmlns:adec="http://schemas.microsoft.com/office/drawing/2017/decorative" val="1"/>
              </a:ext>
            </a:extLst>
          </p:cNvPr>
          <p:cNvSpPr txBox="1"/>
          <p:nvPr/>
        </p:nvSpPr>
        <p:spPr>
          <a:xfrm>
            <a:off x="920540" y="3227918"/>
            <a:ext cx="1245854" cy="646331"/>
          </a:xfrm>
          <a:prstGeom prst="rect">
            <a:avLst/>
          </a:prstGeom>
          <a:noFill/>
        </p:spPr>
        <p:txBody>
          <a:bodyPr wrap="none" rtlCol="0">
            <a:spAutoFit/>
          </a:bodyPr>
          <a:lstStyle/>
          <a:p>
            <a:r>
              <a:rPr lang="en-US" b="1" dirty="0">
                <a:latin typeface="Lub Dub Condensed" panose="020B0506030403020204" pitchFamily="34" charset="0"/>
              </a:rPr>
              <a:t>Hematoma</a:t>
            </a:r>
          </a:p>
          <a:p>
            <a:r>
              <a:rPr lang="en-US" b="1" dirty="0">
                <a:latin typeface="Lub Dub Condensed" panose="020B0506030403020204" pitchFamily="34" charset="0"/>
              </a:rPr>
              <a:t>Expansion</a:t>
            </a:r>
          </a:p>
        </p:txBody>
      </p:sp>
      <p:sp>
        <p:nvSpPr>
          <p:cNvPr id="15" name="TextBox 14">
            <a:extLst>
              <a:ext uri="{FF2B5EF4-FFF2-40B4-BE49-F238E27FC236}">
                <a16:creationId xmlns:a16="http://schemas.microsoft.com/office/drawing/2014/main" id="{8808F534-93AC-4A6E-A5F7-134D0A354618}"/>
              </a:ext>
              <a:ext uri="{C183D7F6-B498-43B3-948B-1728B52AA6E4}">
                <adec:decorative xmlns:adec="http://schemas.microsoft.com/office/drawing/2017/decorative" val="1"/>
              </a:ext>
            </a:extLst>
          </p:cNvPr>
          <p:cNvSpPr txBox="1"/>
          <p:nvPr/>
        </p:nvSpPr>
        <p:spPr>
          <a:xfrm>
            <a:off x="2762624" y="2812420"/>
            <a:ext cx="1577676" cy="1477328"/>
          </a:xfrm>
          <a:prstGeom prst="rect">
            <a:avLst/>
          </a:prstGeom>
          <a:noFill/>
        </p:spPr>
        <p:txBody>
          <a:bodyPr wrap="none" rtlCol="0">
            <a:spAutoFit/>
          </a:bodyPr>
          <a:lstStyle/>
          <a:p>
            <a:r>
              <a:rPr lang="en-US" dirty="0">
                <a:latin typeface="Lub Dub Condensed" panose="020B0506030403020204" pitchFamily="34" charset="0"/>
              </a:rPr>
              <a:t>↑ ICP</a:t>
            </a:r>
          </a:p>
          <a:p>
            <a:endParaRPr lang="en-US" dirty="0">
              <a:latin typeface="Lub Dub Condensed" panose="020B0506030403020204" pitchFamily="34" charset="0"/>
            </a:endParaRPr>
          </a:p>
          <a:p>
            <a:r>
              <a:rPr lang="en-US" dirty="0">
                <a:latin typeface="Lub Dub Condensed" panose="020B0506030403020204" pitchFamily="34" charset="0"/>
              </a:rPr>
              <a:t>Hydrocephalus</a:t>
            </a:r>
          </a:p>
          <a:p>
            <a:endParaRPr lang="en-US" dirty="0">
              <a:latin typeface="Lub Dub Condensed" panose="020B0506030403020204" pitchFamily="34" charset="0"/>
            </a:endParaRPr>
          </a:p>
          <a:p>
            <a:r>
              <a:rPr lang="en-US" dirty="0">
                <a:latin typeface="Lub Dub Condensed" panose="020B0506030403020204" pitchFamily="34" charset="0"/>
              </a:rPr>
              <a:t>Herniation</a:t>
            </a:r>
          </a:p>
        </p:txBody>
      </p:sp>
      <p:cxnSp>
        <p:nvCxnSpPr>
          <p:cNvPr id="25" name="Straight Arrow Connector 24">
            <a:extLst>
              <a:ext uri="{FF2B5EF4-FFF2-40B4-BE49-F238E27FC236}">
                <a16:creationId xmlns:a16="http://schemas.microsoft.com/office/drawing/2014/main" id="{3434D331-0D5A-4085-BD80-7EB2208B3AA7}"/>
              </a:ext>
              <a:ext uri="{C183D7F6-B498-43B3-948B-1728B52AA6E4}">
                <adec:decorative xmlns:adec="http://schemas.microsoft.com/office/drawing/2017/decorative" val="1"/>
              </a:ext>
            </a:extLst>
          </p:cNvPr>
          <p:cNvCxnSpPr>
            <a:cxnSpLocks/>
          </p:cNvCxnSpPr>
          <p:nvPr/>
        </p:nvCxnSpPr>
        <p:spPr>
          <a:xfrm flipV="1">
            <a:off x="2140581" y="3020232"/>
            <a:ext cx="676769" cy="530852"/>
          </a:xfrm>
          <a:prstGeom prst="bentConnector3">
            <a:avLst>
              <a:gd name="adj1" fmla="val 37219"/>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4">
            <a:extLst>
              <a:ext uri="{FF2B5EF4-FFF2-40B4-BE49-F238E27FC236}">
                <a16:creationId xmlns:a16="http://schemas.microsoft.com/office/drawing/2014/main" id="{03AF109C-9178-4A3E-A467-DD95EA27693B}"/>
              </a:ext>
              <a:ext uri="{C183D7F6-B498-43B3-948B-1728B52AA6E4}">
                <adec:decorative xmlns:adec="http://schemas.microsoft.com/office/drawing/2017/decorative" val="1"/>
              </a:ext>
            </a:extLst>
          </p:cNvPr>
          <p:cNvCxnSpPr>
            <a:cxnSpLocks/>
            <a:stCxn id="14" idx="3"/>
          </p:cNvCxnSpPr>
          <p:nvPr/>
        </p:nvCxnSpPr>
        <p:spPr>
          <a:xfrm>
            <a:off x="2166394" y="3551084"/>
            <a:ext cx="596230" cy="542000"/>
          </a:xfrm>
          <a:prstGeom prst="bentConnector3">
            <a:avLst>
              <a:gd name="adj1" fmla="val 39638"/>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9DBDE568-23FC-41BC-83F9-95444E9C7BC0}"/>
              </a:ext>
              <a:ext uri="{C183D7F6-B498-43B3-948B-1728B52AA6E4}">
                <adec:decorative xmlns:adec="http://schemas.microsoft.com/office/drawing/2017/decorative" val="1"/>
              </a:ext>
            </a:extLst>
          </p:cNvPr>
          <p:cNvCxnSpPr>
            <a:cxnSpLocks/>
            <a:endCxn id="15" idx="1"/>
          </p:cNvCxnSpPr>
          <p:nvPr/>
        </p:nvCxnSpPr>
        <p:spPr>
          <a:xfrm>
            <a:off x="2142543" y="3551083"/>
            <a:ext cx="620081" cy="1"/>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CAE2483-FFD8-47F8-A13E-A8833DE20FD5}"/>
              </a:ext>
            </a:extLst>
          </p:cNvPr>
          <p:cNvSpPr txBox="1"/>
          <p:nvPr/>
        </p:nvSpPr>
        <p:spPr>
          <a:xfrm>
            <a:off x="1767305" y="1676701"/>
            <a:ext cx="1736373" cy="461665"/>
          </a:xfrm>
          <a:prstGeom prst="rect">
            <a:avLst/>
          </a:prstGeom>
          <a:noFill/>
        </p:spPr>
        <p:txBody>
          <a:bodyPr wrap="none" rtlCol="0">
            <a:spAutoFit/>
          </a:bodyPr>
          <a:lstStyle/>
          <a:p>
            <a:r>
              <a:rPr lang="en-US" sz="2400" b="1" dirty="0">
                <a:latin typeface="Lub Dub Bold" panose="020B0803030403020204" pitchFamily="34" charset="0"/>
              </a:rPr>
              <a:t>0 - 6 hours</a:t>
            </a:r>
          </a:p>
        </p:txBody>
      </p:sp>
      <p:sp>
        <p:nvSpPr>
          <p:cNvPr id="16" name="TextBox 15">
            <a:extLst>
              <a:ext uri="{FF2B5EF4-FFF2-40B4-BE49-F238E27FC236}">
                <a16:creationId xmlns:a16="http://schemas.microsoft.com/office/drawing/2014/main" id="{608B2253-CA41-447C-9354-DBFC2F1D8968}"/>
              </a:ext>
              <a:ext uri="{C183D7F6-B498-43B3-948B-1728B52AA6E4}">
                <adec:decorative xmlns:adec="http://schemas.microsoft.com/office/drawing/2017/decorative" val="0"/>
              </a:ext>
            </a:extLst>
          </p:cNvPr>
          <p:cNvSpPr txBox="1"/>
          <p:nvPr/>
        </p:nvSpPr>
        <p:spPr>
          <a:xfrm>
            <a:off x="1940314" y="2224310"/>
            <a:ext cx="1976823" cy="400110"/>
          </a:xfrm>
          <a:prstGeom prst="rect">
            <a:avLst/>
          </a:prstGeom>
          <a:noFill/>
        </p:spPr>
        <p:txBody>
          <a:bodyPr wrap="none" rtlCol="0">
            <a:spAutoFit/>
          </a:bodyPr>
          <a:lstStyle/>
          <a:p>
            <a:r>
              <a:rPr lang="en-US" sz="2000" u="sng" dirty="0">
                <a:latin typeface="Lub Dub Bold" panose="020B0803030403020204" pitchFamily="34" charset="0"/>
              </a:rPr>
              <a:t>Primary Injury</a:t>
            </a:r>
          </a:p>
        </p:txBody>
      </p:sp>
      <p:sp>
        <p:nvSpPr>
          <p:cNvPr id="40" name="Rectangle 39">
            <a:extLst>
              <a:ext uri="{FF2B5EF4-FFF2-40B4-BE49-F238E27FC236}">
                <a16:creationId xmlns:a16="http://schemas.microsoft.com/office/drawing/2014/main" id="{12700C88-66B8-4DCE-A057-5BA35A2C46C0}"/>
              </a:ext>
              <a:ext uri="{C183D7F6-B498-43B3-948B-1728B52AA6E4}">
                <adec:decorative xmlns:adec="http://schemas.microsoft.com/office/drawing/2017/decorative" val="1"/>
              </a:ext>
            </a:extLst>
          </p:cNvPr>
          <p:cNvSpPr/>
          <p:nvPr/>
        </p:nvSpPr>
        <p:spPr>
          <a:xfrm>
            <a:off x="7112509" y="1676701"/>
            <a:ext cx="1574290" cy="52559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descr="Hematoma Expansion leads to increased ICP, hydrocephalus and herniation">
            <a:extLst>
              <a:ext uri="{FF2B5EF4-FFF2-40B4-BE49-F238E27FC236}">
                <a16:creationId xmlns:a16="http://schemas.microsoft.com/office/drawing/2014/main" id="{5D0BDAC3-B6D3-4279-B0EC-1FF7AAE3D396}"/>
              </a:ext>
            </a:extLst>
          </p:cNvPr>
          <p:cNvSpPr/>
          <p:nvPr/>
        </p:nvSpPr>
        <p:spPr>
          <a:xfrm>
            <a:off x="920540" y="2812420"/>
            <a:ext cx="3419760" cy="16005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55799468-F0EB-4D46-B535-23569B0990D3}"/>
              </a:ext>
            </a:extLst>
          </p:cNvPr>
          <p:cNvSpPr txBox="1"/>
          <p:nvPr/>
        </p:nvSpPr>
        <p:spPr>
          <a:xfrm>
            <a:off x="7149580" y="1699128"/>
            <a:ext cx="1467068" cy="461665"/>
          </a:xfrm>
          <a:prstGeom prst="rect">
            <a:avLst/>
          </a:prstGeom>
          <a:noFill/>
        </p:spPr>
        <p:txBody>
          <a:bodyPr wrap="none" rtlCol="0">
            <a:spAutoFit/>
          </a:bodyPr>
          <a:lstStyle/>
          <a:p>
            <a:r>
              <a:rPr lang="en-US" sz="2400" b="1" dirty="0">
                <a:latin typeface="Lub Dub Bold" panose="020B0803030403020204" pitchFamily="34" charset="0"/>
              </a:rPr>
              <a:t>&gt;6 hours</a:t>
            </a:r>
          </a:p>
        </p:txBody>
      </p:sp>
      <p:sp>
        <p:nvSpPr>
          <p:cNvPr id="17" name="TextBox 16">
            <a:extLst>
              <a:ext uri="{FF2B5EF4-FFF2-40B4-BE49-F238E27FC236}">
                <a16:creationId xmlns:a16="http://schemas.microsoft.com/office/drawing/2014/main" id="{0867EBAD-44D7-4AB9-9F81-9665FEC8FC73}"/>
              </a:ext>
              <a:ext uri="{C183D7F6-B498-43B3-948B-1728B52AA6E4}">
                <adec:decorative xmlns:adec="http://schemas.microsoft.com/office/drawing/2017/decorative" val="0"/>
              </a:ext>
            </a:extLst>
          </p:cNvPr>
          <p:cNvSpPr txBox="1"/>
          <p:nvPr/>
        </p:nvSpPr>
        <p:spPr>
          <a:xfrm>
            <a:off x="6918455" y="2224310"/>
            <a:ext cx="2337499" cy="400110"/>
          </a:xfrm>
          <a:prstGeom prst="rect">
            <a:avLst/>
          </a:prstGeom>
          <a:noFill/>
        </p:spPr>
        <p:txBody>
          <a:bodyPr wrap="none" rtlCol="0">
            <a:spAutoFit/>
          </a:bodyPr>
          <a:lstStyle/>
          <a:p>
            <a:r>
              <a:rPr lang="en-US" sz="2000" u="sng" dirty="0">
                <a:latin typeface="Lub Dub Bold" panose="020B0803030403020204" pitchFamily="34" charset="0"/>
              </a:rPr>
              <a:t>Secondary Injury</a:t>
            </a:r>
          </a:p>
        </p:txBody>
      </p:sp>
      <p:sp>
        <p:nvSpPr>
          <p:cNvPr id="18" name="TextBox 17">
            <a:extLst>
              <a:ext uri="{FF2B5EF4-FFF2-40B4-BE49-F238E27FC236}">
                <a16:creationId xmlns:a16="http://schemas.microsoft.com/office/drawing/2014/main" id="{8F53B623-5998-4F84-98F6-A6E1035F296E}"/>
              </a:ext>
              <a:ext uri="{C183D7F6-B498-43B3-948B-1728B52AA6E4}">
                <adec:decorative xmlns:adec="http://schemas.microsoft.com/office/drawing/2017/decorative" val="0"/>
              </a:ext>
            </a:extLst>
          </p:cNvPr>
          <p:cNvSpPr txBox="1"/>
          <p:nvPr/>
        </p:nvSpPr>
        <p:spPr>
          <a:xfrm>
            <a:off x="6714590" y="2935597"/>
            <a:ext cx="2784737" cy="1477328"/>
          </a:xfrm>
          <a:prstGeom prst="rect">
            <a:avLst/>
          </a:prstGeom>
          <a:noFill/>
        </p:spPr>
        <p:txBody>
          <a:bodyPr wrap="none" rtlCol="0">
            <a:spAutoFit/>
          </a:bodyPr>
          <a:lstStyle/>
          <a:p>
            <a:r>
              <a:rPr lang="en-US" dirty="0">
                <a:latin typeface="Lub Dub Condensed" panose="020B0506030403020204" pitchFamily="34" charset="0"/>
              </a:rPr>
              <a:t>Cerebral Edema</a:t>
            </a:r>
          </a:p>
          <a:p>
            <a:endParaRPr lang="en-US" dirty="0">
              <a:latin typeface="Lub Dub Condensed" panose="020B0506030403020204" pitchFamily="34" charset="0"/>
            </a:endParaRPr>
          </a:p>
          <a:p>
            <a:r>
              <a:rPr lang="en-US" dirty="0">
                <a:latin typeface="Lub Dub Condensed" panose="020B0506030403020204" pitchFamily="34" charset="0"/>
              </a:rPr>
              <a:t>Inflammation</a:t>
            </a:r>
          </a:p>
          <a:p>
            <a:endParaRPr lang="en-US" dirty="0">
              <a:latin typeface="Lub Dub Condensed" panose="020B0506030403020204" pitchFamily="34" charset="0"/>
            </a:endParaRPr>
          </a:p>
          <a:p>
            <a:r>
              <a:rPr lang="en-US" dirty="0">
                <a:latin typeface="Lub Dub Condensed" panose="020B0506030403020204" pitchFamily="34" charset="0"/>
              </a:rPr>
              <a:t>Toxicity from Blood Products</a:t>
            </a:r>
          </a:p>
        </p:txBody>
      </p:sp>
      <p:sp>
        <p:nvSpPr>
          <p:cNvPr id="9" name="TextBox 8">
            <a:extLst>
              <a:ext uri="{FF2B5EF4-FFF2-40B4-BE49-F238E27FC236}">
                <a16:creationId xmlns:a16="http://schemas.microsoft.com/office/drawing/2014/main" id="{721EF390-0679-47ED-AEE1-9EE5189531E8}"/>
              </a:ext>
            </a:extLst>
          </p:cNvPr>
          <p:cNvSpPr txBox="1"/>
          <p:nvPr/>
        </p:nvSpPr>
        <p:spPr>
          <a:xfrm>
            <a:off x="1682773" y="5199260"/>
            <a:ext cx="8826455" cy="400110"/>
          </a:xfrm>
          <a:prstGeom prst="rect">
            <a:avLst/>
          </a:prstGeom>
          <a:noFill/>
        </p:spPr>
        <p:txBody>
          <a:bodyPr wrap="none" rtlCol="0">
            <a:spAutoFit/>
          </a:bodyPr>
          <a:lstStyle/>
          <a:p>
            <a:r>
              <a:rPr lang="en-US" sz="2000" dirty="0">
                <a:latin typeface="Lub Dub Bold" panose="020B0803030403020204" pitchFamily="34" charset="0"/>
              </a:rPr>
              <a:t>General Principle: </a:t>
            </a:r>
            <a:r>
              <a:rPr lang="en-US" sz="2000" dirty="0">
                <a:latin typeface="Lub Dub Medium" panose="020B0603030403020204" pitchFamily="34" charset="0"/>
              </a:rPr>
              <a:t>Acute ICH management targets these mechanisms.</a:t>
            </a:r>
          </a:p>
        </p:txBody>
      </p:sp>
      <p:sp>
        <p:nvSpPr>
          <p:cNvPr id="5" name="Text Placeholder 4">
            <a:extLst>
              <a:ext uri="{FF2B5EF4-FFF2-40B4-BE49-F238E27FC236}">
                <a16:creationId xmlns:a16="http://schemas.microsoft.com/office/drawing/2014/main" id="{168F1E71-560B-4002-8C47-B297143B50BB}"/>
              </a:ext>
            </a:extLst>
          </p:cNvPr>
          <p:cNvSpPr>
            <a:spLocks noGrp="1"/>
          </p:cNvSpPr>
          <p:nvPr>
            <p:ph type="body" sz="quarter" idx="13"/>
          </p:nvPr>
        </p:nvSpPr>
        <p:spPr/>
        <p:txBody>
          <a:bodyPr/>
          <a:lstStyle/>
          <a:p>
            <a:r>
              <a:rPr lang="en-US" b="1" dirty="0"/>
              <a:t>Abbreviations: </a:t>
            </a:r>
            <a:r>
              <a:rPr lang="en-US" dirty="0"/>
              <a:t>ICH indicates intracerebral hemorrhage; and ICP, intracranial pressure.</a:t>
            </a:r>
          </a:p>
        </p:txBody>
      </p:sp>
    </p:spTree>
    <p:extLst>
      <p:ext uri="{BB962C8B-B14F-4D97-AF65-F5344CB8AC3E}">
        <p14:creationId xmlns:p14="http://schemas.microsoft.com/office/powerpoint/2010/main" val="2042552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5D36B-4C1F-4FA6-8CC8-B7EEE4A30E66}"/>
              </a:ext>
            </a:extLst>
          </p:cNvPr>
          <p:cNvSpPr>
            <a:spLocks noGrp="1"/>
          </p:cNvSpPr>
          <p:nvPr>
            <p:ph type="title"/>
          </p:nvPr>
        </p:nvSpPr>
        <p:spPr/>
        <p:txBody>
          <a:bodyPr/>
          <a:lstStyle/>
          <a:p>
            <a:r>
              <a:rPr lang="en-US" sz="3200" dirty="0">
                <a:latin typeface="Lub Dub Bold" panose="020B0803030403020204" pitchFamily="34" charset="0"/>
              </a:rPr>
              <a:t>ICH Etiology Determines Hemorrhage Location</a:t>
            </a:r>
            <a:endParaRPr lang="en-US" dirty="0"/>
          </a:p>
        </p:txBody>
      </p:sp>
      <p:sp>
        <p:nvSpPr>
          <p:cNvPr id="7" name="TextBox 6">
            <a:extLst>
              <a:ext uri="{FF2B5EF4-FFF2-40B4-BE49-F238E27FC236}">
                <a16:creationId xmlns:a16="http://schemas.microsoft.com/office/drawing/2014/main" id="{220D8A46-0608-4AAB-BC9C-C94AEA61D2B3}"/>
              </a:ext>
            </a:extLst>
          </p:cNvPr>
          <p:cNvSpPr txBox="1"/>
          <p:nvPr/>
        </p:nvSpPr>
        <p:spPr>
          <a:xfrm>
            <a:off x="742630" y="1129111"/>
            <a:ext cx="3673062" cy="3493264"/>
          </a:xfrm>
          <a:prstGeom prst="rect">
            <a:avLst/>
          </a:prstGeom>
          <a:noFill/>
        </p:spPr>
        <p:txBody>
          <a:bodyPr wrap="square" rtlCol="0">
            <a:spAutoFit/>
          </a:bodyPr>
          <a:lstStyle/>
          <a:p>
            <a:r>
              <a:rPr lang="en-US" sz="2400" dirty="0">
                <a:latin typeface="Lub Dub Bold" panose="020B0803030403020204" pitchFamily="34" charset="0"/>
              </a:rPr>
              <a:t>Deep/Posterior Fossa ICH Etiologies</a:t>
            </a:r>
          </a:p>
          <a:p>
            <a:endParaRPr lang="en-US" sz="1100" dirty="0">
              <a:solidFill>
                <a:prstClr val="black"/>
              </a:solidFill>
              <a:latin typeface="Lub Dub Medium" panose="020B0603030403020204" pitchFamily="34" charset="0"/>
            </a:endParaRPr>
          </a:p>
          <a:p>
            <a:r>
              <a:rPr lang="en-US" dirty="0">
                <a:solidFill>
                  <a:prstClr val="black"/>
                </a:solidFill>
                <a:latin typeface="Lub Dub Medium" panose="020B0603030403020204" pitchFamily="34" charset="0"/>
              </a:rPr>
              <a:t>Arteriolosclerosis</a:t>
            </a:r>
          </a:p>
          <a:p>
            <a:pPr marL="395288" indent="-223838">
              <a:buFont typeface="Arial" panose="020B0604020202020204" pitchFamily="34" charset="0"/>
              <a:buChar char="•"/>
            </a:pPr>
            <a:r>
              <a:rPr lang="en-US" sz="1600" dirty="0">
                <a:solidFill>
                  <a:prstClr val="black"/>
                </a:solidFill>
                <a:latin typeface="Lub Dub Condensed" panose="020B0506030403020204" pitchFamily="34" charset="0"/>
              </a:rPr>
              <a:t>Penetrating arteriole lipohyalinosis due to HTN, DM, Age</a:t>
            </a:r>
          </a:p>
          <a:p>
            <a:pPr lvl="0"/>
            <a:endParaRPr lang="en-US" sz="1100" dirty="0">
              <a:solidFill>
                <a:prstClr val="black"/>
              </a:solidFill>
              <a:latin typeface="Lub Dub Medium" panose="020B0603030403020204" pitchFamily="34" charset="0"/>
            </a:endParaRPr>
          </a:p>
          <a:p>
            <a:pPr lvl="0"/>
            <a:r>
              <a:rPr lang="en-US" dirty="0">
                <a:solidFill>
                  <a:prstClr val="black"/>
                </a:solidFill>
                <a:latin typeface="Lub Dub Medium" panose="020B0603030403020204" pitchFamily="34" charset="0"/>
              </a:rPr>
              <a:t>Macrovascular</a:t>
            </a:r>
          </a:p>
          <a:p>
            <a:pPr marL="395288" lvl="0" indent="-223838">
              <a:buFont typeface="Arial" panose="020B0604020202020204" pitchFamily="34" charset="0"/>
              <a:buChar char="•"/>
            </a:pPr>
            <a:r>
              <a:rPr lang="en-US" sz="1600" dirty="0">
                <a:solidFill>
                  <a:prstClr val="black"/>
                </a:solidFill>
                <a:latin typeface="Lub Dub Condensed" panose="020B0506030403020204" pitchFamily="34" charset="0"/>
              </a:rPr>
              <a:t>AVM</a:t>
            </a:r>
          </a:p>
          <a:p>
            <a:pPr marL="395288" lvl="0" indent="-223838">
              <a:buFont typeface="Arial" panose="020B0604020202020204" pitchFamily="34" charset="0"/>
              <a:buChar char="•"/>
            </a:pPr>
            <a:r>
              <a:rPr lang="en-US" sz="1600" dirty="0">
                <a:solidFill>
                  <a:prstClr val="black"/>
                </a:solidFill>
                <a:latin typeface="Lub Dub Condensed" panose="020B0506030403020204" pitchFamily="34" charset="0"/>
              </a:rPr>
              <a:t>Aneurysm</a:t>
            </a:r>
          </a:p>
          <a:p>
            <a:pPr marL="395288" lvl="0" indent="-223838">
              <a:buFont typeface="Arial" panose="020B0604020202020204" pitchFamily="34" charset="0"/>
              <a:buChar char="•"/>
            </a:pPr>
            <a:r>
              <a:rPr lang="en-US" sz="1600" dirty="0">
                <a:solidFill>
                  <a:prstClr val="black"/>
                </a:solidFill>
                <a:latin typeface="Lub Dub Condensed" panose="020B0506030403020204" pitchFamily="34" charset="0"/>
              </a:rPr>
              <a:t>Dural AVF</a:t>
            </a:r>
          </a:p>
          <a:p>
            <a:pPr marL="395288" lvl="0" indent="-223838">
              <a:buFont typeface="Arial" panose="020B0604020202020204" pitchFamily="34" charset="0"/>
              <a:buChar char="•"/>
            </a:pPr>
            <a:r>
              <a:rPr lang="en-US" sz="1600" dirty="0">
                <a:solidFill>
                  <a:prstClr val="black"/>
                </a:solidFill>
                <a:latin typeface="Lub Dub Condensed" panose="020B0506030403020204" pitchFamily="34" charset="0"/>
              </a:rPr>
              <a:t>Cavernous Malformation/Cavernoma</a:t>
            </a:r>
          </a:p>
          <a:p>
            <a:pPr marL="395288" lvl="0" indent="-223838">
              <a:buFont typeface="Arial" panose="020B0604020202020204" pitchFamily="34" charset="0"/>
              <a:buChar char="•"/>
            </a:pPr>
            <a:r>
              <a:rPr lang="en-US" sz="1600" dirty="0">
                <a:solidFill>
                  <a:prstClr val="black"/>
                </a:solidFill>
                <a:latin typeface="Lub Dub Condensed" panose="020B0506030403020204" pitchFamily="34" charset="0"/>
              </a:rPr>
              <a:t>Cerebral Venous Thrombosis</a:t>
            </a:r>
          </a:p>
        </p:txBody>
      </p:sp>
      <p:sp>
        <p:nvSpPr>
          <p:cNvPr id="9" name="Rectangle 8">
            <a:extLst>
              <a:ext uri="{FF2B5EF4-FFF2-40B4-BE49-F238E27FC236}">
                <a16:creationId xmlns:a16="http://schemas.microsoft.com/office/drawing/2014/main" id="{223327AC-4CCF-4460-A5D5-473EE35D3627}"/>
              </a:ext>
              <a:ext uri="{C183D7F6-B498-43B3-948B-1728B52AA6E4}">
                <adec:decorative xmlns:adec="http://schemas.microsoft.com/office/drawing/2017/decorative" val="1"/>
              </a:ext>
            </a:extLst>
          </p:cNvPr>
          <p:cNvSpPr/>
          <p:nvPr/>
        </p:nvSpPr>
        <p:spPr>
          <a:xfrm flipV="1">
            <a:off x="1248456" y="4725353"/>
            <a:ext cx="9497100" cy="108819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2">
            <a:extLst>
              <a:ext uri="{FF2B5EF4-FFF2-40B4-BE49-F238E27FC236}">
                <a16:creationId xmlns:a16="http://schemas.microsoft.com/office/drawing/2014/main" id="{1523EC92-E3FF-480F-9D81-AC37A47CCB0B}"/>
              </a:ext>
              <a:ext uri="{C183D7F6-B498-43B3-948B-1728B52AA6E4}">
                <adec:decorative xmlns:adec="http://schemas.microsoft.com/office/drawing/2017/decorative" val="1"/>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4631647" y="1121369"/>
            <a:ext cx="2916952" cy="3498188"/>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8AA0891E-4BC6-40D2-A3CF-BC660C092DAD}"/>
              </a:ext>
              <a:ext uri="{C183D7F6-B498-43B3-948B-1728B52AA6E4}">
                <adec:decorative xmlns:adec="http://schemas.microsoft.com/office/drawing/2017/decorative" val="1"/>
              </a:ext>
            </a:extLst>
          </p:cNvPr>
          <p:cNvCxnSpPr>
            <a:cxnSpLocks/>
          </p:cNvCxnSpPr>
          <p:nvPr/>
        </p:nvCxnSpPr>
        <p:spPr>
          <a:xfrm flipH="1">
            <a:off x="6880392" y="1516031"/>
            <a:ext cx="1339328" cy="12826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C8043E0-14DB-4577-88C8-66CE4DC06151}"/>
              </a:ext>
              <a:ext uri="{C183D7F6-B498-43B3-948B-1728B52AA6E4}">
                <adec:decorative xmlns:adec="http://schemas.microsoft.com/office/drawing/2017/decorative" val="1"/>
              </a:ext>
            </a:extLst>
          </p:cNvPr>
          <p:cNvCxnSpPr>
            <a:cxnSpLocks/>
          </p:cNvCxnSpPr>
          <p:nvPr/>
        </p:nvCxnSpPr>
        <p:spPr>
          <a:xfrm flipH="1" flipV="1">
            <a:off x="3358684" y="1516031"/>
            <a:ext cx="2703570" cy="15565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A72F1BB-4330-4EA9-B416-380598913FA7}"/>
              </a:ext>
              <a:ext uri="{C183D7F6-B498-43B3-948B-1728B52AA6E4}">
                <adec:decorative xmlns:adec="http://schemas.microsoft.com/office/drawing/2017/decorative" val="1"/>
              </a:ext>
            </a:extLst>
          </p:cNvPr>
          <p:cNvCxnSpPr>
            <a:cxnSpLocks/>
          </p:cNvCxnSpPr>
          <p:nvPr/>
        </p:nvCxnSpPr>
        <p:spPr>
          <a:xfrm flipH="1" flipV="1">
            <a:off x="4118794" y="1952789"/>
            <a:ext cx="1796443" cy="15565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DC9E5042-2A9F-4DB8-B853-9999DA98C097}"/>
              </a:ext>
              <a:ext uri="{C183D7F6-B498-43B3-948B-1728B52AA6E4}">
                <adec:decorative xmlns:adec="http://schemas.microsoft.com/office/drawing/2017/decorative" val="1"/>
              </a:ext>
            </a:extLst>
          </p:cNvPr>
          <p:cNvSpPr/>
          <p:nvPr/>
        </p:nvSpPr>
        <p:spPr>
          <a:xfrm>
            <a:off x="6733375" y="2700465"/>
            <a:ext cx="243222" cy="2551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A01FD4B7-A941-42F8-83AB-CD5822B6643D}"/>
              </a:ext>
              <a:ext uri="{C183D7F6-B498-43B3-948B-1728B52AA6E4}">
                <adec:decorative xmlns:adec="http://schemas.microsoft.com/office/drawing/2017/decorative" val="1"/>
              </a:ext>
            </a:extLst>
          </p:cNvPr>
          <p:cNvSpPr/>
          <p:nvPr/>
        </p:nvSpPr>
        <p:spPr>
          <a:xfrm>
            <a:off x="5989419" y="2906665"/>
            <a:ext cx="243222" cy="2551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201D794B-67A1-4C58-85BB-E369090E2B27}"/>
              </a:ext>
              <a:ext uri="{C183D7F6-B498-43B3-948B-1728B52AA6E4}">
                <adec:decorative xmlns:adec="http://schemas.microsoft.com/office/drawing/2017/decorative" val="1"/>
              </a:ext>
            </a:extLst>
          </p:cNvPr>
          <p:cNvSpPr/>
          <p:nvPr/>
        </p:nvSpPr>
        <p:spPr>
          <a:xfrm>
            <a:off x="5867135" y="3410079"/>
            <a:ext cx="243222" cy="2551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D0376B4A-FF28-4FD8-941D-FD278D2A2DDD}"/>
              </a:ext>
            </a:extLst>
          </p:cNvPr>
          <p:cNvSpPr txBox="1"/>
          <p:nvPr/>
        </p:nvSpPr>
        <p:spPr>
          <a:xfrm>
            <a:off x="8061452" y="1129111"/>
            <a:ext cx="3259537" cy="2585323"/>
          </a:xfrm>
          <a:prstGeom prst="rect">
            <a:avLst/>
          </a:prstGeom>
          <a:noFill/>
        </p:spPr>
        <p:txBody>
          <a:bodyPr wrap="square" rtlCol="0">
            <a:spAutoFit/>
          </a:bodyPr>
          <a:lstStyle/>
          <a:p>
            <a:r>
              <a:rPr lang="en-US" sz="2400" dirty="0">
                <a:latin typeface="Lub Dub Bold" panose="020B0803030403020204" pitchFamily="34" charset="0"/>
              </a:rPr>
              <a:t>Lobar ICH Etiologies</a:t>
            </a:r>
          </a:p>
          <a:p>
            <a:endParaRPr lang="en-US" dirty="0"/>
          </a:p>
          <a:p>
            <a:r>
              <a:rPr lang="en-US" dirty="0"/>
              <a:t>Cerebral Amyloid Angiopathy</a:t>
            </a:r>
          </a:p>
          <a:p>
            <a:pPr marL="395288" indent="-223838">
              <a:buFont typeface="Arial" panose="020B0604020202020204" pitchFamily="34" charset="0"/>
              <a:buChar char="•"/>
            </a:pPr>
            <a:r>
              <a:rPr lang="en-US" sz="1600" dirty="0">
                <a:solidFill>
                  <a:prstClr val="black"/>
                </a:solidFill>
                <a:latin typeface="Lub Dub Condensed" panose="020B0506030403020204" pitchFamily="34" charset="0"/>
              </a:rPr>
              <a:t>Amyloid deposition in vessel walls</a:t>
            </a:r>
          </a:p>
          <a:p>
            <a:pPr marL="395288" indent="-223838">
              <a:buFont typeface="Arial" panose="020B0604020202020204" pitchFamily="34" charset="0"/>
              <a:buChar char="•"/>
            </a:pPr>
            <a:endParaRPr lang="en-US" sz="1600" dirty="0">
              <a:solidFill>
                <a:prstClr val="black"/>
              </a:solidFill>
              <a:latin typeface="Lub Dub Condensed" panose="020B0506030403020204" pitchFamily="34" charset="0"/>
            </a:endParaRPr>
          </a:p>
          <a:p>
            <a:r>
              <a:rPr lang="en-US" dirty="0"/>
              <a:t>Arteriolosclerosis</a:t>
            </a:r>
          </a:p>
          <a:p>
            <a:endParaRPr lang="en-US" dirty="0"/>
          </a:p>
          <a:p>
            <a:r>
              <a:rPr lang="en-US" dirty="0"/>
              <a:t>Macrovascular</a:t>
            </a:r>
          </a:p>
        </p:txBody>
      </p:sp>
      <p:sp>
        <p:nvSpPr>
          <p:cNvPr id="10" name="TextBox 9">
            <a:extLst>
              <a:ext uri="{FF2B5EF4-FFF2-40B4-BE49-F238E27FC236}">
                <a16:creationId xmlns:a16="http://schemas.microsoft.com/office/drawing/2014/main" id="{DBDBD465-50DF-4900-BADD-804EED243142}"/>
              </a:ext>
            </a:extLst>
          </p:cNvPr>
          <p:cNvSpPr txBox="1"/>
          <p:nvPr/>
        </p:nvSpPr>
        <p:spPr>
          <a:xfrm>
            <a:off x="1446445" y="4788674"/>
            <a:ext cx="9497100" cy="677108"/>
          </a:xfrm>
          <a:prstGeom prst="rect">
            <a:avLst/>
          </a:prstGeom>
          <a:noFill/>
        </p:spPr>
        <p:txBody>
          <a:bodyPr wrap="square" rtlCol="0">
            <a:spAutoFit/>
          </a:bodyPr>
          <a:lstStyle/>
          <a:p>
            <a:r>
              <a:rPr lang="en-US" sz="2000" dirty="0">
                <a:latin typeface="Lub Dub Bold" panose="020B0803030403020204" pitchFamily="34" charset="0"/>
              </a:rPr>
              <a:t>Diagnostic Reasoning: </a:t>
            </a:r>
            <a:r>
              <a:rPr lang="en-US" dirty="0">
                <a:latin typeface="Lub Dub Medium" panose="020B0603030403020204" pitchFamily="34" charset="0"/>
              </a:rPr>
              <a:t>CAA typically causes </a:t>
            </a:r>
            <a:r>
              <a:rPr lang="en-US" u="sng" dirty="0">
                <a:latin typeface="Lub Dub Medium" panose="020B0603030403020204" pitchFamily="34" charset="0"/>
              </a:rPr>
              <a:t>only</a:t>
            </a:r>
            <a:r>
              <a:rPr lang="en-US" dirty="0">
                <a:latin typeface="Lub Dub Medium" panose="020B0603030403020204" pitchFamily="34" charset="0"/>
              </a:rPr>
              <a:t> lobar (or superficial cerebellar) hemorrhages. Arteriolosclerosis may cause </a:t>
            </a:r>
            <a:r>
              <a:rPr lang="en-US" u="sng" dirty="0">
                <a:latin typeface="Lub Dub Medium" panose="020B0603030403020204" pitchFamily="34" charset="0"/>
              </a:rPr>
              <a:t>both</a:t>
            </a:r>
            <a:r>
              <a:rPr lang="en-US" dirty="0">
                <a:latin typeface="Lub Dub Medium" panose="020B0603030403020204" pitchFamily="34" charset="0"/>
              </a:rPr>
              <a:t> deep and lobar hemorrhages. Coexistent pathology is possible.</a:t>
            </a:r>
            <a:endParaRPr lang="en-US" sz="2000" dirty="0">
              <a:latin typeface="Lub Dub Medium" panose="020B0603030403020204" pitchFamily="34" charset="0"/>
            </a:endParaRPr>
          </a:p>
        </p:txBody>
      </p:sp>
      <p:sp>
        <p:nvSpPr>
          <p:cNvPr id="5" name="Text Placeholder 4">
            <a:extLst>
              <a:ext uri="{FF2B5EF4-FFF2-40B4-BE49-F238E27FC236}">
                <a16:creationId xmlns:a16="http://schemas.microsoft.com/office/drawing/2014/main" id="{0CF3FF3B-D88A-4FE1-B28C-E6D76AAB538C}"/>
              </a:ext>
            </a:extLst>
          </p:cNvPr>
          <p:cNvSpPr>
            <a:spLocks noGrp="1"/>
          </p:cNvSpPr>
          <p:nvPr>
            <p:ph type="body" sz="quarter" idx="13"/>
          </p:nvPr>
        </p:nvSpPr>
        <p:spPr/>
        <p:txBody>
          <a:bodyPr/>
          <a:lstStyle/>
          <a:p>
            <a:r>
              <a:rPr lang="en-US" b="1" dirty="0"/>
              <a:t>Abbreviations: </a:t>
            </a:r>
            <a:r>
              <a:rPr lang="en-US" dirty="0"/>
              <a:t>AVF indicates arteriovenous fistula; AVM, arteriovenous malformation; CAA, cerebral amyloid angiopathy; DM, diabetes mellitus; HTN, hypertension; and ICH, intracerebral hemorrhage.</a:t>
            </a:r>
          </a:p>
        </p:txBody>
      </p:sp>
      <p:sp>
        <p:nvSpPr>
          <p:cNvPr id="4" name="Slide Number Placeholder 3">
            <a:extLst>
              <a:ext uri="{FF2B5EF4-FFF2-40B4-BE49-F238E27FC236}">
                <a16:creationId xmlns:a16="http://schemas.microsoft.com/office/drawing/2014/main" id="{C8D7F7AD-BF0A-4FD6-83D6-5A0ECEE24C97}"/>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6</a:t>
            </a:fld>
            <a:endParaRPr lang="en-US" sz="900" dirty="0"/>
          </a:p>
        </p:txBody>
      </p:sp>
    </p:spTree>
    <p:extLst>
      <p:ext uri="{BB962C8B-B14F-4D97-AF65-F5344CB8AC3E}">
        <p14:creationId xmlns:p14="http://schemas.microsoft.com/office/powerpoint/2010/main" val="4166924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E4DD9-F180-4118-8350-A00AD4520931}"/>
              </a:ext>
            </a:extLst>
          </p:cNvPr>
          <p:cNvSpPr>
            <a:spLocks noGrp="1"/>
          </p:cNvSpPr>
          <p:nvPr>
            <p:ph type="title"/>
          </p:nvPr>
        </p:nvSpPr>
        <p:spPr>
          <a:xfrm>
            <a:off x="838199" y="365125"/>
            <a:ext cx="10678297" cy="660111"/>
          </a:xfrm>
        </p:spPr>
        <p:txBody>
          <a:bodyPr/>
          <a:lstStyle/>
          <a:p>
            <a:r>
              <a:rPr lang="en-US" sz="2800" dirty="0">
                <a:latin typeface="Lub Dub Bold" panose="020B0803030403020204" pitchFamily="34" charset="0"/>
              </a:rPr>
              <a:t>Diagnosis &amp; Assessment | </a:t>
            </a:r>
            <a:r>
              <a:rPr lang="en-US" sz="2400" dirty="0">
                <a:solidFill>
                  <a:srgbClr val="C00000"/>
                </a:solidFill>
                <a:latin typeface="Lub Dub Condensed" panose="020B0506030403020204" pitchFamily="34" charset="0"/>
              </a:rPr>
              <a:t>Work-Up for </a:t>
            </a:r>
            <a:r>
              <a:rPr lang="en-US" sz="2400" dirty="0">
                <a:solidFill>
                  <a:srgbClr val="CF2429"/>
                </a:solidFill>
                <a:latin typeface="Lub Dub Condensed" panose="020B0506030403020204" pitchFamily="34" charset="0"/>
                <a:cs typeface="Arial" panose="020B0604020202020204" pitchFamily="34" charset="0"/>
              </a:rPr>
              <a:t>Acute ICH Course</a:t>
            </a:r>
            <a:endParaRPr lang="en-US" sz="2800" dirty="0">
              <a:solidFill>
                <a:srgbClr val="CF2429"/>
              </a:solidFill>
              <a:latin typeface="Lub Dub Condensed" panose="020B0506030403020204" pitchFamily="34" charset="0"/>
            </a:endParaRPr>
          </a:p>
        </p:txBody>
      </p:sp>
      <p:sp>
        <p:nvSpPr>
          <p:cNvPr id="40" name="TextBox 39">
            <a:extLst>
              <a:ext uri="{FF2B5EF4-FFF2-40B4-BE49-F238E27FC236}">
                <a16:creationId xmlns:a16="http://schemas.microsoft.com/office/drawing/2014/main" id="{00318F63-7F0A-46E5-BE9E-F5A0FA232405}"/>
              </a:ext>
              <a:ext uri="{C183D7F6-B498-43B3-948B-1728B52AA6E4}">
                <adec:decorative xmlns:adec="http://schemas.microsoft.com/office/drawing/2017/decorative" val="1"/>
              </a:ext>
            </a:extLst>
          </p:cNvPr>
          <p:cNvSpPr txBox="1"/>
          <p:nvPr/>
        </p:nvSpPr>
        <p:spPr>
          <a:xfrm>
            <a:off x="162845" y="2813476"/>
            <a:ext cx="1325054" cy="864059"/>
          </a:xfrm>
          <a:prstGeom prst="rect">
            <a:avLst/>
          </a:prstGeom>
          <a:solidFill>
            <a:schemeClr val="bg1">
              <a:lumMod val="85000"/>
            </a:schemeClr>
          </a:solidFill>
          <a:ln w="12700">
            <a:noFill/>
          </a:ln>
        </p:spPr>
        <p:txBody>
          <a:bodyPr wrap="square" tIns="182880" rtlCol="0" anchor="t">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1400" b="0" i="0" u="none" strike="noStrike" kern="1200" cap="none" spc="0" normalizeH="0" baseline="0" noProof="0" dirty="0">
                <a:ln>
                  <a:noFill/>
                </a:ln>
                <a:solidFill>
                  <a:schemeClr val="tx1"/>
                </a:solidFill>
                <a:effectLst/>
                <a:uLnTx/>
                <a:uFillTx/>
                <a:ea typeface="Times New Roman" panose="02020603050405020304" pitchFamily="18" charset="0"/>
                <a:cs typeface="Arial" panose="020B0604020202020204" pitchFamily="34" charset="0"/>
              </a:rPr>
              <a:t>Time of </a:t>
            </a:r>
            <a:br>
              <a:rPr kumimoji="0" lang="en-US" sz="1400" b="0" i="0" u="none" strike="noStrike" kern="1200" cap="none" spc="0" normalizeH="0" baseline="0" noProof="0" dirty="0">
                <a:ln>
                  <a:noFill/>
                </a:ln>
                <a:solidFill>
                  <a:schemeClr val="tx1"/>
                </a:solidFill>
                <a:effectLst/>
                <a:uLnTx/>
                <a:uFillTx/>
                <a:ea typeface="Times New Roman" panose="02020603050405020304" pitchFamily="18" charset="0"/>
                <a:cs typeface="Arial" panose="020B0604020202020204" pitchFamily="34" charset="0"/>
              </a:rPr>
            </a:br>
            <a:r>
              <a:rPr kumimoji="0" lang="en-US" sz="1400" b="0" i="0" u="none" strike="noStrike" kern="1200" cap="none" spc="0" normalizeH="0" baseline="0" noProof="0" dirty="0">
                <a:ln>
                  <a:noFill/>
                </a:ln>
                <a:solidFill>
                  <a:schemeClr val="tx1"/>
                </a:solidFill>
                <a:effectLst/>
                <a:uLnTx/>
                <a:uFillTx/>
                <a:ea typeface="Times New Roman" panose="02020603050405020304" pitchFamily="18" charset="0"/>
                <a:cs typeface="Arial" panose="020B0604020202020204" pitchFamily="34" charset="0"/>
              </a:rPr>
              <a:t>symptom onset</a:t>
            </a:r>
          </a:p>
        </p:txBody>
      </p:sp>
      <p:sp>
        <p:nvSpPr>
          <p:cNvPr id="51" name="TextBox 50">
            <a:extLst>
              <a:ext uri="{FF2B5EF4-FFF2-40B4-BE49-F238E27FC236}">
                <a16:creationId xmlns:a16="http://schemas.microsoft.com/office/drawing/2014/main" id="{36719E32-3E1F-4971-A05E-5ED58ADA0186}"/>
              </a:ext>
              <a:ext uri="{C183D7F6-B498-43B3-948B-1728B52AA6E4}">
                <adec:decorative xmlns:adec="http://schemas.microsoft.com/office/drawing/2017/decorative" val="1"/>
              </a:ext>
            </a:extLst>
          </p:cNvPr>
          <p:cNvSpPr txBox="1"/>
          <p:nvPr/>
        </p:nvSpPr>
        <p:spPr>
          <a:xfrm>
            <a:off x="1606281" y="2813476"/>
            <a:ext cx="1559354" cy="2132244"/>
          </a:xfrm>
          <a:prstGeom prst="rect">
            <a:avLst/>
          </a:prstGeom>
          <a:solidFill>
            <a:schemeClr val="bg1">
              <a:lumMod val="85000"/>
            </a:schemeClr>
          </a:solidFill>
          <a:ln w="12700">
            <a:noFill/>
          </a:ln>
        </p:spPr>
        <p:txBody>
          <a:bodyPr wrap="square" tIns="182880" rtlCol="0" anchor="t">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pPr marL="173038" marR="0" lvl="0" indent="-173038"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tx1"/>
                </a:solidFill>
                <a:effectLst/>
                <a:uLnTx/>
                <a:uFillTx/>
                <a:ea typeface="Times New Roman" panose="02020603050405020304" pitchFamily="18" charset="0"/>
                <a:cs typeface="Arial" panose="020B0604020202020204" pitchFamily="34" charset="0"/>
              </a:rPr>
              <a:t>Headache</a:t>
            </a:r>
          </a:p>
          <a:p>
            <a:pPr marL="173038" marR="0" lvl="0" indent="-173038"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tx1"/>
                </a:solidFill>
                <a:effectLst/>
                <a:uLnTx/>
                <a:uFillTx/>
                <a:ea typeface="Times New Roman" panose="02020603050405020304" pitchFamily="18" charset="0"/>
                <a:cs typeface="Arial" panose="020B0604020202020204" pitchFamily="34" charset="0"/>
              </a:rPr>
              <a:t>Focal neurologic deficits</a:t>
            </a:r>
          </a:p>
          <a:p>
            <a:pPr marL="173038" marR="0" lvl="0" indent="-173038"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tx1"/>
                </a:solidFill>
                <a:effectLst/>
                <a:uLnTx/>
                <a:uFillTx/>
                <a:ea typeface="Times New Roman" panose="02020603050405020304" pitchFamily="18" charset="0"/>
                <a:cs typeface="Arial" panose="020B0604020202020204" pitchFamily="34" charset="0"/>
              </a:rPr>
              <a:t>Seizures</a:t>
            </a:r>
          </a:p>
          <a:p>
            <a:pPr marL="173038" marR="0" lvl="0" indent="-173038"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tx1"/>
                </a:solidFill>
                <a:effectLst/>
                <a:uLnTx/>
                <a:uFillTx/>
                <a:ea typeface="Times New Roman" panose="02020603050405020304" pitchFamily="18" charset="0"/>
                <a:cs typeface="Arial" panose="020B0604020202020204" pitchFamily="34" charset="0"/>
              </a:rPr>
              <a:t>Decreased level of consciousness</a:t>
            </a:r>
          </a:p>
        </p:txBody>
      </p:sp>
      <p:sp>
        <p:nvSpPr>
          <p:cNvPr id="54" name="TextBox 53">
            <a:extLst>
              <a:ext uri="{FF2B5EF4-FFF2-40B4-BE49-F238E27FC236}">
                <a16:creationId xmlns:a16="http://schemas.microsoft.com/office/drawing/2014/main" id="{D545F0E2-C741-4628-8A9B-B5E974EF9D41}"/>
              </a:ext>
              <a:ext uri="{C183D7F6-B498-43B3-948B-1728B52AA6E4}">
                <adec:decorative xmlns:adec="http://schemas.microsoft.com/office/drawing/2017/decorative" val="1"/>
              </a:ext>
            </a:extLst>
          </p:cNvPr>
          <p:cNvSpPr txBox="1"/>
          <p:nvPr/>
        </p:nvSpPr>
        <p:spPr>
          <a:xfrm>
            <a:off x="3338042" y="2813475"/>
            <a:ext cx="1795294" cy="2761721"/>
          </a:xfrm>
          <a:prstGeom prst="rect">
            <a:avLst/>
          </a:prstGeom>
          <a:solidFill>
            <a:schemeClr val="bg1">
              <a:lumMod val="85000"/>
            </a:schemeClr>
          </a:solidFill>
          <a:ln w="12700">
            <a:noFill/>
          </a:ln>
        </p:spPr>
        <p:txBody>
          <a:bodyPr wrap="square" tIns="182880" rtlCol="0" anchor="t">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pPr marL="173038" indent="-173038" algn="l">
              <a:lnSpc>
                <a:spcPct val="90000"/>
              </a:lnSpc>
              <a:spcAft>
                <a:spcPts val="600"/>
              </a:spcAft>
              <a:buFont typeface="Arial" panose="020B0604020202020204" pitchFamily="34" charset="0"/>
              <a:buChar char="•"/>
              <a:defRPr/>
            </a:pPr>
            <a:r>
              <a:rPr lang="en-US" b="0" dirty="0">
                <a:solidFill>
                  <a:schemeClr val="tx1"/>
                </a:solidFill>
                <a:cs typeface="Arial" panose="020B0604020202020204" pitchFamily="34" charset="0"/>
              </a:rPr>
              <a:t>Ischemic Stroke </a:t>
            </a:r>
          </a:p>
          <a:p>
            <a:pPr marL="173038" indent="-173038" algn="l">
              <a:lnSpc>
                <a:spcPct val="90000"/>
              </a:lnSpc>
              <a:spcAft>
                <a:spcPts val="600"/>
              </a:spcAft>
              <a:buFont typeface="Arial" panose="020B0604020202020204" pitchFamily="34" charset="0"/>
              <a:buChar char="•"/>
              <a:defRPr/>
            </a:pPr>
            <a:r>
              <a:rPr lang="en-US" b="0" dirty="0">
                <a:solidFill>
                  <a:schemeClr val="tx1"/>
                </a:solidFill>
                <a:cs typeface="Arial" panose="020B0604020202020204" pitchFamily="34" charset="0"/>
              </a:rPr>
              <a:t>Prior ICH</a:t>
            </a:r>
          </a:p>
          <a:p>
            <a:pPr marL="173038" indent="-173038" algn="l">
              <a:lnSpc>
                <a:spcPct val="90000"/>
              </a:lnSpc>
              <a:spcAft>
                <a:spcPts val="600"/>
              </a:spcAft>
              <a:buFont typeface="Arial" panose="020B0604020202020204" pitchFamily="34" charset="0"/>
              <a:buChar char="•"/>
              <a:defRPr/>
            </a:pPr>
            <a:r>
              <a:rPr lang="en-US" b="0" dirty="0">
                <a:solidFill>
                  <a:schemeClr val="tx1"/>
                </a:solidFill>
                <a:cs typeface="Arial" panose="020B0604020202020204" pitchFamily="34" charset="0"/>
              </a:rPr>
              <a:t>Hypertension </a:t>
            </a:r>
          </a:p>
          <a:p>
            <a:pPr marL="173038" indent="-173038" algn="l">
              <a:lnSpc>
                <a:spcPct val="90000"/>
              </a:lnSpc>
              <a:spcAft>
                <a:spcPts val="600"/>
              </a:spcAft>
              <a:buFont typeface="Arial" panose="020B0604020202020204" pitchFamily="34" charset="0"/>
              <a:buChar char="•"/>
              <a:defRPr/>
            </a:pPr>
            <a:r>
              <a:rPr lang="en-US" b="0" dirty="0">
                <a:solidFill>
                  <a:schemeClr val="tx1"/>
                </a:solidFill>
                <a:cs typeface="Arial" panose="020B0604020202020204" pitchFamily="34" charset="0"/>
              </a:rPr>
              <a:t>Hyperlipidemia</a:t>
            </a:r>
          </a:p>
          <a:p>
            <a:pPr marL="173038" indent="-173038" algn="l">
              <a:lnSpc>
                <a:spcPct val="90000"/>
              </a:lnSpc>
              <a:spcAft>
                <a:spcPts val="600"/>
              </a:spcAft>
              <a:buFont typeface="Arial" panose="020B0604020202020204" pitchFamily="34" charset="0"/>
              <a:buChar char="•"/>
              <a:defRPr/>
            </a:pPr>
            <a:r>
              <a:rPr lang="en-US" b="0" dirty="0">
                <a:solidFill>
                  <a:schemeClr val="tx1"/>
                </a:solidFill>
                <a:cs typeface="Arial" panose="020B0604020202020204" pitchFamily="34" charset="0"/>
              </a:rPr>
              <a:t>Diabetes mellitus</a:t>
            </a:r>
          </a:p>
          <a:p>
            <a:pPr marL="173038" indent="-173038" algn="l">
              <a:lnSpc>
                <a:spcPct val="90000"/>
              </a:lnSpc>
              <a:spcAft>
                <a:spcPts val="600"/>
              </a:spcAft>
              <a:buFont typeface="Arial" panose="020B0604020202020204" pitchFamily="34" charset="0"/>
              <a:buChar char="•"/>
              <a:defRPr/>
            </a:pPr>
            <a:r>
              <a:rPr lang="en-US" b="0" dirty="0">
                <a:solidFill>
                  <a:schemeClr val="tx1"/>
                </a:solidFill>
                <a:cs typeface="Arial" panose="020B0604020202020204" pitchFamily="34" charset="0"/>
              </a:rPr>
              <a:t>Metabolic syndrome</a:t>
            </a:r>
          </a:p>
          <a:p>
            <a:pPr marL="173038" indent="-173038" algn="l">
              <a:lnSpc>
                <a:spcPct val="90000"/>
              </a:lnSpc>
              <a:spcAft>
                <a:spcPts val="600"/>
              </a:spcAft>
              <a:buFont typeface="Arial" panose="020B0604020202020204" pitchFamily="34" charset="0"/>
              <a:buChar char="•"/>
              <a:defRPr/>
            </a:pPr>
            <a:r>
              <a:rPr lang="en-US" b="0" dirty="0">
                <a:solidFill>
                  <a:schemeClr val="tx1"/>
                </a:solidFill>
                <a:cs typeface="Arial" panose="020B0604020202020204" pitchFamily="34" charset="0"/>
              </a:rPr>
              <a:t>Imaging biomarkers</a:t>
            </a:r>
          </a:p>
          <a:p>
            <a:pPr marL="395288" indent="-234950" algn="l">
              <a:lnSpc>
                <a:spcPct val="90000"/>
              </a:lnSpc>
              <a:spcAft>
                <a:spcPts val="600"/>
              </a:spcAft>
              <a:buFont typeface="Courier New" panose="02070309020205020404" pitchFamily="49" charset="0"/>
              <a:buChar char="o"/>
              <a:defRPr/>
            </a:pPr>
            <a:r>
              <a:rPr lang="en-US" sz="1200" b="0" dirty="0">
                <a:solidFill>
                  <a:schemeClr val="tx1"/>
                </a:solidFill>
                <a:cs typeface="Arial" panose="020B0604020202020204" pitchFamily="34" charset="0"/>
              </a:rPr>
              <a:t>Cerebral microbleeds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57" name="TextBox 56">
            <a:extLst>
              <a:ext uri="{FF2B5EF4-FFF2-40B4-BE49-F238E27FC236}">
                <a16:creationId xmlns:a16="http://schemas.microsoft.com/office/drawing/2014/main" id="{BDEA24D9-324C-45F3-8C5C-0C022E23B82E}"/>
              </a:ext>
              <a:ext uri="{C183D7F6-B498-43B3-948B-1728B52AA6E4}">
                <adec:decorative xmlns:adec="http://schemas.microsoft.com/office/drawing/2017/decorative" val="1"/>
              </a:ext>
            </a:extLst>
          </p:cNvPr>
          <p:cNvSpPr txBox="1"/>
          <p:nvPr/>
        </p:nvSpPr>
        <p:spPr>
          <a:xfrm>
            <a:off x="5328668" y="2813476"/>
            <a:ext cx="1850175" cy="3542390"/>
          </a:xfrm>
          <a:prstGeom prst="rect">
            <a:avLst/>
          </a:prstGeom>
          <a:solidFill>
            <a:schemeClr val="bg1">
              <a:lumMod val="85000"/>
            </a:schemeClr>
          </a:solidFill>
          <a:ln w="12700">
            <a:noFill/>
          </a:ln>
        </p:spPr>
        <p:txBody>
          <a:bodyPr wrap="square" tIns="182880" rtlCol="0" anchor="t">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pPr marL="173038" indent="-173038" algn="l">
              <a:lnSpc>
                <a:spcPct val="90000"/>
              </a:lnSpc>
              <a:spcAft>
                <a:spcPts val="600"/>
              </a:spcAft>
              <a:buFont typeface="Arial" panose="020B0604020202020204" pitchFamily="34" charset="0"/>
              <a:buChar char="•"/>
              <a:defRPr/>
            </a:pPr>
            <a:r>
              <a:rPr lang="en-US" b="0" dirty="0" err="1">
                <a:solidFill>
                  <a:schemeClr val="tx1"/>
                </a:solidFill>
                <a:cs typeface="Arial" panose="020B0604020202020204" pitchFamily="34" charset="0"/>
              </a:rPr>
              <a:t>Antithrombotics</a:t>
            </a:r>
            <a:r>
              <a:rPr lang="en-US" b="0" dirty="0">
                <a:solidFill>
                  <a:schemeClr val="tx1"/>
                </a:solidFill>
                <a:cs typeface="Arial" panose="020B0604020202020204" pitchFamily="34" charset="0"/>
              </a:rPr>
              <a:t>:</a:t>
            </a:r>
          </a:p>
          <a:p>
            <a:pPr marL="173038" indent="-173038" algn="l">
              <a:lnSpc>
                <a:spcPct val="90000"/>
              </a:lnSpc>
              <a:spcAft>
                <a:spcPts val="600"/>
              </a:spcAft>
              <a:buFont typeface="Arial" panose="020B0604020202020204" pitchFamily="34" charset="0"/>
              <a:buChar char="•"/>
              <a:defRPr/>
            </a:pPr>
            <a:r>
              <a:rPr lang="en-US" b="0" dirty="0">
                <a:solidFill>
                  <a:schemeClr val="tx1"/>
                </a:solidFill>
                <a:cs typeface="Arial" panose="020B0604020202020204" pitchFamily="34" charset="0"/>
              </a:rPr>
              <a:t>Anticoagulants, thrombolytics, antiplatelet agents, NSAIDS </a:t>
            </a:r>
          </a:p>
          <a:p>
            <a:pPr marL="173038" indent="-173038" algn="l">
              <a:lnSpc>
                <a:spcPct val="90000"/>
              </a:lnSpc>
              <a:spcAft>
                <a:spcPts val="600"/>
              </a:spcAft>
              <a:buFont typeface="Arial" panose="020B0604020202020204" pitchFamily="34" charset="0"/>
              <a:buChar char="•"/>
              <a:defRPr/>
            </a:pPr>
            <a:r>
              <a:rPr lang="en-US" b="0" dirty="0">
                <a:solidFill>
                  <a:schemeClr val="tx1"/>
                </a:solidFill>
                <a:cs typeface="Arial" panose="020B0604020202020204" pitchFamily="34" charset="0"/>
              </a:rPr>
              <a:t>Vasoconstrictive Agents:</a:t>
            </a:r>
          </a:p>
          <a:p>
            <a:pPr marL="395288" indent="-234950" algn="l">
              <a:lnSpc>
                <a:spcPct val="90000"/>
              </a:lnSpc>
              <a:spcAft>
                <a:spcPts val="600"/>
              </a:spcAft>
              <a:buFont typeface="Courier New" panose="02070309020205020404" pitchFamily="49" charset="0"/>
              <a:buChar char="o"/>
              <a:defRPr/>
            </a:pPr>
            <a:r>
              <a:rPr lang="en-US" sz="1100" b="0" dirty="0">
                <a:solidFill>
                  <a:schemeClr val="tx1"/>
                </a:solidFill>
                <a:cs typeface="Arial" panose="020B0604020202020204" pitchFamily="34" charset="0"/>
              </a:rPr>
              <a:t>Triptans, SSRIs, decongestants, stimulants, phentermine, sympathomimetic drugs</a:t>
            </a:r>
          </a:p>
          <a:p>
            <a:pPr marL="173038" indent="-173038" algn="l">
              <a:lnSpc>
                <a:spcPct val="90000"/>
              </a:lnSpc>
              <a:spcAft>
                <a:spcPts val="600"/>
              </a:spcAft>
              <a:buFont typeface="Arial" panose="020B0604020202020204" pitchFamily="34" charset="0"/>
              <a:buChar char="•"/>
              <a:defRPr/>
            </a:pPr>
            <a:r>
              <a:rPr lang="en-US" b="0" dirty="0">
                <a:solidFill>
                  <a:schemeClr val="tx1"/>
                </a:solidFill>
                <a:cs typeface="Arial" panose="020B0604020202020204" pitchFamily="34" charset="0"/>
              </a:rPr>
              <a:t>Antihypertensives: </a:t>
            </a:r>
          </a:p>
          <a:p>
            <a:pPr marL="173038" indent="-173038" algn="l">
              <a:lnSpc>
                <a:spcPct val="90000"/>
              </a:lnSpc>
              <a:spcAft>
                <a:spcPts val="600"/>
              </a:spcAft>
              <a:buFont typeface="Arial" panose="020B0604020202020204" pitchFamily="34" charset="0"/>
              <a:buChar char="•"/>
              <a:defRPr/>
            </a:pPr>
            <a:r>
              <a:rPr lang="en-US" b="0" dirty="0">
                <a:solidFill>
                  <a:schemeClr val="tx1"/>
                </a:solidFill>
                <a:cs typeface="Arial" panose="020B0604020202020204" pitchFamily="34" charset="0"/>
              </a:rPr>
              <a:t>Estrogen-containing oral contraceptives</a:t>
            </a:r>
          </a:p>
        </p:txBody>
      </p:sp>
      <p:sp>
        <p:nvSpPr>
          <p:cNvPr id="60" name="TextBox 59">
            <a:extLst>
              <a:ext uri="{FF2B5EF4-FFF2-40B4-BE49-F238E27FC236}">
                <a16:creationId xmlns:a16="http://schemas.microsoft.com/office/drawing/2014/main" id="{C2110EFF-CD68-4C3C-9CFF-5D81C4610C0A}"/>
              </a:ext>
              <a:ext uri="{C183D7F6-B498-43B3-948B-1728B52AA6E4}">
                <adec:decorative xmlns:adec="http://schemas.microsoft.com/office/drawing/2017/decorative" val="1"/>
              </a:ext>
            </a:extLst>
          </p:cNvPr>
          <p:cNvSpPr txBox="1"/>
          <p:nvPr/>
        </p:nvSpPr>
        <p:spPr>
          <a:xfrm>
            <a:off x="7317986" y="3123956"/>
            <a:ext cx="1363694" cy="1821764"/>
          </a:xfrm>
          <a:prstGeom prst="rect">
            <a:avLst/>
          </a:prstGeom>
          <a:solidFill>
            <a:schemeClr val="bg1">
              <a:lumMod val="85000"/>
            </a:schemeClr>
          </a:solidFill>
          <a:ln w="12700">
            <a:noFill/>
          </a:ln>
        </p:spPr>
        <p:txBody>
          <a:bodyPr wrap="square" tIns="182880" rtlCol="0" anchor="t">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1400" b="0" i="0" u="none" strike="noStrike" kern="1200" cap="none" spc="0" normalizeH="0" baseline="0" noProof="0" dirty="0">
                <a:ln>
                  <a:noFill/>
                </a:ln>
                <a:solidFill>
                  <a:schemeClr val="tx1"/>
                </a:solidFill>
                <a:effectLst/>
                <a:uLnTx/>
                <a:uFillTx/>
                <a:ea typeface="Times New Roman" panose="02020603050405020304" pitchFamily="18" charset="0"/>
                <a:cs typeface="Arial" panose="020B0604020202020204" pitchFamily="34" charset="0"/>
              </a:rPr>
              <a:t>Associated with (but not specific for) amyloid angiopathy</a:t>
            </a:r>
          </a:p>
          <a:p>
            <a:pPr marL="0" marR="0" lvl="0" indent="0" defTabSz="914400" rtl="0" eaLnBrk="1" fontAlgn="auto" latinLnBrk="0" hangingPunct="1">
              <a:lnSpc>
                <a:spcPct val="90000"/>
              </a:lnSpc>
              <a:spcBef>
                <a:spcPts val="0"/>
              </a:spcBef>
              <a:spcAft>
                <a:spcPts val="600"/>
              </a:spcAft>
              <a:buClrTx/>
              <a:buSzTx/>
              <a:buFontTx/>
              <a:buNone/>
              <a:tabLst/>
              <a:defRPr/>
            </a:pPr>
            <a:endParaRPr kumimoji="0" lang="en-US" sz="1400" b="0" i="0" u="none" strike="noStrike" kern="1200" cap="none" spc="0" normalizeH="0" baseline="0" noProof="0" dirty="0">
              <a:ln>
                <a:noFill/>
              </a:ln>
              <a:solidFill>
                <a:schemeClr val="tx1"/>
              </a:solidFill>
              <a:effectLst/>
              <a:uLnTx/>
              <a:uFillTx/>
              <a:ea typeface="Times New Roman" panose="02020603050405020304" pitchFamily="18" charset="0"/>
              <a:cs typeface="Arial" panose="020B0604020202020204" pitchFamily="34" charset="0"/>
            </a:endParaRPr>
          </a:p>
        </p:txBody>
      </p:sp>
      <p:sp>
        <p:nvSpPr>
          <p:cNvPr id="63" name="TextBox 62">
            <a:extLst>
              <a:ext uri="{FF2B5EF4-FFF2-40B4-BE49-F238E27FC236}">
                <a16:creationId xmlns:a16="http://schemas.microsoft.com/office/drawing/2014/main" id="{D72DB246-F831-41F8-BF2F-93F2984C451D}"/>
              </a:ext>
              <a:ext uri="{C183D7F6-B498-43B3-948B-1728B52AA6E4}">
                <adec:decorative xmlns:adec="http://schemas.microsoft.com/office/drawing/2017/decorative" val="1"/>
              </a:ext>
            </a:extLst>
          </p:cNvPr>
          <p:cNvSpPr txBox="1"/>
          <p:nvPr/>
        </p:nvSpPr>
        <p:spPr>
          <a:xfrm>
            <a:off x="8792289" y="2813476"/>
            <a:ext cx="1661526" cy="2132244"/>
          </a:xfrm>
          <a:prstGeom prst="rect">
            <a:avLst/>
          </a:prstGeom>
          <a:solidFill>
            <a:schemeClr val="bg1">
              <a:lumMod val="85000"/>
            </a:schemeClr>
          </a:solidFill>
          <a:ln w="12700">
            <a:noFill/>
          </a:ln>
        </p:spPr>
        <p:txBody>
          <a:bodyPr wrap="square" tIns="182880" rtlCol="0" anchor="t">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pPr marL="173038" indent="-173038" algn="l">
              <a:lnSpc>
                <a:spcPct val="90000"/>
              </a:lnSpc>
              <a:spcAft>
                <a:spcPts val="600"/>
              </a:spcAft>
              <a:buFont typeface="Arial" panose="020B0604020202020204" pitchFamily="34" charset="0"/>
              <a:buChar char="•"/>
              <a:defRPr/>
            </a:pPr>
            <a:r>
              <a:rPr lang="en-US" b="0" dirty="0">
                <a:solidFill>
                  <a:schemeClr val="tx1"/>
                </a:solidFill>
                <a:cs typeface="Arial" panose="020B0604020202020204" pitchFamily="34" charset="0"/>
              </a:rPr>
              <a:t>Smoking</a:t>
            </a:r>
          </a:p>
          <a:p>
            <a:pPr marL="173038" indent="-173038" algn="l">
              <a:lnSpc>
                <a:spcPct val="90000"/>
              </a:lnSpc>
              <a:spcAft>
                <a:spcPts val="600"/>
              </a:spcAft>
              <a:buFont typeface="Arial" panose="020B0604020202020204" pitchFamily="34" charset="0"/>
              <a:buChar char="•"/>
              <a:defRPr/>
            </a:pPr>
            <a:r>
              <a:rPr lang="en-US" b="0" dirty="0">
                <a:solidFill>
                  <a:schemeClr val="tx1"/>
                </a:solidFill>
                <a:cs typeface="Arial" panose="020B0604020202020204" pitchFamily="34" charset="0"/>
              </a:rPr>
              <a:t>Alcohol use </a:t>
            </a:r>
          </a:p>
          <a:p>
            <a:pPr marL="173038" indent="-173038" algn="l">
              <a:lnSpc>
                <a:spcPct val="90000"/>
              </a:lnSpc>
              <a:spcAft>
                <a:spcPts val="600"/>
              </a:spcAft>
              <a:buFont typeface="Arial" panose="020B0604020202020204" pitchFamily="34" charset="0"/>
              <a:buChar char="•"/>
              <a:defRPr/>
            </a:pPr>
            <a:r>
              <a:rPr lang="en-US" b="0" dirty="0">
                <a:solidFill>
                  <a:schemeClr val="tx1"/>
                </a:solidFill>
                <a:cs typeface="Arial" panose="020B0604020202020204" pitchFamily="34" charset="0"/>
              </a:rPr>
              <a:t>Marijuana </a:t>
            </a:r>
          </a:p>
          <a:p>
            <a:pPr marL="173038" indent="-173038" algn="l">
              <a:lnSpc>
                <a:spcPct val="90000"/>
              </a:lnSpc>
              <a:spcAft>
                <a:spcPts val="600"/>
              </a:spcAft>
              <a:buFont typeface="Arial" panose="020B0604020202020204" pitchFamily="34" charset="0"/>
              <a:buChar char="•"/>
              <a:defRPr/>
            </a:pPr>
            <a:r>
              <a:rPr lang="en-US" b="0" dirty="0">
                <a:solidFill>
                  <a:schemeClr val="tx1"/>
                </a:solidFill>
                <a:cs typeface="Arial" panose="020B0604020202020204" pitchFamily="34" charset="0"/>
              </a:rPr>
              <a:t>Sympathomimetic drugs </a:t>
            </a:r>
          </a:p>
          <a:p>
            <a:pPr marL="173038" indent="-173038" algn="l">
              <a:lnSpc>
                <a:spcPct val="90000"/>
              </a:lnSpc>
              <a:spcAft>
                <a:spcPts val="600"/>
              </a:spcAft>
              <a:buFont typeface="Arial" panose="020B0604020202020204" pitchFamily="34" charset="0"/>
              <a:buChar char="•"/>
              <a:defRPr/>
            </a:pPr>
            <a:r>
              <a:rPr lang="en-US" b="0" dirty="0">
                <a:solidFill>
                  <a:schemeClr val="tx1"/>
                </a:solidFill>
                <a:cs typeface="Arial" panose="020B0604020202020204" pitchFamily="34" charset="0"/>
              </a:rPr>
              <a:t>Amphetamines, methamphetamines, cocaine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6" name="TextBox 65">
            <a:extLst>
              <a:ext uri="{FF2B5EF4-FFF2-40B4-BE49-F238E27FC236}">
                <a16:creationId xmlns:a16="http://schemas.microsoft.com/office/drawing/2014/main" id="{C89CB141-EF1B-45EC-AEE9-82E5C84F4019}"/>
              </a:ext>
              <a:ext uri="{C183D7F6-B498-43B3-948B-1728B52AA6E4}">
                <adec:decorative xmlns:adec="http://schemas.microsoft.com/office/drawing/2017/decorative" val="1"/>
              </a:ext>
            </a:extLst>
          </p:cNvPr>
          <p:cNvSpPr txBox="1"/>
          <p:nvPr/>
        </p:nvSpPr>
        <p:spPr>
          <a:xfrm>
            <a:off x="10546977" y="3576018"/>
            <a:ext cx="1559354" cy="1369702"/>
          </a:xfrm>
          <a:prstGeom prst="rect">
            <a:avLst/>
          </a:prstGeom>
          <a:solidFill>
            <a:schemeClr val="bg1">
              <a:lumMod val="85000"/>
            </a:schemeClr>
          </a:solidFill>
          <a:ln w="12700">
            <a:noFill/>
          </a:ln>
        </p:spPr>
        <p:txBody>
          <a:bodyPr wrap="square" tIns="182880" rtlCol="0" anchor="t">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pPr>
              <a:lnSpc>
                <a:spcPct val="90000"/>
              </a:lnSpc>
              <a:spcAft>
                <a:spcPts val="600"/>
              </a:spcAft>
              <a:defRPr/>
            </a:pPr>
            <a:r>
              <a:rPr lang="en-US" b="0" dirty="0">
                <a:solidFill>
                  <a:schemeClr val="tx1"/>
                </a:solidFill>
                <a:cs typeface="Arial" panose="020B0604020202020204" pitchFamily="34" charset="0"/>
              </a:rPr>
              <a:t>May be associated with coagulopathy</a:t>
            </a:r>
          </a:p>
          <a:p>
            <a:pPr marL="0" marR="0" lvl="0" indent="0" defTabSz="914400" rtl="0" eaLnBrk="1" fontAlgn="auto" latinLnBrk="0" hangingPunct="1">
              <a:lnSpc>
                <a:spcPct val="90000"/>
              </a:lnSpc>
              <a:spcBef>
                <a:spcPts val="0"/>
              </a:spcBef>
              <a:spcAft>
                <a:spcPts val="600"/>
              </a:spcAft>
              <a:buClrTx/>
              <a:buSzTx/>
              <a:buFontTx/>
              <a:buNone/>
              <a:tabLst/>
              <a:defRPr/>
            </a:pPr>
            <a:endParaRPr kumimoji="0" lang="en-US" sz="1400" b="0" i="0" u="none" strike="noStrike" kern="1200" cap="none" spc="0" normalizeH="0" baseline="0" noProof="0" dirty="0">
              <a:ln>
                <a:noFill/>
              </a:ln>
              <a:solidFill>
                <a:schemeClr val="tx1"/>
              </a:solidFill>
              <a:effectLst/>
              <a:uLnTx/>
              <a:uFillTx/>
              <a:ea typeface="Times New Roman" panose="02020603050405020304" pitchFamily="18" charset="0"/>
              <a:cs typeface="Arial" panose="020B0604020202020204" pitchFamily="34" charset="0"/>
            </a:endParaRPr>
          </a:p>
        </p:txBody>
      </p:sp>
      <p:sp>
        <p:nvSpPr>
          <p:cNvPr id="4" name="Slide Number Placeholder 3">
            <a:extLst>
              <a:ext uri="{FF2B5EF4-FFF2-40B4-BE49-F238E27FC236}">
                <a16:creationId xmlns:a16="http://schemas.microsoft.com/office/drawing/2014/main" id="{245DCBDE-38D1-44C1-A30F-0D17F893E81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7</a:t>
            </a:fld>
            <a:endParaRPr lang="en-US" sz="900" dirty="0"/>
          </a:p>
        </p:txBody>
      </p:sp>
      <p:cxnSp>
        <p:nvCxnSpPr>
          <p:cNvPr id="10" name="Straight Arrow Connector 9">
            <a:extLst>
              <a:ext uri="{FF2B5EF4-FFF2-40B4-BE49-F238E27FC236}">
                <a16:creationId xmlns:a16="http://schemas.microsoft.com/office/drawing/2014/main" id="{3541A903-F7F8-4AA4-A61F-E3C053B635C6}"/>
              </a:ext>
              <a:ext uri="{C183D7F6-B498-43B3-948B-1728B52AA6E4}">
                <adec:decorative xmlns:adec="http://schemas.microsoft.com/office/drawing/2017/decorative" val="1"/>
              </a:ext>
            </a:extLst>
          </p:cNvPr>
          <p:cNvCxnSpPr>
            <a:cxnSpLocks/>
            <a:endCxn id="56" idx="0"/>
          </p:cNvCxnSpPr>
          <p:nvPr/>
        </p:nvCxnSpPr>
        <p:spPr>
          <a:xfrm rot="16200000" flipH="1">
            <a:off x="5909346" y="1454718"/>
            <a:ext cx="512452" cy="139142"/>
          </a:xfrm>
          <a:prstGeom prst="bentConnector3">
            <a:avLst>
              <a:gd name="adj1" fmla="val 52288"/>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Elbow Connector 47">
            <a:extLst>
              <a:ext uri="{FF2B5EF4-FFF2-40B4-BE49-F238E27FC236}">
                <a16:creationId xmlns:a16="http://schemas.microsoft.com/office/drawing/2014/main" id="{C4AE0F2F-FDCA-4A7A-8F29-75388863760D}"/>
              </a:ext>
              <a:ext uri="{C183D7F6-B498-43B3-948B-1728B52AA6E4}">
                <adec:decorative xmlns:adec="http://schemas.microsoft.com/office/drawing/2017/decorative" val="1"/>
              </a:ext>
            </a:extLst>
          </p:cNvPr>
          <p:cNvCxnSpPr>
            <a:cxnSpLocks/>
            <a:stCxn id="19" idx="2"/>
            <a:endCxn id="39" idx="0"/>
          </p:cNvCxnSpPr>
          <p:nvPr/>
        </p:nvCxnSpPr>
        <p:spPr>
          <a:xfrm rot="5400000">
            <a:off x="3258653" y="-1056834"/>
            <a:ext cx="380935" cy="5293763"/>
          </a:xfrm>
          <a:prstGeom prst="bentConnector3">
            <a:avLst>
              <a:gd name="adj1" fmla="val 37025"/>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922629D-B23B-4FCD-8D98-4351EA7DDFC6}"/>
              </a:ext>
              <a:ext uri="{C183D7F6-B498-43B3-948B-1728B52AA6E4}">
                <adec:decorative xmlns:adec="http://schemas.microsoft.com/office/drawing/2017/decorative" val="1"/>
              </a:ext>
            </a:extLst>
          </p:cNvPr>
          <p:cNvSpPr txBox="1"/>
          <p:nvPr/>
        </p:nvSpPr>
        <p:spPr>
          <a:xfrm>
            <a:off x="5013158" y="1036997"/>
            <a:ext cx="2165686" cy="362583"/>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t>History</a:t>
            </a:r>
          </a:p>
        </p:txBody>
      </p:sp>
      <p:sp>
        <p:nvSpPr>
          <p:cNvPr id="20" name="TextBox 19">
            <a:extLst>
              <a:ext uri="{FF2B5EF4-FFF2-40B4-BE49-F238E27FC236}">
                <a16:creationId xmlns:a16="http://schemas.microsoft.com/office/drawing/2014/main" id="{8D505BF4-C53F-4308-93E9-6F9DC91074CD}"/>
              </a:ext>
              <a:ext uri="{C183D7F6-B498-43B3-948B-1728B52AA6E4}">
                <adec:decorative xmlns:adec="http://schemas.microsoft.com/office/drawing/2017/decorative" val="1"/>
              </a:ext>
            </a:extLst>
          </p:cNvPr>
          <p:cNvSpPr txBox="1"/>
          <p:nvPr/>
        </p:nvSpPr>
        <p:spPr>
          <a:xfrm>
            <a:off x="162844" y="2187225"/>
            <a:ext cx="1325055" cy="706553"/>
          </a:xfrm>
          <a:prstGeom prst="rect">
            <a:avLst/>
          </a:prstGeom>
          <a:solidFill>
            <a:schemeClr val="tx1">
              <a:lumMod val="65000"/>
              <a:lumOff val="35000"/>
            </a:schemeClr>
          </a:solidFill>
          <a:ln w="12700">
            <a:noFill/>
          </a:ln>
        </p:spPr>
        <p:txBody>
          <a:bodyPr wrap="square" tIns="182880"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pPr>
              <a:lnSpc>
                <a:spcPct val="80000"/>
              </a:lnSpc>
            </a:pPr>
            <a:r>
              <a:rPr lang="en-US" sz="1600" dirty="0"/>
              <a:t>Time</a:t>
            </a:r>
          </a:p>
        </p:txBody>
      </p:sp>
      <p:sp>
        <p:nvSpPr>
          <p:cNvPr id="39" name="Oval 38">
            <a:extLst>
              <a:ext uri="{FF2B5EF4-FFF2-40B4-BE49-F238E27FC236}">
                <a16:creationId xmlns:a16="http://schemas.microsoft.com/office/drawing/2014/main" id="{E9DC3C56-33D3-4DF9-B3E0-664A85242EA6}"/>
              </a:ext>
              <a:ext uri="{C183D7F6-B498-43B3-948B-1728B52AA6E4}">
                <adec:decorative xmlns:adec="http://schemas.microsoft.com/office/drawing/2017/decorative" val="1"/>
              </a:ext>
            </a:extLst>
          </p:cNvPr>
          <p:cNvSpPr/>
          <p:nvPr/>
        </p:nvSpPr>
        <p:spPr>
          <a:xfrm>
            <a:off x="456250" y="1780515"/>
            <a:ext cx="691975" cy="691975"/>
          </a:xfrm>
          <a:prstGeom prst="ellipse">
            <a:avLst/>
          </a:prstGeom>
          <a:solidFill>
            <a:schemeClr val="bg1"/>
          </a:solidFill>
          <a:ln w="38100">
            <a:solidFill>
              <a:srgbClr val="2F559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F75FD4FC-7E90-480F-9FF6-594487440CC9}"/>
              </a:ext>
              <a:ext uri="{C183D7F6-B498-43B3-948B-1728B52AA6E4}">
                <adec:decorative xmlns:adec="http://schemas.microsoft.com/office/drawing/2017/decorative" val="1"/>
              </a:ext>
            </a:extLst>
          </p:cNvPr>
          <p:cNvSpPr txBox="1"/>
          <p:nvPr/>
        </p:nvSpPr>
        <p:spPr>
          <a:xfrm>
            <a:off x="1606280" y="2206316"/>
            <a:ext cx="1559355" cy="706553"/>
          </a:xfrm>
          <a:prstGeom prst="rect">
            <a:avLst/>
          </a:prstGeom>
          <a:solidFill>
            <a:schemeClr val="tx1">
              <a:lumMod val="65000"/>
              <a:lumOff val="35000"/>
            </a:schemeClr>
          </a:solidFill>
          <a:ln w="12700">
            <a:noFill/>
          </a:ln>
        </p:spPr>
        <p:txBody>
          <a:bodyPr wrap="square" tIns="182880"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pPr>
              <a:lnSpc>
                <a:spcPct val="80000"/>
              </a:lnSpc>
            </a:pPr>
            <a:r>
              <a:rPr lang="en-US" sz="1600" dirty="0"/>
              <a:t>Symptoms</a:t>
            </a:r>
          </a:p>
        </p:txBody>
      </p:sp>
      <p:sp>
        <p:nvSpPr>
          <p:cNvPr id="50" name="Oval 49">
            <a:extLst>
              <a:ext uri="{FF2B5EF4-FFF2-40B4-BE49-F238E27FC236}">
                <a16:creationId xmlns:a16="http://schemas.microsoft.com/office/drawing/2014/main" id="{B7C5FCE1-81C6-47EE-ADAF-31E5E7AB10D9}"/>
              </a:ext>
              <a:ext uri="{C183D7F6-B498-43B3-948B-1728B52AA6E4}">
                <adec:decorative xmlns:adec="http://schemas.microsoft.com/office/drawing/2017/decorative" val="1"/>
              </a:ext>
            </a:extLst>
          </p:cNvPr>
          <p:cNvSpPr/>
          <p:nvPr/>
        </p:nvSpPr>
        <p:spPr>
          <a:xfrm>
            <a:off x="2044028" y="1780515"/>
            <a:ext cx="691975" cy="691975"/>
          </a:xfrm>
          <a:prstGeom prst="ellipse">
            <a:avLst/>
          </a:prstGeom>
          <a:solidFill>
            <a:schemeClr val="bg1"/>
          </a:solidFill>
          <a:ln w="38100">
            <a:solidFill>
              <a:srgbClr val="2F559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a:extLst>
              <a:ext uri="{FF2B5EF4-FFF2-40B4-BE49-F238E27FC236}">
                <a16:creationId xmlns:a16="http://schemas.microsoft.com/office/drawing/2014/main" id="{3B9F3A4E-8A78-4F0C-91B6-07FCD5130CE5}"/>
              </a:ext>
              <a:ext uri="{C183D7F6-B498-43B3-948B-1728B52AA6E4}">
                <adec:decorative xmlns:adec="http://schemas.microsoft.com/office/drawing/2017/decorative" val="1"/>
              </a:ext>
            </a:extLst>
          </p:cNvPr>
          <p:cNvSpPr txBox="1"/>
          <p:nvPr/>
        </p:nvSpPr>
        <p:spPr>
          <a:xfrm>
            <a:off x="3338041" y="2206316"/>
            <a:ext cx="1795295" cy="706553"/>
          </a:xfrm>
          <a:prstGeom prst="rect">
            <a:avLst/>
          </a:prstGeom>
          <a:solidFill>
            <a:schemeClr val="tx1">
              <a:lumMod val="65000"/>
              <a:lumOff val="35000"/>
            </a:schemeClr>
          </a:solidFill>
          <a:ln w="12700">
            <a:noFill/>
          </a:ln>
        </p:spPr>
        <p:txBody>
          <a:bodyPr wrap="square" tIns="182880"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pPr>
              <a:lnSpc>
                <a:spcPct val="80000"/>
              </a:lnSpc>
            </a:pPr>
            <a:r>
              <a:rPr lang="en-US" sz="1600" dirty="0"/>
              <a:t>Vascular </a:t>
            </a:r>
            <a:br>
              <a:rPr lang="en-US" sz="1600" dirty="0"/>
            </a:br>
            <a:r>
              <a:rPr lang="en-US" sz="1600" dirty="0"/>
              <a:t>Risk Factors </a:t>
            </a:r>
          </a:p>
        </p:txBody>
      </p:sp>
      <p:sp>
        <p:nvSpPr>
          <p:cNvPr id="53" name="Oval 52">
            <a:extLst>
              <a:ext uri="{FF2B5EF4-FFF2-40B4-BE49-F238E27FC236}">
                <a16:creationId xmlns:a16="http://schemas.microsoft.com/office/drawing/2014/main" id="{77E60FDE-C756-45CF-A85D-2250BF44B2C2}"/>
              </a:ext>
              <a:ext uri="{C183D7F6-B498-43B3-948B-1728B52AA6E4}">
                <adec:decorative xmlns:adec="http://schemas.microsoft.com/office/drawing/2017/decorative" val="1"/>
              </a:ext>
            </a:extLst>
          </p:cNvPr>
          <p:cNvSpPr/>
          <p:nvPr/>
        </p:nvSpPr>
        <p:spPr>
          <a:xfrm>
            <a:off x="3899838" y="1780515"/>
            <a:ext cx="691975" cy="691975"/>
          </a:xfrm>
          <a:prstGeom prst="ellipse">
            <a:avLst/>
          </a:prstGeom>
          <a:solidFill>
            <a:schemeClr val="bg1"/>
          </a:solidFill>
          <a:ln w="38100">
            <a:solidFill>
              <a:srgbClr val="2F559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88B25530-D93F-44FA-8828-E958BC3E0B1C}"/>
              </a:ext>
              <a:ext uri="{C183D7F6-B498-43B3-948B-1728B52AA6E4}">
                <adec:decorative xmlns:adec="http://schemas.microsoft.com/office/drawing/2017/decorative" val="1"/>
              </a:ext>
            </a:extLst>
          </p:cNvPr>
          <p:cNvSpPr txBox="1"/>
          <p:nvPr/>
        </p:nvSpPr>
        <p:spPr>
          <a:xfrm>
            <a:off x="5310055" y="2187225"/>
            <a:ext cx="1850176" cy="706553"/>
          </a:xfrm>
          <a:prstGeom prst="rect">
            <a:avLst/>
          </a:prstGeom>
          <a:solidFill>
            <a:schemeClr val="tx1">
              <a:lumMod val="65000"/>
              <a:lumOff val="35000"/>
            </a:schemeClr>
          </a:solidFill>
          <a:ln w="12700">
            <a:noFill/>
          </a:ln>
        </p:spPr>
        <p:txBody>
          <a:bodyPr wrap="square" tIns="182880"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pPr>
              <a:lnSpc>
                <a:spcPct val="80000"/>
              </a:lnSpc>
            </a:pPr>
            <a:r>
              <a:rPr lang="en-US" sz="1600" dirty="0"/>
              <a:t>Medications</a:t>
            </a:r>
          </a:p>
        </p:txBody>
      </p:sp>
      <p:sp>
        <p:nvSpPr>
          <p:cNvPr id="56" name="Oval 55">
            <a:extLst>
              <a:ext uri="{FF2B5EF4-FFF2-40B4-BE49-F238E27FC236}">
                <a16:creationId xmlns:a16="http://schemas.microsoft.com/office/drawing/2014/main" id="{F94F3958-27B5-4F70-9DFC-8380143175B3}"/>
              </a:ext>
              <a:ext uri="{C183D7F6-B498-43B3-948B-1728B52AA6E4}">
                <adec:decorative xmlns:adec="http://schemas.microsoft.com/office/drawing/2017/decorative" val="1"/>
              </a:ext>
            </a:extLst>
          </p:cNvPr>
          <p:cNvSpPr/>
          <p:nvPr/>
        </p:nvSpPr>
        <p:spPr>
          <a:xfrm>
            <a:off x="5889155" y="1780515"/>
            <a:ext cx="691975" cy="691975"/>
          </a:xfrm>
          <a:prstGeom prst="ellipse">
            <a:avLst/>
          </a:prstGeom>
          <a:solidFill>
            <a:schemeClr val="bg1"/>
          </a:solidFill>
          <a:ln w="38100">
            <a:solidFill>
              <a:srgbClr val="2F559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6FCB9654-6FE9-4678-AAF0-2BEC502CC504}"/>
              </a:ext>
              <a:ext uri="{C183D7F6-B498-43B3-948B-1728B52AA6E4}">
                <adec:decorative xmlns:adec="http://schemas.microsoft.com/office/drawing/2017/decorative" val="1"/>
              </a:ext>
            </a:extLst>
          </p:cNvPr>
          <p:cNvSpPr txBox="1"/>
          <p:nvPr/>
        </p:nvSpPr>
        <p:spPr>
          <a:xfrm>
            <a:off x="7317985" y="2206316"/>
            <a:ext cx="1363695" cy="978710"/>
          </a:xfrm>
          <a:prstGeom prst="rect">
            <a:avLst/>
          </a:prstGeom>
          <a:solidFill>
            <a:schemeClr val="tx1">
              <a:lumMod val="65000"/>
              <a:lumOff val="35000"/>
            </a:schemeClr>
          </a:solidFill>
          <a:ln w="12700">
            <a:noFill/>
          </a:ln>
        </p:spPr>
        <p:txBody>
          <a:bodyPr wrap="square" tIns="182880"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pPr>
              <a:lnSpc>
                <a:spcPct val="80000"/>
              </a:lnSpc>
            </a:pPr>
            <a:r>
              <a:rPr lang="en-US" sz="1600" dirty="0"/>
              <a:t>Cognitive Impairment or Dementia</a:t>
            </a:r>
          </a:p>
        </p:txBody>
      </p:sp>
      <p:sp>
        <p:nvSpPr>
          <p:cNvPr id="59" name="Oval 58">
            <a:extLst>
              <a:ext uri="{FF2B5EF4-FFF2-40B4-BE49-F238E27FC236}">
                <a16:creationId xmlns:a16="http://schemas.microsoft.com/office/drawing/2014/main" id="{88DEBEB7-588F-4956-B8C4-60060DADEA70}"/>
              </a:ext>
              <a:ext uri="{C183D7F6-B498-43B3-948B-1728B52AA6E4}">
                <adec:decorative xmlns:adec="http://schemas.microsoft.com/office/drawing/2017/decorative" val="1"/>
              </a:ext>
            </a:extLst>
          </p:cNvPr>
          <p:cNvSpPr/>
          <p:nvPr/>
        </p:nvSpPr>
        <p:spPr>
          <a:xfrm>
            <a:off x="7631669" y="1780515"/>
            <a:ext cx="691975" cy="691975"/>
          </a:xfrm>
          <a:prstGeom prst="ellipse">
            <a:avLst/>
          </a:prstGeom>
          <a:solidFill>
            <a:schemeClr val="bg1"/>
          </a:solidFill>
          <a:ln w="38100">
            <a:solidFill>
              <a:srgbClr val="2F559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2CBABFD3-AA7C-4B90-80E3-1EBC6CB67486}"/>
              </a:ext>
              <a:ext uri="{C183D7F6-B498-43B3-948B-1728B52AA6E4}">
                <adec:decorative xmlns:adec="http://schemas.microsoft.com/office/drawing/2017/decorative" val="1"/>
              </a:ext>
            </a:extLst>
          </p:cNvPr>
          <p:cNvSpPr txBox="1"/>
          <p:nvPr/>
        </p:nvSpPr>
        <p:spPr>
          <a:xfrm>
            <a:off x="8792288" y="2206316"/>
            <a:ext cx="1661527" cy="706553"/>
          </a:xfrm>
          <a:prstGeom prst="rect">
            <a:avLst/>
          </a:prstGeom>
          <a:solidFill>
            <a:schemeClr val="tx1">
              <a:lumMod val="65000"/>
              <a:lumOff val="35000"/>
            </a:schemeClr>
          </a:solidFill>
          <a:ln w="12700">
            <a:noFill/>
          </a:ln>
        </p:spPr>
        <p:txBody>
          <a:bodyPr wrap="square" tIns="182880"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pPr>
              <a:lnSpc>
                <a:spcPct val="80000"/>
              </a:lnSpc>
            </a:pPr>
            <a:r>
              <a:rPr lang="en-US" sz="1600" dirty="0"/>
              <a:t>Substance Use</a:t>
            </a:r>
          </a:p>
        </p:txBody>
      </p:sp>
      <p:sp>
        <p:nvSpPr>
          <p:cNvPr id="62" name="Oval 61">
            <a:extLst>
              <a:ext uri="{FF2B5EF4-FFF2-40B4-BE49-F238E27FC236}">
                <a16:creationId xmlns:a16="http://schemas.microsoft.com/office/drawing/2014/main" id="{3C8242FC-95A8-4ADA-8912-7E6531E7A06B}"/>
              </a:ext>
              <a:ext uri="{C183D7F6-B498-43B3-948B-1728B52AA6E4}">
                <adec:decorative xmlns:adec="http://schemas.microsoft.com/office/drawing/2017/decorative" val="1"/>
              </a:ext>
            </a:extLst>
          </p:cNvPr>
          <p:cNvSpPr/>
          <p:nvPr/>
        </p:nvSpPr>
        <p:spPr>
          <a:xfrm>
            <a:off x="9269708" y="1780515"/>
            <a:ext cx="691975" cy="691975"/>
          </a:xfrm>
          <a:prstGeom prst="ellipse">
            <a:avLst/>
          </a:prstGeom>
          <a:solidFill>
            <a:schemeClr val="bg1"/>
          </a:solidFill>
          <a:ln w="38100">
            <a:solidFill>
              <a:srgbClr val="2F559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C8925E7-52CF-433E-81C3-CB1C12BCBAE9}"/>
              </a:ext>
              <a:ext uri="{C183D7F6-B498-43B3-948B-1728B52AA6E4}">
                <adec:decorative xmlns:adec="http://schemas.microsoft.com/office/drawing/2017/decorative" val="1"/>
              </a:ext>
            </a:extLst>
          </p:cNvPr>
          <p:cNvSpPr txBox="1"/>
          <p:nvPr/>
        </p:nvSpPr>
        <p:spPr>
          <a:xfrm>
            <a:off x="10546976" y="2206315"/>
            <a:ext cx="1559355" cy="1369703"/>
          </a:xfrm>
          <a:prstGeom prst="rect">
            <a:avLst/>
          </a:prstGeom>
          <a:solidFill>
            <a:schemeClr val="tx1">
              <a:lumMod val="65000"/>
              <a:lumOff val="35000"/>
            </a:schemeClr>
          </a:solidFill>
          <a:ln w="12700">
            <a:noFill/>
          </a:ln>
        </p:spPr>
        <p:txBody>
          <a:bodyPr wrap="square" tIns="182880"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pPr>
              <a:lnSpc>
                <a:spcPct val="80000"/>
              </a:lnSpc>
            </a:pPr>
            <a:r>
              <a:rPr lang="en-US" sz="1600" dirty="0"/>
              <a:t>Liver disease, Uremia, Malignancy and Hematologic disorders</a:t>
            </a:r>
          </a:p>
        </p:txBody>
      </p:sp>
      <p:sp>
        <p:nvSpPr>
          <p:cNvPr id="65" name="Oval 64">
            <a:extLst>
              <a:ext uri="{FF2B5EF4-FFF2-40B4-BE49-F238E27FC236}">
                <a16:creationId xmlns:a16="http://schemas.microsoft.com/office/drawing/2014/main" id="{4234743D-C0C4-4F3B-9273-310920CAC290}"/>
              </a:ext>
              <a:ext uri="{C183D7F6-B498-43B3-948B-1728B52AA6E4}">
                <adec:decorative xmlns:adec="http://schemas.microsoft.com/office/drawing/2017/decorative" val="1"/>
              </a:ext>
            </a:extLst>
          </p:cNvPr>
          <p:cNvSpPr/>
          <p:nvPr/>
        </p:nvSpPr>
        <p:spPr>
          <a:xfrm>
            <a:off x="10984724" y="1780515"/>
            <a:ext cx="691975" cy="691975"/>
          </a:xfrm>
          <a:prstGeom prst="ellipse">
            <a:avLst/>
          </a:prstGeom>
          <a:solidFill>
            <a:schemeClr val="bg1"/>
          </a:solidFill>
          <a:ln w="38100">
            <a:solidFill>
              <a:srgbClr val="2F559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3" name="Elbow Connector 47">
            <a:extLst>
              <a:ext uri="{FF2B5EF4-FFF2-40B4-BE49-F238E27FC236}">
                <a16:creationId xmlns:a16="http://schemas.microsoft.com/office/drawing/2014/main" id="{CC5B667F-4554-443A-BBA6-2F57A9C42644}"/>
              </a:ext>
              <a:ext uri="{C183D7F6-B498-43B3-948B-1728B52AA6E4}">
                <adec:decorative xmlns:adec="http://schemas.microsoft.com/office/drawing/2017/decorative" val="1"/>
              </a:ext>
            </a:extLst>
          </p:cNvPr>
          <p:cNvCxnSpPr>
            <a:cxnSpLocks/>
            <a:stCxn id="19" idx="2"/>
            <a:endCxn id="50" idx="0"/>
          </p:cNvCxnSpPr>
          <p:nvPr/>
        </p:nvCxnSpPr>
        <p:spPr>
          <a:xfrm rot="5400000">
            <a:off x="4052542" y="-262945"/>
            <a:ext cx="380935" cy="3705985"/>
          </a:xfrm>
          <a:prstGeom prst="bentConnector3">
            <a:avLst>
              <a:gd name="adj1" fmla="val 37025"/>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7" name="Elbow Connector 47">
            <a:extLst>
              <a:ext uri="{FF2B5EF4-FFF2-40B4-BE49-F238E27FC236}">
                <a16:creationId xmlns:a16="http://schemas.microsoft.com/office/drawing/2014/main" id="{B942D02A-F3EA-4116-A6E4-36211DC6D2A9}"/>
              </a:ext>
              <a:ext uri="{C183D7F6-B498-43B3-948B-1728B52AA6E4}">
                <adec:decorative xmlns:adec="http://schemas.microsoft.com/office/drawing/2017/decorative" val="1"/>
              </a:ext>
            </a:extLst>
          </p:cNvPr>
          <p:cNvCxnSpPr>
            <a:cxnSpLocks/>
            <a:stCxn id="19" idx="2"/>
            <a:endCxn id="53" idx="0"/>
          </p:cNvCxnSpPr>
          <p:nvPr/>
        </p:nvCxnSpPr>
        <p:spPr>
          <a:xfrm rot="5400000">
            <a:off x="4980447" y="664960"/>
            <a:ext cx="380935" cy="1850175"/>
          </a:xfrm>
          <a:prstGeom prst="bentConnector3">
            <a:avLst>
              <a:gd name="adj1" fmla="val 37025"/>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1" name="Elbow Connector 47">
            <a:extLst>
              <a:ext uri="{FF2B5EF4-FFF2-40B4-BE49-F238E27FC236}">
                <a16:creationId xmlns:a16="http://schemas.microsoft.com/office/drawing/2014/main" id="{D93B6DBE-C94D-4D50-BBE6-33B9CC099A3C}"/>
              </a:ext>
              <a:ext uri="{C183D7F6-B498-43B3-948B-1728B52AA6E4}">
                <adec:decorative xmlns:adec="http://schemas.microsoft.com/office/drawing/2017/decorative" val="1"/>
              </a:ext>
            </a:extLst>
          </p:cNvPr>
          <p:cNvCxnSpPr>
            <a:cxnSpLocks/>
            <a:stCxn id="19" idx="2"/>
            <a:endCxn id="59" idx="0"/>
          </p:cNvCxnSpPr>
          <p:nvPr/>
        </p:nvCxnSpPr>
        <p:spPr>
          <a:xfrm rot="16200000" flipH="1">
            <a:off x="6846362" y="649219"/>
            <a:ext cx="380935" cy="1881656"/>
          </a:xfrm>
          <a:prstGeom prst="bentConnector3">
            <a:avLst>
              <a:gd name="adj1" fmla="val 37024"/>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4" name="Elbow Connector 47">
            <a:extLst>
              <a:ext uri="{FF2B5EF4-FFF2-40B4-BE49-F238E27FC236}">
                <a16:creationId xmlns:a16="http://schemas.microsoft.com/office/drawing/2014/main" id="{BB4A0E99-9DEA-44CA-953F-3CE1B4F27C13}"/>
              </a:ext>
              <a:ext uri="{C183D7F6-B498-43B3-948B-1728B52AA6E4}">
                <adec:decorative xmlns:adec="http://schemas.microsoft.com/office/drawing/2017/decorative" val="1"/>
              </a:ext>
            </a:extLst>
          </p:cNvPr>
          <p:cNvCxnSpPr>
            <a:cxnSpLocks/>
            <a:stCxn id="19" idx="2"/>
            <a:endCxn id="62" idx="0"/>
          </p:cNvCxnSpPr>
          <p:nvPr/>
        </p:nvCxnSpPr>
        <p:spPr>
          <a:xfrm rot="16200000" flipH="1">
            <a:off x="7665381" y="-169801"/>
            <a:ext cx="380935" cy="3519695"/>
          </a:xfrm>
          <a:prstGeom prst="bentConnector3">
            <a:avLst>
              <a:gd name="adj1" fmla="val 37025"/>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9" name="Elbow Connector 47">
            <a:extLst>
              <a:ext uri="{FF2B5EF4-FFF2-40B4-BE49-F238E27FC236}">
                <a16:creationId xmlns:a16="http://schemas.microsoft.com/office/drawing/2014/main" id="{F06BD37F-6C4C-4040-BA08-D27391BD5850}"/>
              </a:ext>
              <a:ext uri="{C183D7F6-B498-43B3-948B-1728B52AA6E4}">
                <adec:decorative xmlns:adec="http://schemas.microsoft.com/office/drawing/2017/decorative" val="1"/>
              </a:ext>
            </a:extLst>
          </p:cNvPr>
          <p:cNvCxnSpPr>
            <a:cxnSpLocks/>
            <a:stCxn id="19" idx="2"/>
            <a:endCxn id="65" idx="0"/>
          </p:cNvCxnSpPr>
          <p:nvPr/>
        </p:nvCxnSpPr>
        <p:spPr>
          <a:xfrm rot="16200000" flipH="1">
            <a:off x="8522889" y="-1027309"/>
            <a:ext cx="380935" cy="5234711"/>
          </a:xfrm>
          <a:prstGeom prst="bentConnector3">
            <a:avLst>
              <a:gd name="adj1" fmla="val 37025"/>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23" name="Graphic 22">
            <a:extLst>
              <a:ext uri="{FF2B5EF4-FFF2-40B4-BE49-F238E27FC236}">
                <a16:creationId xmlns:a16="http://schemas.microsoft.com/office/drawing/2014/main" id="{C11B732E-E4F3-4686-858A-788162453A2A}"/>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7130" y="1822509"/>
            <a:ext cx="596343" cy="596343"/>
          </a:xfrm>
          <a:prstGeom prst="rect">
            <a:avLst/>
          </a:prstGeom>
        </p:spPr>
      </p:pic>
      <p:pic>
        <p:nvPicPr>
          <p:cNvPr id="25" name="Graphic 24">
            <a:extLst>
              <a:ext uri="{FF2B5EF4-FFF2-40B4-BE49-F238E27FC236}">
                <a16:creationId xmlns:a16="http://schemas.microsoft.com/office/drawing/2014/main" id="{8786C038-9A52-4B96-9A17-C2B8216C5E12}"/>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024973" y="1883267"/>
            <a:ext cx="420339" cy="504406"/>
          </a:xfrm>
          <a:prstGeom prst="rect">
            <a:avLst/>
          </a:prstGeom>
        </p:spPr>
      </p:pic>
      <p:pic>
        <p:nvPicPr>
          <p:cNvPr id="27" name="Graphic 26">
            <a:extLst>
              <a:ext uri="{FF2B5EF4-FFF2-40B4-BE49-F238E27FC236}">
                <a16:creationId xmlns:a16="http://schemas.microsoft.com/office/drawing/2014/main" id="{77DB5FE4-167B-4905-9A3A-D44F00DFAA25}"/>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359815" y="1823328"/>
            <a:ext cx="596343" cy="596343"/>
          </a:xfrm>
          <a:prstGeom prst="rect">
            <a:avLst/>
          </a:prstGeom>
        </p:spPr>
      </p:pic>
      <p:pic>
        <p:nvPicPr>
          <p:cNvPr id="29" name="Graphic 28">
            <a:extLst>
              <a:ext uri="{FF2B5EF4-FFF2-40B4-BE49-F238E27FC236}">
                <a16:creationId xmlns:a16="http://schemas.microsoft.com/office/drawing/2014/main" id="{80C8676C-50F2-4E31-82E3-7D65F8EE9889}"/>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701660" y="1821138"/>
            <a:ext cx="596343" cy="596343"/>
          </a:xfrm>
          <a:prstGeom prst="rect">
            <a:avLst/>
          </a:prstGeom>
        </p:spPr>
      </p:pic>
      <p:pic>
        <p:nvPicPr>
          <p:cNvPr id="31" name="Graphic 30">
            <a:extLst>
              <a:ext uri="{FF2B5EF4-FFF2-40B4-BE49-F238E27FC236}">
                <a16:creationId xmlns:a16="http://schemas.microsoft.com/office/drawing/2014/main" id="{3E718CB7-01C7-4FAF-9743-6E55F1750DE6}"/>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099580" y="1848761"/>
            <a:ext cx="596343" cy="596343"/>
          </a:xfrm>
          <a:prstGeom prst="rect">
            <a:avLst/>
          </a:prstGeom>
        </p:spPr>
      </p:pic>
      <p:pic>
        <p:nvPicPr>
          <p:cNvPr id="33" name="Graphic 32">
            <a:extLst>
              <a:ext uri="{FF2B5EF4-FFF2-40B4-BE49-F238E27FC236}">
                <a16:creationId xmlns:a16="http://schemas.microsoft.com/office/drawing/2014/main" id="{8A340BF3-63F4-44A0-B047-376442714528}"/>
              </a:ext>
              <a:ext uri="{C183D7F6-B498-43B3-948B-1728B52AA6E4}">
                <adec:decorative xmlns:adec="http://schemas.microsoft.com/office/drawing/2017/decorative" val="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018007" y="1907959"/>
            <a:ext cx="481716" cy="465105"/>
          </a:xfrm>
          <a:prstGeom prst="rect">
            <a:avLst/>
          </a:prstGeom>
        </p:spPr>
      </p:pic>
      <p:pic>
        <p:nvPicPr>
          <p:cNvPr id="35" name="Graphic 34">
            <a:extLst>
              <a:ext uri="{FF2B5EF4-FFF2-40B4-BE49-F238E27FC236}">
                <a16:creationId xmlns:a16="http://schemas.microsoft.com/office/drawing/2014/main" id="{4AC2E776-BE69-4D66-8D88-29570E1135DF}"/>
              </a:ext>
              <a:ext uri="{C183D7F6-B498-43B3-948B-1728B52AA6E4}">
                <adec:decorative xmlns:adec="http://schemas.microsoft.com/office/drawing/2017/decorative" val="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1129962" y="2002791"/>
            <a:ext cx="447675" cy="295275"/>
          </a:xfrm>
          <a:prstGeom prst="rect">
            <a:avLst/>
          </a:prstGeom>
        </p:spPr>
      </p:pic>
      <p:sp>
        <p:nvSpPr>
          <p:cNvPr id="5" name="Text Placeholder 4">
            <a:extLst>
              <a:ext uri="{FF2B5EF4-FFF2-40B4-BE49-F238E27FC236}">
                <a16:creationId xmlns:a16="http://schemas.microsoft.com/office/drawing/2014/main" id="{730464D6-9829-4D74-AEC3-6620937CC09D}"/>
              </a:ext>
            </a:extLst>
          </p:cNvPr>
          <p:cNvSpPr>
            <a:spLocks noGrp="1"/>
          </p:cNvSpPr>
          <p:nvPr>
            <p:ph type="body" sz="quarter" idx="13"/>
          </p:nvPr>
        </p:nvSpPr>
        <p:spPr>
          <a:xfrm>
            <a:off x="7512907" y="5948738"/>
            <a:ext cx="4460789" cy="338862"/>
          </a:xfrm>
        </p:spPr>
        <p:txBody>
          <a:bodyPr/>
          <a:lstStyle/>
          <a:p>
            <a:r>
              <a:rPr lang="en-US" b="1" dirty="0"/>
              <a:t>Abbreviations: </a:t>
            </a:r>
            <a:r>
              <a:rPr lang="en-US" dirty="0"/>
              <a:t>ICH indicates intracerebral hemorrhage; NSAIDS, non-steroidal anti-inflammatory drugs, and  SSRI, selective serotonin reuptake inhibitors. </a:t>
            </a:r>
          </a:p>
        </p:txBody>
      </p:sp>
      <p:sp>
        <p:nvSpPr>
          <p:cNvPr id="41" name="Rectangle 40" descr="The diagnosis and assessment parameters that are involved in the work-up for acute intracerebral hemorrhage include the following:&#10;1. Time - When was symptom onset?&#10;2. Symptoms - Is there any of the following?&#10;-Headache&#10;-Focal neurologic deficits&#10;-Seizures&#10;-Decreased level of consciousness&#10;3. What are the patient's vascular risk factors?&#10;-Ischemic Stroke &#10;-Prior ICH&#10;-Hypertension &#10;-Hyperlipidemia&#10;-Diabetes mellitus&#10;-Metabolic syndrome&#10;-Imaging biomarkers&#10;-Cerebral microbleeds&#10;4. What medications is the patient currently taking? &#10;-Antithrombotics:&#10;-Anticoagulants, thrombolytics, antiplatelet agents, NSAIDS &#10;-Vasoconstrictive Agents:&#10;Triptans, SSRIs, decongestants, stimulants, phentermine, sympathomimetic drugs&#10;-Antihypertensives &#10;-Estrogen-containing oral contraceptives&#10;5. Does the patient have cognitive impairment or Dementia? Associated with (but not specific for) amyloid angiopathy&#10;6. Is the patient using substances such as: Smoking&#10;Alcohol use &#10;Marijuana &#10;Sympathomimetic drugs &#10;Amphetamines, methamphetamines, cocaine&#10;7.  Does the patient have liver disease, uremia, malignancy and hematologic disorders which may be associated with coagulopathy?&#10;&#10;&#10;&#10;&#10;&#10;&#10;&#10;">
            <a:extLst>
              <a:ext uri="{FF2B5EF4-FFF2-40B4-BE49-F238E27FC236}">
                <a16:creationId xmlns:a16="http://schemas.microsoft.com/office/drawing/2014/main" id="{CB3A4DC2-A0CC-41B3-A284-F36D836FFE8F}"/>
              </a:ext>
              <a:ext uri="{C183D7F6-B498-43B3-948B-1728B52AA6E4}">
                <adec:decorative xmlns:adec="http://schemas.microsoft.com/office/drawing/2017/decorative" val="0"/>
              </a:ext>
            </a:extLst>
          </p:cNvPr>
          <p:cNvSpPr/>
          <p:nvPr/>
        </p:nvSpPr>
        <p:spPr>
          <a:xfrm>
            <a:off x="0" y="1093503"/>
            <a:ext cx="12192000" cy="5194098"/>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20541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E4DD9-F180-4118-8350-A00AD4520931}"/>
              </a:ext>
            </a:extLst>
          </p:cNvPr>
          <p:cNvSpPr>
            <a:spLocks noGrp="1"/>
          </p:cNvSpPr>
          <p:nvPr>
            <p:ph type="title"/>
          </p:nvPr>
        </p:nvSpPr>
        <p:spPr>
          <a:xfrm>
            <a:off x="838199" y="365125"/>
            <a:ext cx="10678297" cy="660111"/>
          </a:xfrm>
        </p:spPr>
        <p:txBody>
          <a:bodyPr/>
          <a:lstStyle/>
          <a:p>
            <a:r>
              <a:rPr lang="en-US" sz="2800" dirty="0">
                <a:latin typeface="Lub Dub Bold" panose="020B0803030403020204" pitchFamily="34" charset="0"/>
              </a:rPr>
              <a:t>Diagnosis &amp; Assessment | </a:t>
            </a:r>
            <a:r>
              <a:rPr lang="en-US" sz="2400" dirty="0">
                <a:solidFill>
                  <a:srgbClr val="CF2429"/>
                </a:solidFill>
                <a:latin typeface="Lub Dub Condensed" panose="020B0506030403020204" pitchFamily="34" charset="0"/>
                <a:cs typeface="Arial" panose="020B0604020202020204" pitchFamily="34" charset="0"/>
              </a:rPr>
              <a:t>Work-Up in Acute ICH</a:t>
            </a:r>
            <a:endParaRPr lang="en-US" sz="2800" dirty="0">
              <a:solidFill>
                <a:srgbClr val="CF2429"/>
              </a:solidFill>
              <a:latin typeface="Lub Dub Condensed" panose="020B0506030403020204" pitchFamily="34" charset="0"/>
            </a:endParaRPr>
          </a:p>
        </p:txBody>
      </p:sp>
      <p:sp>
        <p:nvSpPr>
          <p:cNvPr id="7" name="TextBox 6">
            <a:extLst>
              <a:ext uri="{FF2B5EF4-FFF2-40B4-BE49-F238E27FC236}">
                <a16:creationId xmlns:a16="http://schemas.microsoft.com/office/drawing/2014/main" id="{5DFEA77A-2DC6-4D4C-8245-8E7DB624BC54}"/>
              </a:ext>
            </a:extLst>
          </p:cNvPr>
          <p:cNvSpPr txBox="1"/>
          <p:nvPr/>
        </p:nvSpPr>
        <p:spPr>
          <a:xfrm>
            <a:off x="838199" y="1440657"/>
            <a:ext cx="3124201"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F2429"/>
                </a:solidFill>
                <a:effectLst/>
                <a:uLnTx/>
                <a:uFillTx/>
                <a:latin typeface="Lub Dub Bold" panose="020B0803030403020204" pitchFamily="34" charset="0"/>
              </a:rPr>
              <a:t>Physical Examination </a:t>
            </a:r>
          </a:p>
        </p:txBody>
      </p:sp>
      <p:sp>
        <p:nvSpPr>
          <p:cNvPr id="9" name="TextBox 8">
            <a:extLst>
              <a:ext uri="{FF2B5EF4-FFF2-40B4-BE49-F238E27FC236}">
                <a16:creationId xmlns:a16="http://schemas.microsoft.com/office/drawing/2014/main" id="{38961AE5-00D2-4F07-9F8F-AF08E7EAAE3D}"/>
              </a:ext>
            </a:extLst>
          </p:cNvPr>
          <p:cNvSpPr txBox="1"/>
          <p:nvPr/>
        </p:nvSpPr>
        <p:spPr>
          <a:xfrm>
            <a:off x="838199" y="1927821"/>
            <a:ext cx="3499023" cy="2492990"/>
          </a:xfrm>
          <a:prstGeom prst="rect">
            <a:avLst/>
          </a:prstGeom>
          <a:noFill/>
        </p:spPr>
        <p:txBody>
          <a:bodyPr wrap="square">
            <a:spAutoFit/>
          </a:bodyPr>
          <a:lstStyle/>
          <a:p>
            <a:pPr marL="285750" indent="-285750">
              <a:spcAft>
                <a:spcPts val="1200"/>
              </a:spcAft>
              <a:buFont typeface="Arial" panose="020B0604020202020204" pitchFamily="34" charset="0"/>
              <a:buChar char="•"/>
            </a:pPr>
            <a:r>
              <a:rPr lang="en-US" sz="1800" b="1" dirty="0">
                <a:latin typeface="Lub Dub Condensed" panose="020B0506030403020204" pitchFamily="34" charset="0"/>
                <a:cs typeface="Arial" panose="020B0604020202020204" pitchFamily="34" charset="0"/>
              </a:rPr>
              <a:t>Airway, Breathing &amp; Circulation</a:t>
            </a:r>
          </a:p>
          <a:p>
            <a:pPr marL="285750" indent="-285750">
              <a:spcAft>
                <a:spcPts val="1200"/>
              </a:spcAft>
              <a:buFont typeface="Arial" panose="020B0604020202020204" pitchFamily="34" charset="0"/>
              <a:buChar char="•"/>
            </a:pPr>
            <a:r>
              <a:rPr lang="en-US" sz="1800" b="1" dirty="0">
                <a:latin typeface="Lub Dub Condensed" panose="020B0506030403020204" pitchFamily="34" charset="0"/>
                <a:cs typeface="Arial" panose="020B0604020202020204" pitchFamily="34" charset="0"/>
              </a:rPr>
              <a:t>Vital signs</a:t>
            </a:r>
          </a:p>
          <a:p>
            <a:pPr marL="285750" indent="-285750">
              <a:spcAft>
                <a:spcPts val="1200"/>
              </a:spcAft>
              <a:buFont typeface="Arial" panose="020B0604020202020204" pitchFamily="34" charset="0"/>
              <a:buChar char="•"/>
            </a:pPr>
            <a:r>
              <a:rPr lang="en-US" sz="1800" b="1" dirty="0">
                <a:latin typeface="Lub Dub Condensed" panose="020B0506030403020204" pitchFamily="34" charset="0"/>
                <a:cs typeface="Arial" panose="020B0604020202020204" pitchFamily="34" charset="0"/>
              </a:rPr>
              <a:t>General: </a:t>
            </a:r>
            <a:r>
              <a:rPr lang="en-US" sz="1800" dirty="0">
                <a:latin typeface="Lub Dub Condensed" panose="020B0506030403020204" pitchFamily="34" charset="0"/>
                <a:cs typeface="Arial" panose="020B0604020202020204" pitchFamily="34" charset="0"/>
              </a:rPr>
              <a:t>Focused on the head, heart, lungs, abdomen, and extremities</a:t>
            </a:r>
          </a:p>
          <a:p>
            <a:pPr marL="285750" indent="-285750">
              <a:spcAft>
                <a:spcPts val="1200"/>
              </a:spcAft>
              <a:buFont typeface="Arial" panose="020B0604020202020204" pitchFamily="34" charset="0"/>
              <a:buChar char="•"/>
            </a:pPr>
            <a:r>
              <a:rPr lang="en-US" sz="1800" b="1" dirty="0">
                <a:latin typeface="Lub Dub Condensed" panose="020B0506030403020204" pitchFamily="34" charset="0"/>
                <a:cs typeface="Arial" panose="020B0604020202020204" pitchFamily="34" charset="0"/>
              </a:rPr>
              <a:t>Focused Neurological Exam </a:t>
            </a:r>
            <a:r>
              <a:rPr lang="en-US" sz="1800" dirty="0">
                <a:latin typeface="Lub Dub Condensed" panose="020B0506030403020204" pitchFamily="34" charset="0"/>
                <a:cs typeface="Arial" panose="020B0604020202020204" pitchFamily="34" charset="0"/>
              </a:rPr>
              <a:t>(NIHSS, GCS)</a:t>
            </a:r>
            <a:endParaRPr lang="en-US" sz="1800" b="0" dirty="0">
              <a:latin typeface="Lub Dub Condensed" panose="020B0506030403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AFDA60CE-AB58-479A-9E4E-809B61A39FF1}"/>
              </a:ext>
            </a:extLst>
          </p:cNvPr>
          <p:cNvSpPr txBox="1"/>
          <p:nvPr/>
        </p:nvSpPr>
        <p:spPr>
          <a:xfrm>
            <a:off x="4747293" y="1432951"/>
            <a:ext cx="2697413"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F2429"/>
                </a:solidFill>
                <a:effectLst/>
                <a:uLnTx/>
                <a:uFillTx/>
                <a:latin typeface="Lub Dub Bold" panose="020B0803030403020204" pitchFamily="34" charset="0"/>
                <a:cs typeface="Arial" panose="020B0604020202020204" pitchFamily="34" charset="0"/>
              </a:rPr>
              <a:t>Serum</a:t>
            </a:r>
            <a:endParaRPr kumimoji="0" lang="en-US" sz="2000" b="1" i="0" u="none" strike="noStrike" kern="1200" cap="none" spc="0" normalizeH="0" baseline="0" noProof="0" dirty="0">
              <a:ln>
                <a:noFill/>
              </a:ln>
              <a:solidFill>
                <a:srgbClr val="CF2429"/>
              </a:solidFill>
              <a:effectLst/>
              <a:uLnTx/>
              <a:uFillTx/>
              <a:latin typeface="Lub Dub Bold" panose="020B0803030403020204" pitchFamily="34" charset="0"/>
            </a:endParaRPr>
          </a:p>
        </p:txBody>
      </p:sp>
      <p:sp>
        <p:nvSpPr>
          <p:cNvPr id="12" name="TextBox 11">
            <a:extLst>
              <a:ext uri="{FF2B5EF4-FFF2-40B4-BE49-F238E27FC236}">
                <a16:creationId xmlns:a16="http://schemas.microsoft.com/office/drawing/2014/main" id="{4EC34CEC-F885-4952-86C7-7AAED97C6DF8}"/>
              </a:ext>
            </a:extLst>
          </p:cNvPr>
          <p:cNvSpPr txBox="1"/>
          <p:nvPr/>
        </p:nvSpPr>
        <p:spPr>
          <a:xfrm>
            <a:off x="4839331" y="1933019"/>
            <a:ext cx="3499023" cy="3200876"/>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sz="1800" dirty="0">
                <a:latin typeface="Lub Dub Condensed" panose="020B0506030403020204" pitchFamily="34" charset="0"/>
                <a:cs typeface="Arial" panose="020B0604020202020204" pitchFamily="34" charset="0"/>
              </a:rPr>
              <a:t>CBC</a:t>
            </a:r>
          </a:p>
          <a:p>
            <a:pPr marL="285750" indent="-285750">
              <a:spcAft>
                <a:spcPts val="600"/>
              </a:spcAft>
              <a:buFont typeface="Arial" panose="020B0604020202020204" pitchFamily="34" charset="0"/>
              <a:buChar char="•"/>
            </a:pPr>
            <a:r>
              <a:rPr lang="en-US" sz="1800" dirty="0">
                <a:latin typeface="Lub Dub Condensed" panose="020B0506030403020204" pitchFamily="34" charset="0"/>
                <a:cs typeface="Arial" panose="020B0604020202020204" pitchFamily="34" charset="0"/>
              </a:rPr>
              <a:t>BUN and Creatinine</a:t>
            </a:r>
          </a:p>
          <a:p>
            <a:pPr marL="285750" indent="-285750">
              <a:spcAft>
                <a:spcPts val="600"/>
              </a:spcAft>
              <a:buFont typeface="Arial" panose="020B0604020202020204" pitchFamily="34" charset="0"/>
              <a:buChar char="•"/>
            </a:pPr>
            <a:r>
              <a:rPr lang="en-US" sz="1800" dirty="0">
                <a:latin typeface="Lub Dub Condensed" panose="020B0506030403020204" pitchFamily="34" charset="0"/>
                <a:cs typeface="Arial" panose="020B0604020202020204" pitchFamily="34" charset="0"/>
              </a:rPr>
              <a:t>LFTs</a:t>
            </a:r>
          </a:p>
          <a:p>
            <a:pPr marL="285750" indent="-285750">
              <a:spcAft>
                <a:spcPts val="600"/>
              </a:spcAft>
              <a:buFont typeface="Arial" panose="020B0604020202020204" pitchFamily="34" charset="0"/>
              <a:buChar char="•"/>
            </a:pPr>
            <a:r>
              <a:rPr lang="en-US" sz="1800" dirty="0">
                <a:latin typeface="Lub Dub Condensed" panose="020B0506030403020204" pitchFamily="34" charset="0"/>
                <a:cs typeface="Arial" panose="020B0604020202020204" pitchFamily="34" charset="0"/>
              </a:rPr>
              <a:t>Glucose</a:t>
            </a:r>
          </a:p>
          <a:p>
            <a:pPr marL="285750" indent="-285750">
              <a:spcAft>
                <a:spcPts val="600"/>
              </a:spcAft>
              <a:buFont typeface="Arial" panose="020B0604020202020204" pitchFamily="34" charset="0"/>
              <a:buChar char="•"/>
            </a:pPr>
            <a:r>
              <a:rPr lang="en-US" sz="1800" dirty="0">
                <a:latin typeface="Lub Dub Condensed" panose="020B0506030403020204" pitchFamily="34" charset="0"/>
                <a:cs typeface="Arial" panose="020B0604020202020204" pitchFamily="34" charset="0"/>
              </a:rPr>
              <a:t>Inflammatory markers </a:t>
            </a:r>
          </a:p>
          <a:p>
            <a:pPr marL="285750" indent="-285750">
              <a:spcAft>
                <a:spcPts val="600"/>
              </a:spcAft>
              <a:buFont typeface="Arial" panose="020B0604020202020204" pitchFamily="34" charset="0"/>
              <a:buChar char="•"/>
            </a:pPr>
            <a:r>
              <a:rPr lang="en-US" sz="1800" dirty="0">
                <a:latin typeface="Lub Dub Condensed" panose="020B0506030403020204" pitchFamily="34" charset="0"/>
                <a:cs typeface="Arial" panose="020B0604020202020204" pitchFamily="34" charset="0"/>
              </a:rPr>
              <a:t>(ESR and/or CRP)</a:t>
            </a:r>
          </a:p>
          <a:p>
            <a:pPr marL="285750" indent="-285750">
              <a:spcAft>
                <a:spcPts val="600"/>
              </a:spcAft>
              <a:buFont typeface="Arial" panose="020B0604020202020204" pitchFamily="34" charset="0"/>
              <a:buChar char="•"/>
            </a:pPr>
            <a:r>
              <a:rPr lang="en-US" sz="1800" dirty="0">
                <a:latin typeface="Lub Dub Condensed" panose="020B0506030403020204" pitchFamily="34" charset="0"/>
                <a:cs typeface="Arial" panose="020B0604020202020204" pitchFamily="34" charset="0"/>
              </a:rPr>
              <a:t>PT (with INR) </a:t>
            </a:r>
          </a:p>
          <a:p>
            <a:pPr marL="285750" indent="-285750">
              <a:spcAft>
                <a:spcPts val="600"/>
              </a:spcAft>
              <a:buFont typeface="Arial" panose="020B0604020202020204" pitchFamily="34" charset="0"/>
              <a:buChar char="•"/>
            </a:pPr>
            <a:r>
              <a:rPr lang="en-US" sz="1800" dirty="0">
                <a:latin typeface="Lub Dub Condensed" panose="020B0506030403020204" pitchFamily="34" charset="0"/>
                <a:cs typeface="Arial" panose="020B0604020202020204" pitchFamily="34" charset="0"/>
              </a:rPr>
              <a:t>aPTT</a:t>
            </a:r>
          </a:p>
          <a:p>
            <a:pPr marL="285750" indent="-285750">
              <a:spcAft>
                <a:spcPts val="600"/>
              </a:spcAft>
              <a:buFont typeface="Arial" panose="020B0604020202020204" pitchFamily="34" charset="0"/>
              <a:buChar char="•"/>
            </a:pPr>
            <a:r>
              <a:rPr lang="en-US" sz="1800" dirty="0">
                <a:latin typeface="Lub Dub Condensed" panose="020B0506030403020204" pitchFamily="34" charset="0"/>
                <a:cs typeface="Arial" panose="020B0604020202020204" pitchFamily="34" charset="0"/>
              </a:rPr>
              <a:t> Specific tests for DOACs</a:t>
            </a:r>
          </a:p>
        </p:txBody>
      </p:sp>
      <p:sp>
        <p:nvSpPr>
          <p:cNvPr id="14" name="TextBox 13">
            <a:extLst>
              <a:ext uri="{FF2B5EF4-FFF2-40B4-BE49-F238E27FC236}">
                <a16:creationId xmlns:a16="http://schemas.microsoft.com/office/drawing/2014/main" id="{04D3CB7E-8D9C-426B-BC0F-1876EE36E331}"/>
              </a:ext>
            </a:extLst>
          </p:cNvPr>
          <p:cNvSpPr txBox="1"/>
          <p:nvPr/>
        </p:nvSpPr>
        <p:spPr>
          <a:xfrm>
            <a:off x="7973826" y="1432951"/>
            <a:ext cx="2697413"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F2429"/>
                </a:solidFill>
                <a:effectLst/>
                <a:uLnTx/>
                <a:uFillTx/>
                <a:latin typeface="Lub Dub Bold" panose="020B0803030403020204" pitchFamily="34" charset="0"/>
                <a:cs typeface="Arial" panose="020B0604020202020204" pitchFamily="34" charset="0"/>
              </a:rPr>
              <a:t>Urine</a:t>
            </a:r>
            <a:endParaRPr kumimoji="0" lang="en-US" sz="2000" b="1" i="0" u="none" strike="noStrike" kern="1200" cap="none" spc="0" normalizeH="0" baseline="0" noProof="0" dirty="0">
              <a:ln>
                <a:noFill/>
              </a:ln>
              <a:solidFill>
                <a:srgbClr val="CF2429"/>
              </a:solidFill>
              <a:effectLst/>
              <a:uLnTx/>
              <a:uFillTx/>
              <a:latin typeface="Lub Dub Bold" panose="020B0803030403020204" pitchFamily="34" charset="0"/>
            </a:endParaRPr>
          </a:p>
        </p:txBody>
      </p:sp>
      <p:sp>
        <p:nvSpPr>
          <p:cNvPr id="15" name="TextBox 14">
            <a:extLst>
              <a:ext uri="{FF2B5EF4-FFF2-40B4-BE49-F238E27FC236}">
                <a16:creationId xmlns:a16="http://schemas.microsoft.com/office/drawing/2014/main" id="{F9E2B448-84B2-4F66-9E60-C31B4F5B68F6}"/>
              </a:ext>
            </a:extLst>
          </p:cNvPr>
          <p:cNvSpPr txBox="1"/>
          <p:nvPr/>
        </p:nvSpPr>
        <p:spPr>
          <a:xfrm>
            <a:off x="7973827" y="1933019"/>
            <a:ext cx="3499023" cy="723275"/>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sz="1800" dirty="0">
                <a:latin typeface="Lub Dub Condensed" panose="020B0506030403020204" pitchFamily="34" charset="0"/>
                <a:cs typeface="Arial" panose="020B0604020202020204" pitchFamily="34" charset="0"/>
              </a:rPr>
              <a:t>Urine toxicology screen</a:t>
            </a:r>
          </a:p>
          <a:p>
            <a:pPr marL="285750" indent="-285750">
              <a:spcAft>
                <a:spcPts val="600"/>
              </a:spcAft>
              <a:buFont typeface="Arial" panose="020B0604020202020204" pitchFamily="34" charset="0"/>
              <a:buChar char="•"/>
            </a:pPr>
            <a:r>
              <a:rPr lang="en-US" sz="1800" dirty="0">
                <a:latin typeface="Lub Dub Condensed" panose="020B0506030403020204" pitchFamily="34" charset="0"/>
                <a:cs typeface="Arial" panose="020B0604020202020204" pitchFamily="34" charset="0"/>
              </a:rPr>
              <a:t>Pregnancy test</a:t>
            </a:r>
          </a:p>
        </p:txBody>
      </p:sp>
      <p:sp>
        <p:nvSpPr>
          <p:cNvPr id="17" name="TextBox 16">
            <a:extLst>
              <a:ext uri="{FF2B5EF4-FFF2-40B4-BE49-F238E27FC236}">
                <a16:creationId xmlns:a16="http://schemas.microsoft.com/office/drawing/2014/main" id="{1F659A83-9A2B-4DE4-9BC5-CFB5CE33A151}"/>
              </a:ext>
            </a:extLst>
          </p:cNvPr>
          <p:cNvSpPr txBox="1"/>
          <p:nvPr/>
        </p:nvSpPr>
        <p:spPr>
          <a:xfrm>
            <a:off x="7973827" y="3351434"/>
            <a:ext cx="2697413"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F2429"/>
                </a:solidFill>
                <a:effectLst/>
                <a:uLnTx/>
                <a:uFillTx/>
                <a:latin typeface="Lub Dub Bold" panose="020B0803030403020204" pitchFamily="34" charset="0"/>
                <a:cs typeface="Arial" panose="020B0604020202020204" pitchFamily="34" charset="0"/>
              </a:rPr>
              <a:t>Cardiac-specific</a:t>
            </a:r>
          </a:p>
        </p:txBody>
      </p:sp>
      <p:sp>
        <p:nvSpPr>
          <p:cNvPr id="18" name="TextBox 17">
            <a:extLst>
              <a:ext uri="{FF2B5EF4-FFF2-40B4-BE49-F238E27FC236}">
                <a16:creationId xmlns:a16="http://schemas.microsoft.com/office/drawing/2014/main" id="{DD9A10C3-534C-4306-96E4-75DE74DA89B5}"/>
              </a:ext>
            </a:extLst>
          </p:cNvPr>
          <p:cNvSpPr txBox="1"/>
          <p:nvPr/>
        </p:nvSpPr>
        <p:spPr>
          <a:xfrm>
            <a:off x="7973827" y="3718037"/>
            <a:ext cx="3499023" cy="723275"/>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sz="1800" dirty="0">
                <a:latin typeface="Lub Dub Condensed" panose="020B0506030403020204" pitchFamily="34" charset="0"/>
                <a:cs typeface="Arial" panose="020B0604020202020204" pitchFamily="34" charset="0"/>
              </a:rPr>
              <a:t>Troponin</a:t>
            </a:r>
          </a:p>
          <a:p>
            <a:pPr marL="285750" indent="-285750">
              <a:spcAft>
                <a:spcPts val="600"/>
              </a:spcAft>
              <a:buFont typeface="Arial" panose="020B0604020202020204" pitchFamily="34" charset="0"/>
              <a:buChar char="•"/>
            </a:pPr>
            <a:r>
              <a:rPr lang="en-US" sz="1800" dirty="0">
                <a:latin typeface="Lub Dub Condensed" panose="020B0506030403020204" pitchFamily="34" charset="0"/>
                <a:cs typeface="Arial" panose="020B0604020202020204" pitchFamily="34" charset="0"/>
              </a:rPr>
              <a:t>ECG</a:t>
            </a:r>
          </a:p>
        </p:txBody>
      </p:sp>
      <p:sp>
        <p:nvSpPr>
          <p:cNvPr id="5" name="Text Placeholder 4">
            <a:extLst>
              <a:ext uri="{FF2B5EF4-FFF2-40B4-BE49-F238E27FC236}">
                <a16:creationId xmlns:a16="http://schemas.microsoft.com/office/drawing/2014/main" id="{730464D6-9829-4D74-AEC3-6620937CC09D}"/>
              </a:ext>
            </a:extLst>
          </p:cNvPr>
          <p:cNvSpPr>
            <a:spLocks noGrp="1"/>
          </p:cNvSpPr>
          <p:nvPr>
            <p:ph type="body" sz="quarter" idx="13"/>
          </p:nvPr>
        </p:nvSpPr>
        <p:spPr>
          <a:xfrm>
            <a:off x="1263479" y="5948738"/>
            <a:ext cx="9665043" cy="271939"/>
          </a:xfrm>
        </p:spPr>
        <p:txBody>
          <a:bodyPr/>
          <a:lstStyle/>
          <a:p>
            <a:r>
              <a:rPr lang="en-US" b="1" dirty="0"/>
              <a:t>Abbreviations: </a:t>
            </a:r>
            <a:r>
              <a:rPr lang="en-US" dirty="0"/>
              <a:t>aPTT indicates activated partial thromboplastin time; BUN, blood urea nitrogen; CRP, C-reactive protein; DOAC, direct oral anticoagulant; ECG, electrocardiogram; ESR, erythrocyte sedimentation rate; GCS, Glasgow coma scale; ICH, intracerebral hemorrhage; INR, international normalized ratio; LFTs, liver function tests; NIHSS, National Institutes of Health Stroke Scale; and PT, prothrombin time.</a:t>
            </a:r>
          </a:p>
        </p:txBody>
      </p:sp>
      <p:sp>
        <p:nvSpPr>
          <p:cNvPr id="4" name="Slide Number Placeholder 3">
            <a:extLst>
              <a:ext uri="{FF2B5EF4-FFF2-40B4-BE49-F238E27FC236}">
                <a16:creationId xmlns:a16="http://schemas.microsoft.com/office/drawing/2014/main" id="{245DCBDE-38D1-44C1-A30F-0D17F893E81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8</a:t>
            </a:fld>
            <a:endParaRPr lang="en-US" sz="900" dirty="0"/>
          </a:p>
        </p:txBody>
      </p:sp>
      <p:sp>
        <p:nvSpPr>
          <p:cNvPr id="3" name="TextBox 2">
            <a:extLst>
              <a:ext uri="{FF2B5EF4-FFF2-40B4-BE49-F238E27FC236}">
                <a16:creationId xmlns:a16="http://schemas.microsoft.com/office/drawing/2014/main" id="{0589359A-2A6D-424D-B0C6-8264F1271ED9}"/>
              </a:ext>
              <a:ext uri="{C183D7F6-B498-43B3-948B-1728B52AA6E4}">
                <adec:decorative xmlns:adec="http://schemas.microsoft.com/office/drawing/2017/decorative" val="1"/>
              </a:ext>
            </a:extLst>
          </p:cNvPr>
          <p:cNvSpPr txBox="1"/>
          <p:nvPr/>
        </p:nvSpPr>
        <p:spPr>
          <a:xfrm>
            <a:off x="643812" y="1140431"/>
            <a:ext cx="7174822" cy="4592549"/>
          </a:xfrm>
          <a:prstGeom prst="rect">
            <a:avLst/>
          </a:prstGeom>
          <a:noFill/>
          <a:ln w="38100">
            <a:solidFill>
              <a:schemeClr val="tx1"/>
            </a:solidFill>
          </a:ln>
        </p:spPr>
        <p:txBody>
          <a:bodyPr wrap="square" rtlCol="0">
            <a:spAutoFit/>
          </a:bodyPr>
          <a:lstStyle/>
          <a:p>
            <a:endParaRPr lang="en-US" dirty="0"/>
          </a:p>
        </p:txBody>
      </p:sp>
    </p:spTree>
    <p:extLst>
      <p:ext uri="{BB962C8B-B14F-4D97-AF65-F5344CB8AC3E}">
        <p14:creationId xmlns:p14="http://schemas.microsoft.com/office/powerpoint/2010/main" val="985704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E4DD9-F180-4118-8350-A00AD4520931}"/>
              </a:ext>
            </a:extLst>
          </p:cNvPr>
          <p:cNvSpPr>
            <a:spLocks noGrp="1"/>
          </p:cNvSpPr>
          <p:nvPr>
            <p:ph type="title"/>
          </p:nvPr>
        </p:nvSpPr>
        <p:spPr>
          <a:xfrm>
            <a:off x="838199" y="365125"/>
            <a:ext cx="10678297" cy="660111"/>
          </a:xfrm>
        </p:spPr>
        <p:txBody>
          <a:bodyPr/>
          <a:lstStyle/>
          <a:p>
            <a:r>
              <a:rPr lang="en-US" sz="2800" dirty="0">
                <a:latin typeface="Lub Dub Bold" panose="020B0803030403020204" pitchFamily="34" charset="0"/>
              </a:rPr>
              <a:t>Diagnosis &amp; Assessment | </a:t>
            </a:r>
            <a:r>
              <a:rPr lang="en-US" sz="2400" dirty="0">
                <a:solidFill>
                  <a:srgbClr val="CF2429"/>
                </a:solidFill>
                <a:latin typeface="Lub Dub Condensed" panose="020B0506030403020204" pitchFamily="34" charset="0"/>
                <a:cs typeface="Arial" panose="020B0604020202020204" pitchFamily="34" charset="0"/>
              </a:rPr>
              <a:t>Work-Up in Acute ICH</a:t>
            </a:r>
            <a:endParaRPr lang="en-US" sz="2800" dirty="0">
              <a:solidFill>
                <a:srgbClr val="CF2429"/>
              </a:solidFill>
              <a:latin typeface="Lub Dub Condensed" panose="020B0506030403020204" pitchFamily="34" charset="0"/>
            </a:endParaRPr>
          </a:p>
        </p:txBody>
      </p:sp>
      <p:sp>
        <p:nvSpPr>
          <p:cNvPr id="7" name="TextBox 6">
            <a:extLst>
              <a:ext uri="{FF2B5EF4-FFF2-40B4-BE49-F238E27FC236}">
                <a16:creationId xmlns:a16="http://schemas.microsoft.com/office/drawing/2014/main" id="{5DFEA77A-2DC6-4D4C-8245-8E7DB624BC54}"/>
              </a:ext>
            </a:extLst>
          </p:cNvPr>
          <p:cNvSpPr txBox="1"/>
          <p:nvPr/>
        </p:nvSpPr>
        <p:spPr>
          <a:xfrm>
            <a:off x="228599" y="1139946"/>
            <a:ext cx="600490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F2429"/>
                </a:solidFill>
                <a:effectLst/>
                <a:uLnTx/>
                <a:uFillTx/>
                <a:latin typeface="Lub Dub Bold" panose="020B0803030403020204" pitchFamily="34" charset="0"/>
              </a:rPr>
              <a:t>Indicators of Increased Morbidity &amp; Mortality:</a:t>
            </a:r>
          </a:p>
        </p:txBody>
      </p:sp>
      <p:sp>
        <p:nvSpPr>
          <p:cNvPr id="9" name="TextBox 8">
            <a:extLst>
              <a:ext uri="{FF2B5EF4-FFF2-40B4-BE49-F238E27FC236}">
                <a16:creationId xmlns:a16="http://schemas.microsoft.com/office/drawing/2014/main" id="{38961AE5-00D2-4F07-9F8F-AF08E7EAAE3D}"/>
              </a:ext>
            </a:extLst>
          </p:cNvPr>
          <p:cNvSpPr txBox="1"/>
          <p:nvPr/>
        </p:nvSpPr>
        <p:spPr>
          <a:xfrm>
            <a:off x="977041" y="1540056"/>
            <a:ext cx="4927255" cy="954107"/>
          </a:xfrm>
          <a:prstGeom prst="rect">
            <a:avLst/>
          </a:prstGeom>
          <a:noFill/>
        </p:spPr>
        <p:txBody>
          <a:bodyPr wrap="square" numCol="2">
            <a:spAutoFit/>
          </a:bodyPr>
          <a:lstStyle/>
          <a:p>
            <a:pPr marL="285750" indent="-285750">
              <a:spcAft>
                <a:spcPts val="1200"/>
              </a:spcAft>
              <a:buFont typeface="Arial" panose="020B0604020202020204" pitchFamily="34" charset="0"/>
              <a:buChar char="•"/>
            </a:pPr>
            <a:r>
              <a:rPr lang="en-US" sz="1800" b="1" dirty="0">
                <a:latin typeface="Lub Dub Condensed" panose="020B0506030403020204" pitchFamily="34" charset="0"/>
                <a:cs typeface="Arial" panose="020B0604020202020204" pitchFamily="34" charset="0"/>
              </a:rPr>
              <a:t>Thrombocytopenia </a:t>
            </a:r>
          </a:p>
          <a:p>
            <a:pPr marL="285750" indent="-285750">
              <a:spcAft>
                <a:spcPts val="1200"/>
              </a:spcAft>
              <a:buFont typeface="Arial" panose="020B0604020202020204" pitchFamily="34" charset="0"/>
              <a:buChar char="•"/>
            </a:pPr>
            <a:r>
              <a:rPr lang="en-US" sz="1800" b="1" dirty="0">
                <a:latin typeface="Lub Dub Condensed" panose="020B0506030403020204" pitchFamily="34" charset="0"/>
                <a:cs typeface="Arial" panose="020B0604020202020204" pitchFamily="34" charset="0"/>
              </a:rPr>
              <a:t>Acute Kidney Injury</a:t>
            </a:r>
          </a:p>
          <a:p>
            <a:pPr marL="285750" indent="-285750">
              <a:spcAft>
                <a:spcPts val="1200"/>
              </a:spcAft>
              <a:buFont typeface="Arial" panose="020B0604020202020204" pitchFamily="34" charset="0"/>
              <a:buChar char="•"/>
            </a:pPr>
            <a:r>
              <a:rPr lang="en-US" sz="1800" b="1" dirty="0">
                <a:latin typeface="Lub Dub Condensed" panose="020B0506030403020204" pitchFamily="34" charset="0"/>
                <a:cs typeface="Arial" panose="020B0604020202020204" pitchFamily="34" charset="0"/>
              </a:rPr>
              <a:t>Hyperglycemia</a:t>
            </a:r>
          </a:p>
          <a:p>
            <a:pPr marL="285750" indent="-285750">
              <a:spcAft>
                <a:spcPts val="1200"/>
              </a:spcAft>
              <a:buFont typeface="Arial" panose="020B0604020202020204" pitchFamily="34" charset="0"/>
              <a:buChar char="•"/>
            </a:pPr>
            <a:r>
              <a:rPr lang="en-US" sz="1800" b="1" dirty="0">
                <a:latin typeface="Lub Dub Condensed" panose="020B0506030403020204" pitchFamily="34" charset="0"/>
                <a:cs typeface="Arial" panose="020B0604020202020204" pitchFamily="34" charset="0"/>
              </a:rPr>
              <a:t>Elevated troponin </a:t>
            </a:r>
          </a:p>
        </p:txBody>
      </p:sp>
      <p:sp>
        <p:nvSpPr>
          <p:cNvPr id="14" name="TextBox 13">
            <a:extLst>
              <a:ext uri="{FF2B5EF4-FFF2-40B4-BE49-F238E27FC236}">
                <a16:creationId xmlns:a16="http://schemas.microsoft.com/office/drawing/2014/main" id="{04D3CB7E-8D9C-426B-BC0F-1876EE36E331}"/>
              </a:ext>
            </a:extLst>
          </p:cNvPr>
          <p:cNvSpPr txBox="1"/>
          <p:nvPr/>
        </p:nvSpPr>
        <p:spPr>
          <a:xfrm>
            <a:off x="228599" y="2619700"/>
            <a:ext cx="6114362"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F2429"/>
                </a:solidFill>
                <a:effectLst/>
                <a:uLnTx/>
                <a:uFillTx/>
                <a:latin typeface="Lub Dub Bold" panose="020B0803030403020204" pitchFamily="34" charset="0"/>
                <a:cs typeface="Arial" panose="020B0604020202020204" pitchFamily="34" charset="0"/>
              </a:rPr>
              <a:t>Indicators of Increased HE: </a:t>
            </a:r>
          </a:p>
        </p:txBody>
      </p:sp>
      <p:sp>
        <p:nvSpPr>
          <p:cNvPr id="15" name="TextBox 14">
            <a:extLst>
              <a:ext uri="{FF2B5EF4-FFF2-40B4-BE49-F238E27FC236}">
                <a16:creationId xmlns:a16="http://schemas.microsoft.com/office/drawing/2014/main" id="{F9E2B448-84B2-4F66-9E60-C31B4F5B68F6}"/>
              </a:ext>
            </a:extLst>
          </p:cNvPr>
          <p:cNvSpPr txBox="1"/>
          <p:nvPr/>
        </p:nvSpPr>
        <p:spPr>
          <a:xfrm>
            <a:off x="481280" y="3063913"/>
            <a:ext cx="5181390" cy="3785652"/>
          </a:xfrm>
          <a:prstGeom prst="rect">
            <a:avLst/>
          </a:prstGeom>
          <a:noFill/>
        </p:spPr>
        <p:txBody>
          <a:bodyPr wrap="square" numCol="2" spcCol="0">
            <a:spAutoFit/>
          </a:bodyPr>
          <a:lstStyle/>
          <a:p>
            <a:pPr marL="285750" indent="-285750">
              <a:spcAft>
                <a:spcPts val="1200"/>
              </a:spcAft>
              <a:buFont typeface="Arial" panose="020B0604020202020204" pitchFamily="34" charset="0"/>
              <a:buChar char="•"/>
            </a:pPr>
            <a:r>
              <a:rPr lang="en-US" b="1" dirty="0">
                <a:latin typeface="Lub Dub Condensed" panose="020B0506030403020204" pitchFamily="34" charset="0"/>
                <a:cs typeface="Arial" panose="020B0604020202020204" pitchFamily="34" charset="0"/>
              </a:rPr>
              <a:t>Anemia</a:t>
            </a:r>
            <a:br>
              <a:rPr lang="en-US" b="1" dirty="0">
                <a:latin typeface="Lub Dub Condensed" panose="020B0506030403020204" pitchFamily="34" charset="0"/>
                <a:cs typeface="Arial" panose="020B0604020202020204" pitchFamily="34" charset="0"/>
              </a:rPr>
            </a:br>
            <a:endParaRPr lang="en-US" b="1" dirty="0">
              <a:latin typeface="Lub Dub Condensed" panose="020B0506030403020204" pitchFamily="34" charset="0"/>
              <a:cs typeface="Arial" panose="020B0604020202020204" pitchFamily="34" charset="0"/>
            </a:endParaRPr>
          </a:p>
          <a:p>
            <a:pPr marL="285750" indent="-285750">
              <a:spcAft>
                <a:spcPts val="1200"/>
              </a:spcAft>
              <a:buFont typeface="Arial" panose="020B0604020202020204" pitchFamily="34" charset="0"/>
              <a:buChar char="•"/>
            </a:pPr>
            <a:r>
              <a:rPr lang="en-US" b="1" dirty="0">
                <a:latin typeface="Lub Dub Condensed" panose="020B0506030403020204" pitchFamily="34" charset="0"/>
                <a:cs typeface="Arial" panose="020B0604020202020204" pitchFamily="34" charset="0"/>
              </a:rPr>
              <a:t>Anticoagulant-related hemorrhages</a:t>
            </a:r>
          </a:p>
          <a:p>
            <a:pPr marL="285750" indent="-285750">
              <a:spcAft>
                <a:spcPts val="1200"/>
              </a:spcAft>
              <a:buFont typeface="Arial" panose="020B0604020202020204" pitchFamily="34" charset="0"/>
              <a:buChar char="•"/>
            </a:pPr>
            <a:endParaRPr lang="en-US" b="1" dirty="0">
              <a:latin typeface="Lub Dub Condensed" panose="020B0506030403020204" pitchFamily="34" charset="0"/>
              <a:cs typeface="Arial" panose="020B0604020202020204" pitchFamily="34" charset="0"/>
            </a:endParaRPr>
          </a:p>
          <a:p>
            <a:pPr marL="285750" indent="-285750">
              <a:spcAft>
                <a:spcPts val="1200"/>
              </a:spcAft>
              <a:buFont typeface="Arial" panose="020B0604020202020204" pitchFamily="34" charset="0"/>
              <a:buChar char="•"/>
            </a:pPr>
            <a:endParaRPr lang="en-US" b="1" dirty="0">
              <a:latin typeface="Lub Dub Condensed" panose="020B0506030403020204" pitchFamily="34" charset="0"/>
              <a:cs typeface="Arial" panose="020B0604020202020204" pitchFamily="34" charset="0"/>
            </a:endParaRPr>
          </a:p>
          <a:p>
            <a:pPr marL="285750" indent="-285750">
              <a:spcAft>
                <a:spcPts val="1200"/>
              </a:spcAft>
              <a:buFont typeface="Arial" panose="020B0604020202020204" pitchFamily="34" charset="0"/>
              <a:buChar char="•"/>
            </a:pPr>
            <a:endParaRPr lang="en-US" b="1" dirty="0">
              <a:latin typeface="Lub Dub Condensed" panose="020B0506030403020204" pitchFamily="34" charset="0"/>
              <a:cs typeface="Arial" panose="020B0604020202020204" pitchFamily="34" charset="0"/>
            </a:endParaRPr>
          </a:p>
          <a:p>
            <a:pPr marL="285750" indent="-285750">
              <a:spcAft>
                <a:spcPts val="1200"/>
              </a:spcAft>
              <a:buFont typeface="Arial" panose="020B0604020202020204" pitchFamily="34" charset="0"/>
              <a:buChar char="•"/>
            </a:pPr>
            <a:endParaRPr lang="en-US" b="1" dirty="0">
              <a:latin typeface="Lub Dub Condensed" panose="020B0506030403020204" pitchFamily="34" charset="0"/>
              <a:cs typeface="Arial" panose="020B0604020202020204" pitchFamily="34" charset="0"/>
            </a:endParaRPr>
          </a:p>
          <a:p>
            <a:pPr marL="285750" indent="-285750">
              <a:spcAft>
                <a:spcPts val="1200"/>
              </a:spcAft>
              <a:buFont typeface="Arial" panose="020B0604020202020204" pitchFamily="34" charset="0"/>
              <a:buChar char="•"/>
            </a:pPr>
            <a:endParaRPr lang="en-US" b="1" dirty="0">
              <a:latin typeface="Lub Dub Condensed" panose="020B0506030403020204" pitchFamily="34" charset="0"/>
              <a:cs typeface="Arial" panose="020B0604020202020204" pitchFamily="34" charset="0"/>
            </a:endParaRPr>
          </a:p>
          <a:p>
            <a:pPr marL="285750" indent="-285750">
              <a:spcAft>
                <a:spcPts val="1200"/>
              </a:spcAft>
              <a:buFont typeface="Arial" panose="020B0604020202020204" pitchFamily="34" charset="0"/>
              <a:buChar char="•"/>
            </a:pPr>
            <a:r>
              <a:rPr lang="en-US" b="1" dirty="0">
                <a:latin typeface="Lub Dub Condensed" panose="020B0506030403020204" pitchFamily="34" charset="0"/>
                <a:cs typeface="Arial" panose="020B0604020202020204" pitchFamily="34" charset="0"/>
              </a:rPr>
              <a:t> Identification of a spot sign on CTA or contrast-enhanced </a:t>
            </a:r>
            <a:r>
              <a:rPr lang="en-US" b="1" dirty="0">
                <a:solidFill>
                  <a:srgbClr val="C00000"/>
                </a:solidFill>
                <a:latin typeface="Lub Dub Condensed" panose="020B0506030403020204" pitchFamily="34" charset="0"/>
                <a:cs typeface="Arial" panose="020B0604020202020204" pitchFamily="34" charset="0"/>
              </a:rPr>
              <a:t>OR</a:t>
            </a:r>
            <a:r>
              <a:rPr lang="en-US" b="1" dirty="0">
                <a:latin typeface="Lub Dub Condensed" panose="020B0506030403020204" pitchFamily="34" charset="0"/>
                <a:cs typeface="Arial" panose="020B0604020202020204" pitchFamily="34" charset="0"/>
              </a:rPr>
              <a:t> certain imaging features on NCCT such as heterogeneous densities within the hematoma or irregularities at its margins.</a:t>
            </a:r>
          </a:p>
        </p:txBody>
      </p:sp>
      <p:pic>
        <p:nvPicPr>
          <p:cNvPr id="8" name="Picture 7">
            <a:extLst>
              <a:ext uri="{FF2B5EF4-FFF2-40B4-BE49-F238E27FC236}">
                <a16:creationId xmlns:a16="http://schemas.microsoft.com/office/drawing/2014/main" id="{80CD8528-E0A0-456B-A5BE-7286F44D7173}"/>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629399" y="1261751"/>
            <a:ext cx="4315599" cy="4300733"/>
          </a:xfrm>
          <a:prstGeom prst="rect">
            <a:avLst/>
          </a:prstGeom>
        </p:spPr>
      </p:pic>
      <p:sp>
        <p:nvSpPr>
          <p:cNvPr id="5" name="Text Placeholder 4">
            <a:extLst>
              <a:ext uri="{FF2B5EF4-FFF2-40B4-BE49-F238E27FC236}">
                <a16:creationId xmlns:a16="http://schemas.microsoft.com/office/drawing/2014/main" id="{730464D6-9829-4D74-AEC3-6620937CC09D}"/>
              </a:ext>
            </a:extLst>
          </p:cNvPr>
          <p:cNvSpPr>
            <a:spLocks noGrp="1"/>
          </p:cNvSpPr>
          <p:nvPr>
            <p:ph type="body" sz="quarter" idx="13"/>
          </p:nvPr>
        </p:nvSpPr>
        <p:spPr>
          <a:xfrm>
            <a:off x="1263479" y="6084707"/>
            <a:ext cx="9665043" cy="271939"/>
          </a:xfrm>
        </p:spPr>
        <p:txBody>
          <a:bodyPr/>
          <a:lstStyle/>
          <a:p>
            <a:r>
              <a:rPr lang="en-US" b="1" dirty="0"/>
              <a:t>Abbreviations: </a:t>
            </a:r>
            <a:r>
              <a:rPr lang="en-US" dirty="0"/>
              <a:t> CTA indicates computed tomography angiography; HE, hematoma expansion; ICH, intracerebral hemorrhage; and NCCT, noncontrast computed tomography .</a:t>
            </a:r>
          </a:p>
        </p:txBody>
      </p:sp>
      <p:sp>
        <p:nvSpPr>
          <p:cNvPr id="4" name="Slide Number Placeholder 3">
            <a:extLst>
              <a:ext uri="{FF2B5EF4-FFF2-40B4-BE49-F238E27FC236}">
                <a16:creationId xmlns:a16="http://schemas.microsoft.com/office/drawing/2014/main" id="{245DCBDE-38D1-44C1-A30F-0D17F893E81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9</a:t>
            </a:fld>
            <a:endParaRPr lang="en-US" sz="900" dirty="0"/>
          </a:p>
        </p:txBody>
      </p:sp>
    </p:spTree>
    <p:extLst>
      <p:ext uri="{BB962C8B-B14F-4D97-AF65-F5344CB8AC3E}">
        <p14:creationId xmlns:p14="http://schemas.microsoft.com/office/powerpoint/2010/main" val="22489016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00"/>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27012</TotalTime>
  <Words>5122</Words>
  <Application>Microsoft Office PowerPoint</Application>
  <PresentationFormat>Widescreen</PresentationFormat>
  <Paragraphs>643</Paragraphs>
  <Slides>38</Slides>
  <Notes>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38</vt:i4>
      </vt:variant>
    </vt:vector>
  </HeadingPairs>
  <TitlesOfParts>
    <vt:vector size="48" baseType="lpstr">
      <vt:lpstr>Arial</vt:lpstr>
      <vt:lpstr>Calibri</vt:lpstr>
      <vt:lpstr>Calibri Light</vt:lpstr>
      <vt:lpstr>Courier New</vt:lpstr>
      <vt:lpstr>Lub Dub Bold</vt:lpstr>
      <vt:lpstr>Lub Dub Condensed</vt:lpstr>
      <vt:lpstr>Lub Dub Light</vt:lpstr>
      <vt:lpstr>Lub Dub Medium</vt:lpstr>
      <vt:lpstr>Office Theme</vt:lpstr>
      <vt:lpstr>1_Office Theme</vt:lpstr>
      <vt:lpstr>AHA Clinical Update</vt:lpstr>
      <vt:lpstr>TABLE OF CONTENTS</vt:lpstr>
      <vt:lpstr>Table 1.  Applying Class of Recommendation and Level of Evidence to Clinical Strategies, Interventions, Treatments, or Diagnostic Testing in Patient Care</vt:lpstr>
      <vt:lpstr>Population Health Implications</vt:lpstr>
      <vt:lpstr>Mechanisms of ICH Injury</vt:lpstr>
      <vt:lpstr>ICH Etiology Determines Hemorrhage Location</vt:lpstr>
      <vt:lpstr>Diagnosis &amp; Assessment | Work-Up for Acute ICH Course</vt:lpstr>
      <vt:lpstr>Diagnosis &amp; Assessment | Work-Up in Acute ICH</vt:lpstr>
      <vt:lpstr>Diagnosis &amp; Assessment | Work-Up in Acute ICH</vt:lpstr>
      <vt:lpstr>Diagnosis &amp; Assessment | Neuroimaging to Diagnose ICH</vt:lpstr>
      <vt:lpstr>Diagnosis &amp; Assessment | Strategy to Determine ICH Etiology</vt:lpstr>
      <vt:lpstr>Medical and Neurointensive Treatment for ICH Acute Blood Pressure Lowering in Spontaneous ICH </vt:lpstr>
      <vt:lpstr>Hemostasis &amp; Coagulopathy  Management of Anticoagulant-Related Hemorrhage</vt:lpstr>
      <vt:lpstr>Hemostasis &amp; Coagulopathy  Antiplatelet-Related Hemorrhage in Spontaneous ICH</vt:lpstr>
      <vt:lpstr>Hemostasis &amp; Coagulopathy  General Hemostatic Treatments</vt:lpstr>
      <vt:lpstr>General Inpatient Care Considerations for Inpatient Care Setting</vt:lpstr>
      <vt:lpstr>Inpatient Care Checklist </vt:lpstr>
      <vt:lpstr>Inpatient Care Checklist </vt:lpstr>
      <vt:lpstr>General Inpatient Care Glucose and Temperature Management</vt:lpstr>
      <vt:lpstr>Seizures and Antiseizure Drugs</vt:lpstr>
      <vt:lpstr>Neuroinvasive Monitoring, Intracranial Pressure &amp; Edema Treatment </vt:lpstr>
      <vt:lpstr>Surgical Interventions Minimally Invasive Surgical Evacuation of ICH</vt:lpstr>
      <vt:lpstr>Surgical Interventions Minimally Invasive Surgical Evacuation of Intraventricular Hemorrhage</vt:lpstr>
      <vt:lpstr>Surgical Interventions Craniotomy for Supratentorial Hemorrhage</vt:lpstr>
      <vt:lpstr>Surgical Interventions Craniotomy for Posterior Fossa Hemorrhage</vt:lpstr>
      <vt:lpstr>Surgical Interventions Craniectomy for ICH </vt:lpstr>
      <vt:lpstr>Outcome Prediction and Goals of Care </vt:lpstr>
      <vt:lpstr>Decisions to Limit Life-Sustaining Treatment </vt:lpstr>
      <vt:lpstr>Rehabilitation and Recovery</vt:lpstr>
      <vt:lpstr>Neurobehavioral Complications</vt:lpstr>
      <vt:lpstr>Secondary Prevention Prognostication of Future ICH Risk</vt:lpstr>
      <vt:lpstr>Secondary Prevention Blood Pressure Management</vt:lpstr>
      <vt:lpstr>Secondary Prevention Management of Antithrombotic Agents and Other Medications</vt:lpstr>
      <vt:lpstr>Secondary Prevention Lifestyle Modifications / Patient and Caregiver Education</vt:lpstr>
      <vt:lpstr>Primary ICH Prevention in Individuals with High-Risk Imaging Findings</vt:lpstr>
      <vt:lpstr>Small Vessel Diseases figure</vt:lpstr>
      <vt:lpstr>Acknowledgments</vt:lpstr>
      <vt:lpstr>Appendix Measures for evaluating overall hemorrhage severity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Update - 2022 Guideline for the Management of Patients With Spontaneous Intracerebral Hemorrhage</dc:title>
  <dc:creator>AmericanHeartAssociation4@heart.onmicrosoft.com</dc:creator>
  <cp:lastModifiedBy>Stacy Ragsdale</cp:lastModifiedBy>
  <cp:revision>139</cp:revision>
  <dcterms:created xsi:type="dcterms:W3CDTF">2022-01-28T17:16:10Z</dcterms:created>
  <dcterms:modified xsi:type="dcterms:W3CDTF">2022-06-10T21:57:24Z</dcterms:modified>
</cp:coreProperties>
</file>