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5AC7A0-1889-E449-BD28-BE686373003C}" v="165" dt="2025-03-12T15:19:04.277"/>
    <p1510:client id="{E48D4FC5-C280-9E2F-AA76-3134541A9C40}" v="69" dt="2025-03-12T02:11:41.2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01" autoAdjust="0"/>
    <p:restoredTop sz="94660"/>
  </p:normalViewPr>
  <p:slideViewPr>
    <p:cSldViewPr snapToGrid="0">
      <p:cViewPr varScale="1">
        <p:scale>
          <a:sx n="67" d="100"/>
          <a:sy n="67" d="100"/>
        </p:scale>
        <p:origin x="88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in Paris" userId="S::laurin.paris@heart.org::8912b728-8a78-45f9-b526-3c3efaa1ec67" providerId="AD" clId="Web-{3F5AC7A0-1889-E449-BD28-BE686373003C}"/>
    <pc:docChg chg="modSld">
      <pc:chgData name="Laurin Paris" userId="S::laurin.paris@heart.org::8912b728-8a78-45f9-b526-3c3efaa1ec67" providerId="AD" clId="Web-{3F5AC7A0-1889-E449-BD28-BE686373003C}" dt="2025-03-12T15:19:04.277" v="90" actId="1076"/>
      <pc:docMkLst>
        <pc:docMk/>
      </pc:docMkLst>
      <pc:sldChg chg="modSp">
        <pc:chgData name="Laurin Paris" userId="S::laurin.paris@heart.org::8912b728-8a78-45f9-b526-3c3efaa1ec67" providerId="AD" clId="Web-{3F5AC7A0-1889-E449-BD28-BE686373003C}" dt="2025-03-12T15:19:04.277" v="90" actId="1076"/>
        <pc:sldMkLst>
          <pc:docMk/>
          <pc:sldMk cId="1364709568" sldId="258"/>
        </pc:sldMkLst>
        <pc:spChg chg="mod">
          <ac:chgData name="Laurin Paris" userId="S::laurin.paris@heart.org::8912b728-8a78-45f9-b526-3c3efaa1ec67" providerId="AD" clId="Web-{3F5AC7A0-1889-E449-BD28-BE686373003C}" dt="2025-03-12T15:15:28.706" v="11" actId="20577"/>
          <ac:spMkLst>
            <pc:docMk/>
            <pc:sldMk cId="1364709568" sldId="258"/>
            <ac:spMk id="17" creationId="{7D1A5E42-8274-425B-9CC5-A82C2791D886}"/>
          </ac:spMkLst>
        </pc:spChg>
        <pc:spChg chg="mod">
          <ac:chgData name="Laurin Paris" userId="S::laurin.paris@heart.org::8912b728-8a78-45f9-b526-3c3efaa1ec67" providerId="AD" clId="Web-{3F5AC7A0-1889-E449-BD28-BE686373003C}" dt="2025-03-12T15:19:04.277" v="90" actId="1076"/>
          <ac:spMkLst>
            <pc:docMk/>
            <pc:sldMk cId="1364709568" sldId="258"/>
            <ac:spMk id="24" creationId="{39DCE97D-8CD5-41C7-A517-D11D42E3FF75}"/>
          </ac:spMkLst>
        </pc:spChg>
        <pc:spChg chg="mod">
          <ac:chgData name="Laurin Paris" userId="S::laurin.paris@heart.org::8912b728-8a78-45f9-b526-3c3efaa1ec67" providerId="AD" clId="Web-{3F5AC7A0-1889-E449-BD28-BE686373003C}" dt="2025-03-12T15:18:09.228" v="82" actId="1076"/>
          <ac:spMkLst>
            <pc:docMk/>
            <pc:sldMk cId="1364709568" sldId="258"/>
            <ac:spMk id="30" creationId="{7B4F9C62-B735-4364-9851-CD45EB4224A9}"/>
          </ac:spMkLst>
        </pc:spChg>
        <pc:spChg chg="mod">
          <ac:chgData name="Laurin Paris" userId="S::laurin.paris@heart.org::8912b728-8a78-45f9-b526-3c3efaa1ec67" providerId="AD" clId="Web-{3F5AC7A0-1889-E449-BD28-BE686373003C}" dt="2025-03-12T15:17:57.149" v="80" actId="1076"/>
          <ac:spMkLst>
            <pc:docMk/>
            <pc:sldMk cId="1364709568" sldId="258"/>
            <ac:spMk id="33" creationId="{6F5B22B4-E6E7-4806-9685-B764F485C208}"/>
          </ac:spMkLst>
        </pc:spChg>
        <pc:picChg chg="mod">
          <ac:chgData name="Laurin Paris" userId="S::laurin.paris@heart.org::8912b728-8a78-45f9-b526-3c3efaa1ec67" providerId="AD" clId="Web-{3F5AC7A0-1889-E449-BD28-BE686373003C}" dt="2025-03-12T15:18:15.415" v="83" actId="1076"/>
          <ac:picMkLst>
            <pc:docMk/>
            <pc:sldMk cId="1364709568" sldId="258"/>
            <ac:picMk id="15" creationId="{3BEF8DE2-AC74-422A-A72E-A236AF3C430C}"/>
          </ac:picMkLst>
        </pc:picChg>
        <pc:picChg chg="mod">
          <ac:chgData name="Laurin Paris" userId="S::laurin.paris@heart.org::8912b728-8a78-45f9-b526-3c3efaa1ec67" providerId="AD" clId="Web-{3F5AC7A0-1889-E449-BD28-BE686373003C}" dt="2025-03-12T15:18:58.542" v="88" actId="1076"/>
          <ac:picMkLst>
            <pc:docMk/>
            <pc:sldMk cId="1364709568" sldId="258"/>
            <ac:picMk id="28" creationId="{818FAFCF-8A05-49A2-AC68-9062C2BE61B7}"/>
          </ac:picMkLst>
        </pc:picChg>
        <pc:picChg chg="mod">
          <ac:chgData name="Laurin Paris" userId="S::laurin.paris@heart.org::8912b728-8a78-45f9-b526-3c3efaa1ec67" providerId="AD" clId="Web-{3F5AC7A0-1889-E449-BD28-BE686373003C}" dt="2025-03-12T15:18:02.259" v="81" actId="1076"/>
          <ac:picMkLst>
            <pc:docMk/>
            <pc:sldMk cId="1364709568" sldId="258"/>
            <ac:picMk id="32" creationId="{8C13FB62-E642-4A27-9A19-A0EE7AA2E923}"/>
          </ac:picMkLst>
        </pc:picChg>
      </pc:sldChg>
    </pc:docChg>
  </pc:docChgLst>
  <pc:docChgLst>
    <pc:chgData name="Laurin Paris" userId="S::laurin.paris@heart.org::8912b728-8a78-45f9-b526-3c3efaa1ec67" providerId="AD" clId="Web-{E48D4FC5-C280-9E2F-AA76-3134541A9C40}"/>
    <pc:docChg chg="modSld">
      <pc:chgData name="Laurin Paris" userId="S::laurin.paris@heart.org::8912b728-8a78-45f9-b526-3c3efaa1ec67" providerId="AD" clId="Web-{E48D4FC5-C280-9E2F-AA76-3134541A9C40}" dt="2025-03-12T02:11:33.244" v="35" actId="20577"/>
      <pc:docMkLst>
        <pc:docMk/>
      </pc:docMkLst>
      <pc:sldChg chg="addSp delSp modSp">
        <pc:chgData name="Laurin Paris" userId="S::laurin.paris@heart.org::8912b728-8a78-45f9-b526-3c3efaa1ec67" providerId="AD" clId="Web-{E48D4FC5-C280-9E2F-AA76-3134541A9C40}" dt="2025-03-12T02:11:33.244" v="35" actId="20577"/>
        <pc:sldMkLst>
          <pc:docMk/>
          <pc:sldMk cId="1364709568" sldId="258"/>
        </pc:sldMkLst>
        <pc:spChg chg="mod">
          <ac:chgData name="Laurin Paris" userId="S::laurin.paris@heart.org::8912b728-8a78-45f9-b526-3c3efaa1ec67" providerId="AD" clId="Web-{E48D4FC5-C280-9E2F-AA76-3134541A9C40}" dt="2025-03-12T02:03:35.433" v="15" actId="20577"/>
          <ac:spMkLst>
            <pc:docMk/>
            <pc:sldMk cId="1364709568" sldId="258"/>
            <ac:spMk id="5" creationId="{12F42186-A2B8-4455-B658-9090BB13A73E}"/>
          </ac:spMkLst>
        </pc:spChg>
        <pc:spChg chg="mod">
          <ac:chgData name="Laurin Paris" userId="S::laurin.paris@heart.org::8912b728-8a78-45f9-b526-3c3efaa1ec67" providerId="AD" clId="Web-{E48D4FC5-C280-9E2F-AA76-3134541A9C40}" dt="2025-03-12T02:04:07.309" v="21" actId="20577"/>
          <ac:spMkLst>
            <pc:docMk/>
            <pc:sldMk cId="1364709568" sldId="258"/>
            <ac:spMk id="7" creationId="{E86A679B-0E92-4613-976D-E18FEEB5BCB7}"/>
          </ac:spMkLst>
        </pc:spChg>
        <pc:spChg chg="mod">
          <ac:chgData name="Laurin Paris" userId="S::laurin.paris@heart.org::8912b728-8a78-45f9-b526-3c3efaa1ec67" providerId="AD" clId="Web-{E48D4FC5-C280-9E2F-AA76-3134541A9C40}" dt="2025-03-12T02:04:09.450" v="22" actId="20577"/>
          <ac:spMkLst>
            <pc:docMk/>
            <pc:sldMk cId="1364709568" sldId="258"/>
            <ac:spMk id="8" creationId="{7EB53225-B264-4ADB-82DC-BBD83E0357F2}"/>
          </ac:spMkLst>
        </pc:spChg>
        <pc:spChg chg="del mod">
          <ac:chgData name="Laurin Paris" userId="S::laurin.paris@heart.org::8912b728-8a78-45f9-b526-3c3efaa1ec67" providerId="AD" clId="Web-{E48D4FC5-C280-9E2F-AA76-3134541A9C40}" dt="2025-03-12T02:04:24.684" v="27"/>
          <ac:spMkLst>
            <pc:docMk/>
            <pc:sldMk cId="1364709568" sldId="258"/>
            <ac:spMk id="25" creationId="{2E163F64-D286-4024-8328-402CA8CD5E43}"/>
          </ac:spMkLst>
        </pc:spChg>
        <pc:spChg chg="mod">
          <ac:chgData name="Laurin Paris" userId="S::laurin.paris@heart.org::8912b728-8a78-45f9-b526-3c3efaa1ec67" providerId="AD" clId="Web-{E48D4FC5-C280-9E2F-AA76-3134541A9C40}" dt="2025-03-12T02:11:33.244" v="35" actId="20577"/>
          <ac:spMkLst>
            <pc:docMk/>
            <pc:sldMk cId="1364709568" sldId="258"/>
            <ac:spMk id="34" creationId="{EB9C6BB4-0ED1-4A3E-A115-EE2C9696027D}"/>
          </ac:spMkLst>
        </pc:spChg>
        <pc:picChg chg="add mod">
          <ac:chgData name="Laurin Paris" userId="S::laurin.paris@heart.org::8912b728-8a78-45f9-b526-3c3efaa1ec67" providerId="AD" clId="Web-{E48D4FC5-C280-9E2F-AA76-3134541A9C40}" dt="2025-03-12T02:02:52.713" v="3" actId="1076"/>
          <ac:picMkLst>
            <pc:docMk/>
            <pc:sldMk cId="1364709568" sldId="258"/>
            <ac:picMk id="2" creationId="{D9222878-6353-E28F-940D-64CD5D41276E}"/>
          </ac:picMkLst>
        </pc:picChg>
        <pc:picChg chg="del">
          <ac:chgData name="Laurin Paris" userId="S::laurin.paris@heart.org::8912b728-8a78-45f9-b526-3c3efaa1ec67" providerId="AD" clId="Web-{E48D4FC5-C280-9E2F-AA76-3134541A9C40}" dt="2025-03-12T02:01:53.352" v="0"/>
          <ac:picMkLst>
            <pc:docMk/>
            <pc:sldMk cId="1364709568" sldId="258"/>
            <ac:picMk id="3" creationId="{A62F8ED2-F7CD-CA7F-B4EA-6D0B7548261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D3EFC-425A-49E2-96F0-37E8DCBE7C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EF9CCF-23EA-4F6D-90A3-20D258EDC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107BB-AA8F-483E-89E2-1AAA3C7DA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5156F-A175-47DB-8213-3AEC922D3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F827D-CB00-4E21-8FB0-70F8A02FB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720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6A11F-C61E-4A09-83EF-36305F26E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9C8537-DCDF-4EDF-B750-1291907E30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83B04-7008-461F-859D-CEF471622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13A31-0DA3-4C4A-A26E-810C67C23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B93F2-3EF2-4FF0-AE26-34ED4CC8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356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6B7841-D08D-465E-8414-0CC8D3075D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E8A3FA-6BF7-4BBE-954D-F06726FEEF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4874E-3B7C-4FB4-B9ED-BE45344F6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EB3DA-9282-4E1B-B52C-DDD7A73E4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601EF-9BB0-43B0-8651-366551125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79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34958-0CB8-4E6A-95BC-66577A30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8DF20-E671-40A7-81FD-D8805F59F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FDFF5-DBF5-4DE0-8D3A-1091D0AF7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95598-3D5B-4548-8E2E-CDE2180E2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3EECF-A386-4F7F-A9B2-0487F2BE0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17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E5893-04AF-4493-B322-7BBDFF9B7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B699B-4B8E-4138-BBF7-43AEA0FB3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1ABEC-44C0-4174-ACFB-B6164ABB5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5DD2D-58AE-43CA-B668-19B53F1E3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EB7C5-86BD-4A6F-8DE2-D4ACDB3C3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48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AC477-DD45-4F0B-95F1-26F8D326C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1C26D-ADA5-4ECB-9DBE-78A3D9BFF2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96E5B8-2540-48C6-9C74-3C405F0FC1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0EAEB4-E6D1-46E9-B5AD-A238C7D05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ECE45D-6B2B-465D-8162-CF683AC33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A96EA-D5DB-4DEE-9F9C-AEABB8472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3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10806-9FF1-4D09-B2A4-5B3FD963C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FE43E6-DBD0-4A2E-92BA-6051485A7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97960-0338-4D6F-968C-BC2A201FD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4C8EE-CAC7-4A1F-A5BD-9F47AC8B32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453F80-C98C-4D72-8ED0-8D34241F3F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2E556B-9C7C-4D50-8322-E593E0729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9EE566-F5D6-4C03-9D26-50E7538E1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40F862-6D47-4295-962A-F13315F09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7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51739-A97D-41E2-8E53-9038F0141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14ADCE-2446-4D61-94A2-EAAFA1C29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97C673-D364-4D6B-8493-B3392F8D8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E97F9B-08D2-4AD8-9714-3C764BA47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418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B29BA5-B9A4-4A35-9834-EFC1B9559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C4C8A2-ED5F-481D-9E92-680424C4B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8E52AA-A49A-455F-87C9-0ED1E2C5A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77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835D7-33BB-4D04-A4FC-9ED87B3C4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B0B0E-C51E-498C-8BA8-ADC86CB84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E763BF-6593-4DD0-A466-47FE07866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D15E1A-1E97-4CEA-B02A-EBC9C1BD6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53A954-0328-45D2-9709-D03DEA0FB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F101C-EA24-44BC-AEFA-8B70EA6BB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07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2EA24-8EAD-4FDA-AB7D-EEBCB8E7D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964DA8-6304-4ED0-9705-30F7F1D80E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3BDBA3-64A4-4F72-9004-4065693AC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55D8C-A3DC-49A8-AC76-A3D6591DF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51080-0198-463E-919E-09ACD7DDC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58405E-C832-4936-A57D-A60F4C1EE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9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FA9A19-7E43-4E77-9B04-B2670EC60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60E0B2-E9EF-4DD8-862A-C5DD11AFC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D0B10-EC42-4822-8BF4-0DE6097EE7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17D92-B639-448A-BAC7-ACE457FE7DE0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C5D84-F26B-4FA1-B10D-5085201F19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79924-9F58-4069-966B-08BF9D2E9A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27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D5E083E-C4FC-4491-94A5-D65663B6068D}"/>
              </a:ext>
            </a:extLst>
          </p:cNvPr>
          <p:cNvSpPr/>
          <p:nvPr/>
        </p:nvSpPr>
        <p:spPr>
          <a:xfrm>
            <a:off x="0" y="0"/>
            <a:ext cx="12192000" cy="1478596"/>
          </a:xfrm>
          <a:prstGeom prst="rect">
            <a:avLst/>
          </a:prstGeom>
          <a:solidFill>
            <a:srgbClr val="C00000"/>
          </a:solidFill>
          <a:ln>
            <a:solidFill>
              <a:srgbClr val="C823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91D4324-F34F-4EAF-A57D-9A8FAD19C93E}"/>
              </a:ext>
            </a:extLst>
          </p:cNvPr>
          <p:cNvSpPr txBox="1"/>
          <p:nvPr/>
        </p:nvSpPr>
        <p:spPr>
          <a:xfrm>
            <a:off x="1113046" y="6014584"/>
            <a:ext cx="883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Lub Dub Medium" panose="020B0603030403020204" pitchFamily="34" charset="0"/>
              </a:rPr>
              <a:t>Follow for live updates March 17-19!</a:t>
            </a:r>
          </a:p>
        </p:txBody>
      </p:sp>
      <p:sp>
        <p:nvSpPr>
          <p:cNvPr id="21" name="Subtitle 1">
            <a:extLst>
              <a:ext uri="{FF2B5EF4-FFF2-40B4-BE49-F238E27FC236}">
                <a16:creationId xmlns:a16="http://schemas.microsoft.com/office/drawing/2014/main" id="{44A4E0AB-835F-4CB2-A7B4-38817C7C7174}"/>
              </a:ext>
            </a:extLst>
          </p:cNvPr>
          <p:cNvSpPr txBox="1">
            <a:spLocks/>
          </p:cNvSpPr>
          <p:nvPr/>
        </p:nvSpPr>
        <p:spPr>
          <a:xfrm>
            <a:off x="2611814" y="0"/>
            <a:ext cx="4127434" cy="1012776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800" b="0" i="0">
                <a:solidFill>
                  <a:srgbClr val="636466"/>
                </a:solidFill>
                <a:latin typeface="Lub Dub Medium" panose="020B0603030403020204" pitchFamily="34" charset="77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6pPr>
            <a:lvl7pPr marL="27432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7pPr>
            <a:lvl8pPr marL="32004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8pPr>
            <a:lvl9pPr marL="36576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9pPr>
          </a:lstStyle>
          <a:p>
            <a:endParaRPr lang="en-US" sz="3667" kern="0" dirty="0">
              <a:solidFill>
                <a:schemeClr val="bg1"/>
              </a:solidFill>
            </a:endParaRPr>
          </a:p>
        </p:txBody>
      </p:sp>
      <p:sp>
        <p:nvSpPr>
          <p:cNvPr id="23" name="Title 3">
            <a:extLst>
              <a:ext uri="{FF2B5EF4-FFF2-40B4-BE49-F238E27FC236}">
                <a16:creationId xmlns:a16="http://schemas.microsoft.com/office/drawing/2014/main" id="{AA0D767C-8EA4-45D2-ADFE-1D295901DFC7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F42186-A2B8-4455-B658-9090BB13A73E}"/>
              </a:ext>
            </a:extLst>
          </p:cNvPr>
          <p:cNvSpPr txBox="1"/>
          <p:nvPr/>
        </p:nvSpPr>
        <p:spPr>
          <a:xfrm>
            <a:off x="285749" y="1710285"/>
            <a:ext cx="7534907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Lub Dub Heavy"/>
              </a:rPr>
              <a:t>Submit your Abstracts to #Hypertension25</a:t>
            </a:r>
            <a:endParaRPr lang="en-US" sz="2400" b="1" dirty="0">
              <a:solidFill>
                <a:srgbClr val="C00000"/>
              </a:solidFill>
              <a:latin typeface="Lub Dub Heavy" panose="020B0903030403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6A679B-0E92-4613-976D-E18FEEB5BCB7}"/>
              </a:ext>
            </a:extLst>
          </p:cNvPr>
          <p:cNvSpPr txBox="1"/>
          <p:nvPr/>
        </p:nvSpPr>
        <p:spPr>
          <a:xfrm>
            <a:off x="167880" y="6185125"/>
            <a:ext cx="6839582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Lub Dub Medium"/>
              </a:rPr>
              <a:t>Abstracts Closes Wednesday, May 21</a:t>
            </a:r>
            <a:endParaRPr lang="en-US" baseline="30000" dirty="0">
              <a:solidFill>
                <a:srgbClr val="C00000"/>
              </a:solidFill>
              <a:latin typeface="Lub Dub Medium"/>
            </a:endParaRPr>
          </a:p>
          <a:p>
            <a:r>
              <a:rPr lang="en-US" u="sng" dirty="0">
                <a:solidFill>
                  <a:srgbClr val="C00000"/>
                </a:solidFill>
                <a:latin typeface="Lub Dub Heavy" panose="020B0903030403020204" pitchFamily="34" charset="0"/>
              </a:rPr>
              <a:t>https://professional.heart.org/hypertensionsessions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B53225-B264-4ADB-82DC-BBD83E0357F2}"/>
              </a:ext>
            </a:extLst>
          </p:cNvPr>
          <p:cNvSpPr txBox="1"/>
          <p:nvPr/>
        </p:nvSpPr>
        <p:spPr>
          <a:xfrm>
            <a:off x="6401210" y="6157433"/>
            <a:ext cx="326438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dirty="0">
                <a:latin typeface="Lub Dub Heavy"/>
              </a:rPr>
              <a:t>#Hypertension25</a:t>
            </a:r>
            <a:endParaRPr lang="en-US" dirty="0">
              <a:latin typeface="Lub Dub Heavy" panose="020B0903030403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1A5E42-8274-425B-9CC5-A82C2791D886}"/>
              </a:ext>
            </a:extLst>
          </p:cNvPr>
          <p:cNvSpPr txBox="1"/>
          <p:nvPr/>
        </p:nvSpPr>
        <p:spPr>
          <a:xfrm>
            <a:off x="2255744" y="2452869"/>
            <a:ext cx="3143250" cy="12311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dirty="0">
                <a:latin typeface="Lub Dub Medium"/>
              </a:rPr>
              <a:t>Participate in and experience</a:t>
            </a:r>
            <a:r>
              <a:rPr lang="en-US" sz="2000" b="1" dirty="0">
                <a:latin typeface="Lub Dub Medium"/>
              </a:rPr>
              <a:t> </a:t>
            </a:r>
            <a:r>
              <a:rPr lang="en-US" dirty="0">
                <a:latin typeface="Lub Dub Medium"/>
              </a:rPr>
              <a:t>interactive oral abstract presentations to advance your research.</a:t>
            </a:r>
            <a:endParaRPr lang="en-US" dirty="0">
              <a:latin typeface="Lub Dub Medium" panose="020B0603030403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9DCE97D-8CD5-41C7-A517-D11D42E3FF75}"/>
              </a:ext>
            </a:extLst>
          </p:cNvPr>
          <p:cNvSpPr txBox="1"/>
          <p:nvPr/>
        </p:nvSpPr>
        <p:spPr>
          <a:xfrm>
            <a:off x="7710656" y="2160593"/>
            <a:ext cx="4139711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latin typeface="Lub Dub Medium"/>
              </a:rPr>
              <a:t>24 Abstract Categories </a:t>
            </a:r>
            <a:r>
              <a:rPr lang="en-US" sz="1600" dirty="0">
                <a:latin typeface="Lub Dub Medium"/>
              </a:rPr>
              <a:t>tailored to your field of study encompassing a variety of topic areas in hypertension science and clinical medicine, including hypertension in mental health</a:t>
            </a:r>
            <a:endParaRPr lang="en-US" sz="1600" dirty="0">
              <a:latin typeface="Lub Dub Medium" panose="020B0603030403020204" pitchFamily="34" charset="0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33FE26F9-771E-4C05-BFF7-4FC05F5450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101" y="2527727"/>
            <a:ext cx="740105" cy="672823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7E585149-401D-4F7F-80ED-8E741576F124}"/>
              </a:ext>
            </a:extLst>
          </p:cNvPr>
          <p:cNvSpPr txBox="1"/>
          <p:nvPr/>
        </p:nvSpPr>
        <p:spPr>
          <a:xfrm>
            <a:off x="2198776" y="3993374"/>
            <a:ext cx="30065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ub Dub Medium" panose="020B0603030403020204" pitchFamily="34" charset="0"/>
              </a:rPr>
              <a:t>Opportunity to present your accepted abstracts</a:t>
            </a:r>
            <a:r>
              <a:rPr lang="en-US" dirty="0">
                <a:latin typeface="Lub Dub Medium" panose="020B0603030403020204" pitchFamily="34" charset="0"/>
              </a:rPr>
              <a:t> in-person and be considered for abstract based awards.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B4F9C62-B735-4364-9851-CD45EB4224A9}"/>
              </a:ext>
            </a:extLst>
          </p:cNvPr>
          <p:cNvSpPr txBox="1"/>
          <p:nvPr/>
        </p:nvSpPr>
        <p:spPr>
          <a:xfrm>
            <a:off x="7764543" y="3859611"/>
            <a:ext cx="30065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ub Dub Medium" panose="020B0603030403020204" pitchFamily="34" charset="0"/>
              </a:rPr>
              <a:t>Get Published </a:t>
            </a:r>
            <a:r>
              <a:rPr lang="en-US" dirty="0">
                <a:latin typeface="Lub Dub Medium" panose="020B0603030403020204" pitchFamily="34" charset="0"/>
              </a:rPr>
              <a:t>in AHA’s online Scientific Journal</a:t>
            </a:r>
            <a:r>
              <a:rPr lang="en-US" i="1">
                <a:latin typeface="Lub Dub Medium" panose="020B0603030403020204" pitchFamily="34" charset="0"/>
              </a:rPr>
              <a:t>, Hypertension</a:t>
            </a:r>
            <a:endParaRPr lang="en-US" i="1" dirty="0">
              <a:latin typeface="Lub Dub Medium" panose="020B0603030403020204" pitchFamily="34" charset="0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8C13FB62-E642-4A27-9A19-A0EE7AA2E9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3851" y="5154140"/>
            <a:ext cx="1054154" cy="717587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6F5B22B4-E6E7-4806-9685-B764F485C208}"/>
              </a:ext>
            </a:extLst>
          </p:cNvPr>
          <p:cNvSpPr txBox="1"/>
          <p:nvPr/>
        </p:nvSpPr>
        <p:spPr>
          <a:xfrm>
            <a:off x="7745908" y="5049334"/>
            <a:ext cx="3371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ub Dub Medium" panose="020B0603030403020204" pitchFamily="34" charset="0"/>
              </a:rPr>
              <a:t>Grow your professional network </a:t>
            </a:r>
            <a:r>
              <a:rPr lang="en-US" dirty="0">
                <a:latin typeface="Lub Dub Medium" panose="020B0603030403020204" pitchFamily="34" charset="0"/>
              </a:rPr>
              <a:t>and reconnect with colleagues in person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9C6BB4-0ED1-4A3E-A115-EE2C9696027D}"/>
              </a:ext>
            </a:extLst>
          </p:cNvPr>
          <p:cNvSpPr txBox="1"/>
          <p:nvPr/>
        </p:nvSpPr>
        <p:spPr>
          <a:xfrm>
            <a:off x="5205339" y="251183"/>
            <a:ext cx="6906574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Lub Dub Medium"/>
              </a:rPr>
              <a:t>Event Location: </a:t>
            </a:r>
            <a:r>
              <a:rPr lang="en-US" dirty="0">
                <a:solidFill>
                  <a:schemeClr val="bg1"/>
                </a:solidFill>
                <a:latin typeface="Lub Dub Medium"/>
              </a:rPr>
              <a:t>Marriott Baltimore Waterfront, Baltimore, MD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Lub Dub Medium"/>
              </a:rPr>
              <a:t>Baltimore, MD</a:t>
            </a:r>
            <a:r>
              <a:rPr lang="en-US" i="0" dirty="0">
                <a:solidFill>
                  <a:schemeClr val="bg1"/>
                </a:solidFill>
                <a:effectLst/>
                <a:latin typeface="Lub Dub Medium"/>
              </a:rPr>
              <a:t>| </a:t>
            </a:r>
            <a:r>
              <a:rPr lang="en-US" dirty="0">
                <a:solidFill>
                  <a:schemeClr val="bg1"/>
                </a:solidFill>
                <a:latin typeface="Lub Dub Medium"/>
              </a:rPr>
              <a:t>September 4-7, 2025</a:t>
            </a:r>
            <a:endParaRPr lang="en-US" b="0" i="0" dirty="0">
              <a:solidFill>
                <a:schemeClr val="bg1"/>
              </a:solidFill>
              <a:effectLst/>
              <a:latin typeface="Lub Dub Medium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BEF8DE2-AC74-422A-A72E-A236AF3C43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4905" y="4064806"/>
            <a:ext cx="635033" cy="495325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51630548-55A6-4C2D-A7D9-D0505F49A4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15058" y="4043825"/>
            <a:ext cx="650875" cy="622881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818FAFCF-8A05-49A2-AC68-9062C2BE61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51215" y="2404587"/>
            <a:ext cx="666246" cy="720267"/>
          </a:xfrm>
          <a:prstGeom prst="rect">
            <a:avLst/>
          </a:prstGeom>
        </p:spPr>
      </p:pic>
      <p:pic>
        <p:nvPicPr>
          <p:cNvPr id="2" name="Picture 1" descr="A black text on a white background&#10;&#10;AI-generated content may be incorrect.">
            <a:extLst>
              <a:ext uri="{FF2B5EF4-FFF2-40B4-BE49-F238E27FC236}">
                <a16:creationId xmlns:a16="http://schemas.microsoft.com/office/drawing/2014/main" id="{D9222878-6353-E28F-940D-64CD5D41276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0022" y="373307"/>
            <a:ext cx="3303710" cy="730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709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f19eaed-a1c0-4f9e-95fd-cecd2666e177">
      <Terms xmlns="http://schemas.microsoft.com/office/infopath/2007/PartnerControls"/>
    </lcf76f155ced4ddcb4097134ff3c332f>
    <TaxCatchAll xmlns="9c53b943-690c-4a82-9bc4-371637f8cdb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ACF6EA1AA3814592B979FCD99D439E" ma:contentTypeVersion="21" ma:contentTypeDescription="Create a new document." ma:contentTypeScope="" ma:versionID="29929510675aa458a0dc1f2bd3053b36">
  <xsd:schema xmlns:xsd="http://www.w3.org/2001/XMLSchema" xmlns:xs="http://www.w3.org/2001/XMLSchema" xmlns:p="http://schemas.microsoft.com/office/2006/metadata/properties" xmlns:ns2="0f19eaed-a1c0-4f9e-95fd-cecd2666e177" xmlns:ns3="9c53b943-690c-4a82-9bc4-371637f8cdb2" targetNamespace="http://schemas.microsoft.com/office/2006/metadata/properties" ma:root="true" ma:fieldsID="090bd426b8c2057550e485278fa6adb5" ns2:_="" ns3:_="">
    <xsd:import namespace="0f19eaed-a1c0-4f9e-95fd-cecd2666e177"/>
    <xsd:import namespace="9c53b943-690c-4a82-9bc4-371637f8cd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19eaed-a1c0-4f9e-95fd-cecd2666e1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3b943-690c-4a82-9bc4-371637f8cdb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137279a-eefe-4937-b404-ff77d498a6a2}" ma:internalName="TaxCatchAll" ma:showField="CatchAllData" ma:web="9c53b943-690c-4a82-9bc4-371637f8cd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f4f22ede-e726-4d3d-b195-8dfd25ae0d91" ContentTypeId="0x01" PreviousValue="false"/>
</file>

<file path=customXml/itemProps1.xml><?xml version="1.0" encoding="utf-8"?>
<ds:datastoreItem xmlns:ds="http://schemas.openxmlformats.org/officeDocument/2006/customXml" ds:itemID="{67353291-D909-484D-8DBB-5DC2C167D5B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FA015E-51F1-492E-BC1A-370C202F5283}">
  <ds:schemaRefs>
    <ds:schemaRef ds:uri="http://schemas.microsoft.com/office/2006/metadata/properties"/>
    <ds:schemaRef ds:uri="http://schemas.microsoft.com/office/infopath/2007/PartnerControls"/>
    <ds:schemaRef ds:uri="0f19eaed-a1c0-4f9e-95fd-cecd2666e177"/>
    <ds:schemaRef ds:uri="9c53b943-690c-4a82-9bc4-371637f8cdb2"/>
  </ds:schemaRefs>
</ds:datastoreItem>
</file>

<file path=customXml/itemProps3.xml><?xml version="1.0" encoding="utf-8"?>
<ds:datastoreItem xmlns:ds="http://schemas.openxmlformats.org/officeDocument/2006/customXml" ds:itemID="{9DB563FA-9909-4EAF-9663-B64A0BF51E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19eaed-a1c0-4f9e-95fd-cecd2666e177"/>
    <ds:schemaRef ds:uri="9c53b943-690c-4a82-9bc4-371637f8cd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43C84E3B-6419-44BE-A211-05D434358FC8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788</TotalTime>
  <Words>103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 Fernandez (NAT Science Operations Consultant)</dc:creator>
  <cp:lastModifiedBy>Jaeden Wells (NAT Marketing &amp; Communications Consultant)</cp:lastModifiedBy>
  <cp:revision>58</cp:revision>
  <dcterms:created xsi:type="dcterms:W3CDTF">2021-06-04T15:42:18Z</dcterms:created>
  <dcterms:modified xsi:type="dcterms:W3CDTF">2025-03-12T15:19:05Z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0x010100B5ACF6EA1AA3814592B979FCD99D439E</vt:lpwstr>
  </property>
  <property fmtid="{D5CDD505-2E9C-101B-9397-08002B2CF9AE}" pid="3" name="MediaServiceImageTags">
    <vt:lpwstr/>
  </property>
</Properties>
</file>