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1481F2-6A48-B573-E67B-CD6E627E3935}" name="Jaeden Wells" initials="JW" userId="S::t-Jaeden.Wells@heart.org::85301c82-689a-4ea2-b161-a6bab4118b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050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76E0D-47F6-EE69-F91C-A96DCA8B1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59C453-731E-F048-D14D-A319B2CF2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52211-67A4-B707-D90B-D4A94561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E3594-D438-15EA-6AA2-23354E6E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7083D-4858-1A06-0F66-FB6CD20B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5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58BB4-6FE8-63EE-68CD-A275A576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9809C-5EAF-4B69-A85D-03FEFCFCD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6F1EB-3BF7-D366-238D-48C2DD99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92F90-A9FE-8255-D3B9-50540ED93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C38A6-5856-4C5D-AFAA-86C11F645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95F553-C844-4678-BE93-2E2B05D075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28DAF-C1D9-992B-3ED1-35C99ED9F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81985-9EB2-7B10-1E64-27EEE4AD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B11D5-3B4D-461D-C2CB-BF079037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2BEB4-8FBB-9D1D-58FB-516B293F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1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4B202-30FF-A84E-857E-DE0034A7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45D3-BA9B-759B-8E8C-424A879BC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5BA-4536-81BF-0FC3-63083446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0BF35-C03F-D194-89F1-19AE5A43D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E5713-89A0-4F75-DE16-9D9DACE38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5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C07B5-D074-38BE-9068-AEAB22BD8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DD070-5D6B-6215-B3F4-5C4D0B0E7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29B8C-66F9-6F53-970D-33D7F488B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89248-B62E-9497-B730-D35CED8C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09751-D869-91CF-67DA-5303660C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3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3468-E019-350C-6E72-DE43B35B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66153-6FF1-83F1-4F67-52C8076EB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9429C-2B93-A226-6E15-5DE58ACEB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C87F1-C4CF-0EAE-DFF8-C5AF75B3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2C0FC-3925-E6DF-7DB0-A8484431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8871E-CC2D-25BA-FFE8-BD78FEE8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6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C3813-806A-01EA-2083-111D3EAC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F5FC1-2555-1930-685E-C61997453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6DE9B-FAF3-9031-D2E3-DCBEF523A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1FE256-E340-4B12-8605-0CE0FAAB1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956B4-0156-4A07-A856-BACBF67F1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39B01-0534-292D-D1DB-13EBDD0C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35F883-4D36-33A5-E6F2-01A639463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BE04A-EB6F-4132-5832-558E9B0AA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46AC-19F1-3EEE-81C4-0DB83D10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C6F48-0A46-47A3-0A37-7D8323CD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8D0A3-6D8C-0E46-FF11-80C48DCD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C990B-3DF0-A46B-7D1C-FC2BBA2C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2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053976-22BC-02DF-FA2C-34A6A09706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EEFC904-4E64-11AE-4812-938DC797CB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29" y="337406"/>
            <a:ext cx="2412065" cy="13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3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D325C-3DA5-79DE-A7DF-36248C54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8089C-055B-975B-948F-D12F7499E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52229-B9D8-5137-97F6-15FA0BA41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8724F-3485-0468-5F27-AF934C5DD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60808-8690-5268-8715-E59455FB8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803A7-F94A-0D21-D271-0D06DF6C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6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0B85-2F20-B0F3-C60B-AD0A5FB9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D4C1B-7D76-EB17-2036-285415126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92611D-48E4-3FC1-35A1-C237C6702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FAC27-6EF1-3986-4422-3A1350D06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DA315-F479-8806-D4B6-A71C26DD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F88E6-AE1F-A493-8E02-E9ECF441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0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BD812-7A14-87C2-4082-AF56F6F8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29859-3E73-0E10-A1F0-43FA98FBE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A2BA9-2713-F2FE-90EF-893CE909D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F52A8-CA7E-4A5C-A1DA-C91D3F3FC01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B297A-89AA-4114-5E5E-FF8C4EEF9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EE53E-7902-FD52-12BE-9B0A6E7F4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9FC7-D369-48A8-8AD6-41D2FE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942D61-CDA6-324D-8F05-B04C34D2E37D}"/>
              </a:ext>
            </a:extLst>
          </p:cNvPr>
          <p:cNvSpPr txBox="1"/>
          <p:nvPr/>
        </p:nvSpPr>
        <p:spPr>
          <a:xfrm>
            <a:off x="214186" y="1828799"/>
            <a:ext cx="5375246" cy="2893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AHA Enters Its Second Century of Science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800" dirty="0">
              <a:solidFill>
                <a:schemeClr val="bg1"/>
              </a:solidFill>
              <a:effectLst/>
              <a:latin typeface="Lub Dub Medium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American Heart Association has invested more than </a:t>
            </a:r>
            <a:r>
              <a:rPr lang="en-US" dirty="0">
                <a:solidFill>
                  <a:schemeClr val="bg1"/>
                </a:solidFill>
                <a:effectLst/>
                <a:latin typeface="Lub Dub Heavy" panose="020B09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$5.7 billion </a:t>
            </a:r>
            <a: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research that has </a:t>
            </a:r>
            <a:b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 to many advances in cardiovascular health and propelled the careers of </a:t>
            </a:r>
            <a:b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effectLst/>
                <a:latin typeface="Lub Dub Heavy" panose="020B09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Nobel Prize winners</a:t>
            </a:r>
            <a:r>
              <a:rPr lang="en-US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7">
            <a:extLst>
              <a:ext uri="{FF2B5EF4-FFF2-40B4-BE49-F238E27FC236}">
                <a16:creationId xmlns:a16="http://schemas.microsoft.com/office/drawing/2014/main" id="{A9F0427D-9424-52E0-688D-56D04F5B8A88}"/>
              </a:ext>
            </a:extLst>
          </p:cNvPr>
          <p:cNvSpPr txBox="1"/>
          <p:nvPr/>
        </p:nvSpPr>
        <p:spPr>
          <a:xfrm>
            <a:off x="6514349" y="1165150"/>
            <a:ext cx="49699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A6050B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  <a:t>International Applicants</a:t>
            </a:r>
            <a:endParaRPr lang="en-US" sz="3600" b="1" dirty="0">
              <a:solidFill>
                <a:srgbClr val="A6050B"/>
              </a:solidFill>
              <a:latin typeface="Lub Dub Medium" panose="020B0603030403020204" pitchFamily="34" charset="0"/>
            </a:endParaRPr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4131C97A-CB25-1F44-A2C3-EE711034E245}"/>
              </a:ext>
            </a:extLst>
          </p:cNvPr>
          <p:cNvSpPr txBox="1"/>
          <p:nvPr/>
        </p:nvSpPr>
        <p:spPr>
          <a:xfrm>
            <a:off x="6514349" y="2365479"/>
            <a:ext cx="42523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i="0" dirty="0">
                <a:solidFill>
                  <a:srgbClr val="050606"/>
                </a:solidFill>
                <a:effectLst/>
                <a:latin typeface="Lub Dub Medium" panose="020B0603030403020204" pitchFamily="34" charset="0"/>
              </a:rPr>
              <a:t>For ALL research programs – including fellowships – applicants are not required to reside in the United States for any period before applying for AHA funding.</a:t>
            </a:r>
            <a:endParaRPr lang="en-US" sz="1600" dirty="0">
              <a:latin typeface="Lub Dub Medium" panose="020B06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20">
            <a:extLst>
              <a:ext uri="{FF2B5EF4-FFF2-40B4-BE49-F238E27FC236}">
                <a16:creationId xmlns:a16="http://schemas.microsoft.com/office/drawing/2014/main" id="{1A216731-CB6F-5C42-0211-DD4A198E85EF}"/>
              </a:ext>
            </a:extLst>
          </p:cNvPr>
          <p:cNvSpPr txBox="1"/>
          <p:nvPr/>
        </p:nvSpPr>
        <p:spPr>
          <a:xfrm>
            <a:off x="6514349" y="3740328"/>
            <a:ext cx="52642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Rheumatic Heart Disease Research</a:t>
            </a:r>
            <a:endParaRPr lang="en-US" sz="3600" b="1" dirty="0">
              <a:solidFill>
                <a:srgbClr val="A6050B"/>
              </a:solidFill>
              <a:latin typeface="Lub Dub Medium" panose="020B0603030403020204" pitchFamily="34" charset="0"/>
            </a:endParaRPr>
          </a:p>
        </p:txBody>
      </p:sp>
      <p:sp>
        <p:nvSpPr>
          <p:cNvPr id="6" name="TextBox 21">
            <a:extLst>
              <a:ext uri="{FF2B5EF4-FFF2-40B4-BE49-F238E27FC236}">
                <a16:creationId xmlns:a16="http://schemas.microsoft.com/office/drawing/2014/main" id="{1F8191C1-AE91-44F9-B650-7EC68EA807CB}"/>
              </a:ext>
            </a:extLst>
          </p:cNvPr>
          <p:cNvSpPr txBox="1"/>
          <p:nvPr/>
        </p:nvSpPr>
        <p:spPr>
          <a:xfrm>
            <a:off x="6514349" y="4886087"/>
            <a:ext cx="43039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Lub Dub Medium" panose="020B0603030403020204" pitchFamily="34" charset="0"/>
              </a:rPr>
              <a:t>The AHA is supporting a broader approach to funding Rheumatic Heart Disease research. Awardees will be designated from the existing applicant pool within each program.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81A301-690B-B8F1-9000-444F1D6363B7}"/>
              </a:ext>
            </a:extLst>
          </p:cNvPr>
          <p:cNvSpPr/>
          <p:nvPr/>
        </p:nvSpPr>
        <p:spPr>
          <a:xfrm>
            <a:off x="5589432" y="1390918"/>
            <a:ext cx="875763" cy="875763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A88AA61-9E81-9262-6C55-0076B53CF482}"/>
              </a:ext>
            </a:extLst>
          </p:cNvPr>
          <p:cNvSpPr/>
          <p:nvPr/>
        </p:nvSpPr>
        <p:spPr>
          <a:xfrm>
            <a:off x="5589432" y="4067578"/>
            <a:ext cx="875763" cy="875763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069C293C-C5A9-2161-88DB-E95E8350F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230" y="1493010"/>
            <a:ext cx="691678" cy="632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3431F19-0142-3281-9A06-5AC92338A9C4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6799" y="4182548"/>
            <a:ext cx="632004" cy="63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9A0339-CB66-8378-9D2B-CFEE029C8AD9}"/>
              </a:ext>
            </a:extLst>
          </p:cNvPr>
          <p:cNvSpPr txBox="1"/>
          <p:nvPr/>
        </p:nvSpPr>
        <p:spPr>
          <a:xfrm>
            <a:off x="387576" y="1900672"/>
            <a:ext cx="4864377" cy="2916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  <a:t>Research Funding Deadlines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  <a:t>Funding open to AHA Members Only</a:t>
            </a:r>
          </a:p>
          <a:p>
            <a:pPr>
              <a:spcAft>
                <a:spcPts val="800"/>
              </a:spcAft>
            </a:pPr>
            <a:br>
              <a:rPr lang="en-US" sz="28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  <a:t>Start your </a:t>
            </a:r>
            <a:br>
              <a:rPr lang="en-US" sz="28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Lub Dub Medium" panose="020B0603030403020204" pitchFamily="34" charset="0"/>
                <a:cs typeface="Times New Roman" panose="02020603050405020304" pitchFamily="18" charset="0"/>
              </a:rPr>
              <a:t>application today!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3A612DF-7F2E-B360-865D-F7BC1023B3D2}"/>
              </a:ext>
            </a:extLst>
          </p:cNvPr>
          <p:cNvGrpSpPr/>
          <p:nvPr/>
        </p:nvGrpSpPr>
        <p:grpSpPr>
          <a:xfrm>
            <a:off x="8673086" y="2895924"/>
            <a:ext cx="3821023" cy="3813646"/>
            <a:chOff x="7933575" y="1676281"/>
            <a:chExt cx="4960402" cy="495082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6BAB5F3-6A50-FA08-43E5-94174E6FED9C}"/>
                </a:ext>
              </a:extLst>
            </p:cNvPr>
            <p:cNvSpPr/>
            <p:nvPr/>
          </p:nvSpPr>
          <p:spPr>
            <a:xfrm>
              <a:off x="9049535" y="1676867"/>
              <a:ext cx="2715871" cy="2696843"/>
            </a:xfrm>
            <a:custGeom>
              <a:avLst/>
              <a:gdLst>
                <a:gd name="connsiteX0" fmla="*/ 1568853 w 2715871"/>
                <a:gd name="connsiteY0" fmla="*/ 2691957 h 2696843"/>
                <a:gd name="connsiteX1" fmla="*/ 1943665 w 2715871"/>
                <a:gd name="connsiteY1" fmla="*/ 2508030 h 2696843"/>
                <a:gd name="connsiteX2" fmla="*/ 2548507 w 2715871"/>
                <a:gd name="connsiteY2" fmla="*/ 1598202 h 2696843"/>
                <a:gd name="connsiteX3" fmla="*/ 2693098 w 2715871"/>
                <a:gd name="connsiteY3" fmla="*/ 773622 h 2696843"/>
                <a:gd name="connsiteX4" fmla="*/ 2715672 w 2715871"/>
                <a:gd name="connsiteY4" fmla="*/ 123446 h 2696843"/>
                <a:gd name="connsiteX5" fmla="*/ 2592418 w 2715871"/>
                <a:gd name="connsiteY5" fmla="*/ 2 h 2696843"/>
                <a:gd name="connsiteX6" fmla="*/ 128281 w 2715871"/>
                <a:gd name="connsiteY6" fmla="*/ 2 h 2696843"/>
                <a:gd name="connsiteX7" fmla="*/ 3979 w 2715871"/>
                <a:gd name="connsiteY7" fmla="*/ 123255 h 2696843"/>
                <a:gd name="connsiteX8" fmla="*/ 39317 w 2715871"/>
                <a:gd name="connsiteY8" fmla="*/ 962122 h 2696843"/>
                <a:gd name="connsiteX9" fmla="*/ 490996 w 2715871"/>
                <a:gd name="connsiteY9" fmla="*/ 2224090 h 2696843"/>
                <a:gd name="connsiteX10" fmla="*/ 1145273 w 2715871"/>
                <a:gd name="connsiteY10" fmla="*/ 2676432 h 2696843"/>
                <a:gd name="connsiteX11" fmla="*/ 1568948 w 2715871"/>
                <a:gd name="connsiteY11" fmla="*/ 2691767 h 26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15871" h="2696843">
                  <a:moveTo>
                    <a:pt x="1568853" y="2691957"/>
                  </a:moveTo>
                  <a:cubicBezTo>
                    <a:pt x="1709729" y="2645952"/>
                    <a:pt x="1826221" y="2593755"/>
                    <a:pt x="1943665" y="2508030"/>
                  </a:cubicBezTo>
                  <a:cubicBezTo>
                    <a:pt x="2258278" y="2278192"/>
                    <a:pt x="2434206" y="1955675"/>
                    <a:pt x="2548507" y="1598202"/>
                  </a:cubicBezTo>
                  <a:cubicBezTo>
                    <a:pt x="2633661" y="1332073"/>
                    <a:pt x="2678620" y="1056706"/>
                    <a:pt x="2693098" y="773622"/>
                  </a:cubicBezTo>
                  <a:cubicBezTo>
                    <a:pt x="2704147" y="556834"/>
                    <a:pt x="2708338" y="340235"/>
                    <a:pt x="2715672" y="123446"/>
                  </a:cubicBezTo>
                  <a:cubicBezTo>
                    <a:pt x="2718815" y="30387"/>
                    <a:pt x="2685192" y="-284"/>
                    <a:pt x="2592418" y="2"/>
                  </a:cubicBezTo>
                  <a:cubicBezTo>
                    <a:pt x="1771071" y="2574"/>
                    <a:pt x="949628" y="2574"/>
                    <a:pt x="128281" y="2"/>
                  </a:cubicBezTo>
                  <a:cubicBezTo>
                    <a:pt x="35507" y="-284"/>
                    <a:pt x="7884" y="31149"/>
                    <a:pt x="3979" y="123255"/>
                  </a:cubicBezTo>
                  <a:cubicBezTo>
                    <a:pt x="-7737" y="404243"/>
                    <a:pt x="7122" y="685707"/>
                    <a:pt x="39317" y="962122"/>
                  </a:cubicBezTo>
                  <a:cubicBezTo>
                    <a:pt x="91895" y="1413321"/>
                    <a:pt x="205149" y="1848709"/>
                    <a:pt x="490996" y="2224090"/>
                  </a:cubicBezTo>
                  <a:cubicBezTo>
                    <a:pt x="663209" y="2450213"/>
                    <a:pt x="878952" y="2605090"/>
                    <a:pt x="1145273" y="2676432"/>
                  </a:cubicBezTo>
                  <a:cubicBezTo>
                    <a:pt x="1271576" y="2710341"/>
                    <a:pt x="1433597" y="2691767"/>
                    <a:pt x="1568948" y="2691767"/>
                  </a:cubicBezTo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C870715-F445-938A-B0CC-5CEB903C9B3D}"/>
                </a:ext>
              </a:extLst>
            </p:cNvPr>
            <p:cNvSpPr/>
            <p:nvPr/>
          </p:nvSpPr>
          <p:spPr>
            <a:xfrm>
              <a:off x="9170862" y="5604312"/>
              <a:ext cx="2477757" cy="1022794"/>
            </a:xfrm>
            <a:custGeom>
              <a:avLst/>
              <a:gdLst>
                <a:gd name="connsiteX0" fmla="*/ 0 w 2477757"/>
                <a:gd name="connsiteY0" fmla="*/ 10096 h 1022794"/>
                <a:gd name="connsiteX1" fmla="*/ 0 w 2477757"/>
                <a:gd name="connsiteY1" fmla="*/ 1022795 h 1022794"/>
                <a:gd name="connsiteX2" fmla="*/ 2477757 w 2477757"/>
                <a:gd name="connsiteY2" fmla="*/ 1022795 h 1022794"/>
                <a:gd name="connsiteX3" fmla="*/ 2477757 w 2477757"/>
                <a:gd name="connsiteY3" fmla="*/ 571 h 1022794"/>
                <a:gd name="connsiteX4" fmla="*/ 2173146 w 2477757"/>
                <a:gd name="connsiteY4" fmla="*/ 571 h 1022794"/>
                <a:gd name="connsiteX5" fmla="*/ 95 w 2477757"/>
                <a:gd name="connsiteY5" fmla="*/ 0 h 1022794"/>
                <a:gd name="connsiteX6" fmla="*/ 95 w 2477757"/>
                <a:gd name="connsiteY6" fmla="*/ 10001 h 1022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7757" h="1022794">
                  <a:moveTo>
                    <a:pt x="0" y="10096"/>
                  </a:moveTo>
                  <a:lnTo>
                    <a:pt x="0" y="1022795"/>
                  </a:lnTo>
                  <a:lnTo>
                    <a:pt x="2477757" y="1022795"/>
                  </a:lnTo>
                  <a:lnTo>
                    <a:pt x="2477757" y="571"/>
                  </a:lnTo>
                  <a:lnTo>
                    <a:pt x="2173146" y="571"/>
                  </a:lnTo>
                  <a:cubicBezTo>
                    <a:pt x="1536775" y="571"/>
                    <a:pt x="636370" y="571"/>
                    <a:pt x="95" y="0"/>
                  </a:cubicBezTo>
                  <a:lnTo>
                    <a:pt x="95" y="10001"/>
                  </a:lnTo>
                  <a:close/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60F67D5-0F63-547B-F649-A981A0CC39DE}"/>
                </a:ext>
              </a:extLst>
            </p:cNvPr>
            <p:cNvSpPr/>
            <p:nvPr/>
          </p:nvSpPr>
          <p:spPr>
            <a:xfrm>
              <a:off x="7933575" y="1676281"/>
              <a:ext cx="1331316" cy="2501129"/>
            </a:xfrm>
            <a:custGeom>
              <a:avLst/>
              <a:gdLst>
                <a:gd name="connsiteX0" fmla="*/ 932676 w 1331316"/>
                <a:gd name="connsiteY0" fmla="*/ 530273 h 2501129"/>
                <a:gd name="connsiteX1" fmla="*/ 485759 w 1331316"/>
                <a:gd name="connsiteY1" fmla="*/ 2778 h 2501129"/>
                <a:gd name="connsiteX2" fmla="*/ 11697 w 1331316"/>
                <a:gd name="connsiteY2" fmla="*/ 367681 h 2501129"/>
                <a:gd name="connsiteX3" fmla="*/ 255824 w 1331316"/>
                <a:gd name="connsiteY3" fmla="*/ 1058148 h 2501129"/>
                <a:gd name="connsiteX4" fmla="*/ 1121939 w 1331316"/>
                <a:gd name="connsiteY4" fmla="*/ 1897968 h 2501129"/>
                <a:gd name="connsiteX5" fmla="*/ 1314346 w 1331316"/>
                <a:gd name="connsiteY5" fmla="*/ 2181241 h 2501129"/>
                <a:gd name="connsiteX6" fmla="*/ 1190043 w 1331316"/>
                <a:gd name="connsiteY6" fmla="*/ 2493376 h 2501129"/>
                <a:gd name="connsiteX7" fmla="*/ 932485 w 1331316"/>
                <a:gd name="connsiteY7" fmla="*/ 2290398 h 2501129"/>
                <a:gd name="connsiteX8" fmla="*/ 919246 w 1331316"/>
                <a:gd name="connsiteY8" fmla="*/ 2263251 h 2501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1316" h="2501129">
                  <a:moveTo>
                    <a:pt x="932676" y="530273"/>
                  </a:moveTo>
                  <a:cubicBezTo>
                    <a:pt x="958775" y="301292"/>
                    <a:pt x="786085" y="47260"/>
                    <a:pt x="485759" y="2778"/>
                  </a:cubicBezTo>
                  <a:cubicBezTo>
                    <a:pt x="295067" y="-25511"/>
                    <a:pt x="50178" y="166894"/>
                    <a:pt x="11697" y="367681"/>
                  </a:cubicBezTo>
                  <a:cubicBezTo>
                    <a:pt x="-41739" y="646097"/>
                    <a:pt x="96279" y="855837"/>
                    <a:pt x="255824" y="1058148"/>
                  </a:cubicBezTo>
                  <a:cubicBezTo>
                    <a:pt x="507096" y="1376664"/>
                    <a:pt x="848474" y="1602312"/>
                    <a:pt x="1121939" y="1897968"/>
                  </a:cubicBezTo>
                  <a:cubicBezTo>
                    <a:pt x="1199950" y="1982264"/>
                    <a:pt x="1278912" y="2063417"/>
                    <a:pt x="1314346" y="2181241"/>
                  </a:cubicBezTo>
                  <a:cubicBezTo>
                    <a:pt x="1358351" y="2327545"/>
                    <a:pt x="1316727" y="2451561"/>
                    <a:pt x="1190043" y="2493376"/>
                  </a:cubicBezTo>
                  <a:cubicBezTo>
                    <a:pt x="1080981" y="2529380"/>
                    <a:pt x="963251" y="2436321"/>
                    <a:pt x="932485" y="2290398"/>
                  </a:cubicBezTo>
                  <a:cubicBezTo>
                    <a:pt x="930485" y="2280873"/>
                    <a:pt x="923818" y="2272300"/>
                    <a:pt x="919246" y="2263251"/>
                  </a:cubicBezTo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CEE8C7-40E9-64C5-0339-86A9558D33F8}"/>
                </a:ext>
              </a:extLst>
            </p:cNvPr>
            <p:cNvSpPr/>
            <p:nvPr/>
          </p:nvSpPr>
          <p:spPr>
            <a:xfrm>
              <a:off x="11539490" y="1680864"/>
              <a:ext cx="1354487" cy="2489811"/>
            </a:xfrm>
            <a:custGeom>
              <a:avLst/>
              <a:gdLst>
                <a:gd name="connsiteX0" fmla="*/ 427266 w 1354487"/>
                <a:gd name="connsiteY0" fmla="*/ 2258668 h 2489811"/>
                <a:gd name="connsiteX1" fmla="*/ 347161 w 1354487"/>
                <a:gd name="connsiteY1" fmla="*/ 2436024 h 2489811"/>
                <a:gd name="connsiteX2" fmla="*/ 102938 w 1354487"/>
                <a:gd name="connsiteY2" fmla="*/ 2460598 h 2489811"/>
                <a:gd name="connsiteX3" fmla="*/ 9116 w 1354487"/>
                <a:gd name="connsiteY3" fmla="*/ 2205138 h 2489811"/>
                <a:gd name="connsiteX4" fmla="*/ 210666 w 1354487"/>
                <a:gd name="connsiteY4" fmla="*/ 1906719 h 2489811"/>
                <a:gd name="connsiteX5" fmla="*/ 834273 w 1354487"/>
                <a:gd name="connsiteY5" fmla="*/ 1325409 h 2489811"/>
                <a:gd name="connsiteX6" fmla="*/ 1302526 w 1354487"/>
                <a:gd name="connsiteY6" fmla="*/ 713237 h 2489811"/>
                <a:gd name="connsiteX7" fmla="*/ 1212990 w 1354487"/>
                <a:gd name="connsiteY7" fmla="*/ 146023 h 2489811"/>
                <a:gd name="connsiteX8" fmla="*/ 712352 w 1354487"/>
                <a:gd name="connsiteY8" fmla="*/ 39819 h 2489811"/>
                <a:gd name="connsiteX9" fmla="*/ 413836 w 1354487"/>
                <a:gd name="connsiteY9" fmla="*/ 471492 h 2489811"/>
                <a:gd name="connsiteX10" fmla="*/ 413741 w 1354487"/>
                <a:gd name="connsiteY10" fmla="*/ 525690 h 2489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54487" h="2489811">
                  <a:moveTo>
                    <a:pt x="427266" y="2258668"/>
                  </a:moveTo>
                  <a:cubicBezTo>
                    <a:pt x="410693" y="2322200"/>
                    <a:pt x="405835" y="2387637"/>
                    <a:pt x="347161" y="2436024"/>
                  </a:cubicBezTo>
                  <a:cubicBezTo>
                    <a:pt x="268198" y="2501079"/>
                    <a:pt x="186949" y="2504413"/>
                    <a:pt x="102938" y="2460598"/>
                  </a:cubicBezTo>
                  <a:cubicBezTo>
                    <a:pt x="31690" y="2423451"/>
                    <a:pt x="-22221" y="2281719"/>
                    <a:pt x="9116" y="2205138"/>
                  </a:cubicBezTo>
                  <a:cubicBezTo>
                    <a:pt x="55122" y="2092743"/>
                    <a:pt x="120940" y="1990825"/>
                    <a:pt x="210666" y="1906719"/>
                  </a:cubicBezTo>
                  <a:cubicBezTo>
                    <a:pt x="418027" y="1712410"/>
                    <a:pt x="622912" y="1515242"/>
                    <a:pt x="834273" y="1325409"/>
                  </a:cubicBezTo>
                  <a:cubicBezTo>
                    <a:pt x="1029632" y="1150053"/>
                    <a:pt x="1204513" y="955553"/>
                    <a:pt x="1302526" y="713237"/>
                  </a:cubicBezTo>
                  <a:cubicBezTo>
                    <a:pt x="1381107" y="518832"/>
                    <a:pt x="1384822" y="313854"/>
                    <a:pt x="1212990" y="146023"/>
                  </a:cubicBezTo>
                  <a:cubicBezTo>
                    <a:pt x="1069352" y="5815"/>
                    <a:pt x="884470" y="-41619"/>
                    <a:pt x="712352" y="39819"/>
                  </a:cubicBezTo>
                  <a:cubicBezTo>
                    <a:pt x="533186" y="124497"/>
                    <a:pt x="425362" y="266895"/>
                    <a:pt x="413836" y="471492"/>
                  </a:cubicBezTo>
                  <a:cubicBezTo>
                    <a:pt x="412788" y="489495"/>
                    <a:pt x="413741" y="507592"/>
                    <a:pt x="413741" y="525690"/>
                  </a:cubicBezTo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F6E3617-AA76-EFC2-1022-BCE47C1994BE}"/>
                </a:ext>
              </a:extLst>
            </p:cNvPr>
            <p:cNvSpPr/>
            <p:nvPr/>
          </p:nvSpPr>
          <p:spPr>
            <a:xfrm>
              <a:off x="9380795" y="4357775"/>
              <a:ext cx="814555" cy="1219961"/>
            </a:xfrm>
            <a:custGeom>
              <a:avLst/>
              <a:gdLst>
                <a:gd name="connsiteX0" fmla="*/ 812298 w 814555"/>
                <a:gd name="connsiteY0" fmla="*/ 0 h 1219961"/>
                <a:gd name="connsiteX1" fmla="*/ 704665 w 814555"/>
                <a:gd name="connsiteY1" fmla="*/ 611124 h 1219961"/>
                <a:gd name="connsiteX2" fmla="*/ 176023 w 814555"/>
                <a:gd name="connsiteY2" fmla="*/ 950119 h 1219961"/>
                <a:gd name="connsiteX3" fmla="*/ 0 w 814555"/>
                <a:gd name="connsiteY3" fmla="*/ 1219962 h 1219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55" h="1219961">
                  <a:moveTo>
                    <a:pt x="812298" y="0"/>
                  </a:moveTo>
                  <a:cubicBezTo>
                    <a:pt x="820109" y="202216"/>
                    <a:pt x="812870" y="429196"/>
                    <a:pt x="704665" y="611124"/>
                  </a:cubicBezTo>
                  <a:cubicBezTo>
                    <a:pt x="584268" y="813530"/>
                    <a:pt x="421675" y="942975"/>
                    <a:pt x="176023" y="950119"/>
                  </a:cubicBezTo>
                  <a:cubicBezTo>
                    <a:pt x="48197" y="953833"/>
                    <a:pt x="0" y="1032319"/>
                    <a:pt x="0" y="1219962"/>
                  </a:cubicBezTo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75AC7FA-6CBC-6754-D7F4-F665C2441753}"/>
                </a:ext>
              </a:extLst>
            </p:cNvPr>
            <p:cNvSpPr/>
            <p:nvPr/>
          </p:nvSpPr>
          <p:spPr>
            <a:xfrm>
              <a:off x="10624131" y="4357775"/>
              <a:ext cx="814555" cy="1219961"/>
            </a:xfrm>
            <a:custGeom>
              <a:avLst/>
              <a:gdLst>
                <a:gd name="connsiteX0" fmla="*/ 2258 w 814555"/>
                <a:gd name="connsiteY0" fmla="*/ 0 h 1219961"/>
                <a:gd name="connsiteX1" fmla="*/ 109891 w 814555"/>
                <a:gd name="connsiteY1" fmla="*/ 611124 h 1219961"/>
                <a:gd name="connsiteX2" fmla="*/ 638532 w 814555"/>
                <a:gd name="connsiteY2" fmla="*/ 950119 h 1219961"/>
                <a:gd name="connsiteX3" fmla="*/ 814556 w 814555"/>
                <a:gd name="connsiteY3" fmla="*/ 1219962 h 1219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55" h="1219961">
                  <a:moveTo>
                    <a:pt x="2258" y="0"/>
                  </a:moveTo>
                  <a:cubicBezTo>
                    <a:pt x="-5553" y="202216"/>
                    <a:pt x="1686" y="429196"/>
                    <a:pt x="109891" y="611124"/>
                  </a:cubicBezTo>
                  <a:cubicBezTo>
                    <a:pt x="230288" y="813530"/>
                    <a:pt x="392881" y="942975"/>
                    <a:pt x="638532" y="950119"/>
                  </a:cubicBezTo>
                  <a:cubicBezTo>
                    <a:pt x="766359" y="953833"/>
                    <a:pt x="814556" y="1032319"/>
                    <a:pt x="814556" y="1219962"/>
                  </a:cubicBezTo>
                </a:path>
              </a:pathLst>
            </a:custGeom>
            <a:noFill/>
            <a:ln w="2329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F66C077-EA17-A118-C4DC-F2B4D298D5AA}"/>
              </a:ext>
            </a:extLst>
          </p:cNvPr>
          <p:cNvSpPr txBox="1"/>
          <p:nvPr/>
        </p:nvSpPr>
        <p:spPr>
          <a:xfrm>
            <a:off x="6352095" y="972672"/>
            <a:ext cx="5436312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fontAlgn="base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AHA Offers</a:t>
            </a:r>
          </a:p>
          <a:p>
            <a:pPr marL="342900" marR="0" indent="-34290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Investigator-Initiated Research</a:t>
            </a:r>
          </a:p>
          <a:p>
            <a:pPr marL="342900" marR="0" indent="-34290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Topic-focused Funding</a:t>
            </a:r>
          </a:p>
          <a:p>
            <a:pPr marL="342900" marR="0" indent="-34290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Science Grants</a:t>
            </a:r>
          </a:p>
          <a:p>
            <a:pPr marL="342900" marR="0" indent="-34290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A6050B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AHA Registry Research</a:t>
            </a:r>
            <a:br>
              <a:rPr lang="en-US" sz="1100" b="1" dirty="0">
                <a:solidFill>
                  <a:srgbClr val="000000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</a:br>
            <a:endParaRPr lang="en-US" sz="2000" b="1" dirty="0">
              <a:effectLst/>
              <a:latin typeface="Lub Dub Medium" panose="020B0603030403020204" pitchFamily="34" charset="0"/>
              <a:ea typeface="Times New Roman" panose="02020603050405020304" pitchFamily="18" charset="0"/>
            </a:endParaRPr>
          </a:p>
          <a:p>
            <a:pPr marL="342900" marR="0" indent="-34290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A6050B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Funding for all career stages – from undergrads to senior investigators</a:t>
            </a: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A6050B"/>
              </a:solidFill>
              <a:latin typeface="Lub Dub Heavy" panose="020B0903030403020204" pitchFamily="34" charset="0"/>
              <a:cs typeface="Arial" panose="020B0604020202020204" pitchFamily="34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Lub Dub Medium" panose="020B06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3B1A2A-D6FC-E891-785D-14662621A521}"/>
              </a:ext>
            </a:extLst>
          </p:cNvPr>
          <p:cNvSpPr/>
          <p:nvPr/>
        </p:nvSpPr>
        <p:spPr>
          <a:xfrm>
            <a:off x="12203723" y="1910862"/>
            <a:ext cx="2050640" cy="494713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4D9017D-5ABA-E5C2-9448-CA74D08FE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11090" y="5216325"/>
            <a:ext cx="1369819" cy="136981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8C9DF5D-CA19-185D-0F07-1EC47D101C31}"/>
              </a:ext>
            </a:extLst>
          </p:cNvPr>
          <p:cNvSpPr txBox="1"/>
          <p:nvPr/>
        </p:nvSpPr>
        <p:spPr>
          <a:xfrm>
            <a:off x="2623096" y="5660097"/>
            <a:ext cx="28636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effectLst/>
                <a:latin typeface="Lub Dub Bold" panose="020B08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Scan to access information on these funding opportunities.</a:t>
            </a:r>
            <a:endParaRPr lang="en-US" sz="1400" dirty="0">
              <a:latin typeface="Lub Dub Bold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2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150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Lub Dub Bold</vt:lpstr>
      <vt:lpstr>Lub Dub Heavy</vt:lpstr>
      <vt:lpstr>Lub Dub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Hall</dc:creator>
  <cp:lastModifiedBy>Lora Hillgartner Wong</cp:lastModifiedBy>
  <cp:revision>9</cp:revision>
  <dcterms:created xsi:type="dcterms:W3CDTF">2022-07-21T18:47:37Z</dcterms:created>
  <dcterms:modified xsi:type="dcterms:W3CDTF">2023-10-11T21:31:48Z</dcterms:modified>
</cp:coreProperties>
</file>