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20104100" cy="11309350"/>
  <p:notesSz cx="20104100" cy="113093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3505898"/>
            <a:ext cx="17088486" cy="23749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250" b="1" i="0">
                <a:solidFill>
                  <a:srgbClr val="003A7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250" b="1" i="0">
                <a:solidFill>
                  <a:srgbClr val="003A7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250" b="1" i="0">
                <a:solidFill>
                  <a:srgbClr val="003A7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250" b="1" i="0">
                <a:solidFill>
                  <a:srgbClr val="003A7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png"/><Relationship Id="rId10" Type="http://schemas.openxmlformats.org/officeDocument/2006/relationships/image" Target="../media/image4.png"/><Relationship Id="rId11" Type="http://schemas.openxmlformats.org/officeDocument/2006/relationships/image" Target="../media/image5.png"/><Relationship Id="rId12" Type="http://schemas.openxmlformats.org/officeDocument/2006/relationships/image" Target="../media/image6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5653570"/>
            <a:ext cx="148590" cy="5654040"/>
          </a:xfrm>
          <a:custGeom>
            <a:avLst/>
            <a:gdLst/>
            <a:ahLst/>
            <a:cxnLst/>
            <a:rect l="l" t="t" r="r" b="b"/>
            <a:pathLst>
              <a:path w="148590" h="5654040">
                <a:moveTo>
                  <a:pt x="148249" y="0"/>
                </a:moveTo>
                <a:lnTo>
                  <a:pt x="0" y="0"/>
                </a:lnTo>
                <a:lnTo>
                  <a:pt x="0" y="5653571"/>
                </a:lnTo>
                <a:lnTo>
                  <a:pt x="148249" y="5653571"/>
                </a:lnTo>
                <a:lnTo>
                  <a:pt x="148249" y="0"/>
                </a:lnTo>
                <a:close/>
              </a:path>
            </a:pathLst>
          </a:custGeom>
          <a:solidFill>
            <a:srgbClr val="0078B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0"/>
            <a:ext cx="148590" cy="5654040"/>
          </a:xfrm>
          <a:custGeom>
            <a:avLst/>
            <a:gdLst/>
            <a:ahLst/>
            <a:cxnLst/>
            <a:rect l="l" t="t" r="r" b="b"/>
            <a:pathLst>
              <a:path w="148590" h="5654040">
                <a:moveTo>
                  <a:pt x="148249" y="0"/>
                </a:moveTo>
                <a:lnTo>
                  <a:pt x="0" y="0"/>
                </a:lnTo>
                <a:lnTo>
                  <a:pt x="0" y="5653571"/>
                </a:lnTo>
                <a:lnTo>
                  <a:pt x="148249" y="5653571"/>
                </a:lnTo>
                <a:lnTo>
                  <a:pt x="148249" y="0"/>
                </a:lnTo>
                <a:close/>
              </a:path>
            </a:pathLst>
          </a:custGeom>
          <a:solidFill>
            <a:srgbClr val="92CCEF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5783514" y="10428770"/>
            <a:ext cx="446271" cy="419751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16390430" y="10608172"/>
            <a:ext cx="407034" cy="238760"/>
          </a:xfrm>
          <a:custGeom>
            <a:avLst/>
            <a:gdLst/>
            <a:ahLst/>
            <a:cxnLst/>
            <a:rect l="l" t="t" r="r" b="b"/>
            <a:pathLst>
              <a:path w="407034" h="238759">
                <a:moveTo>
                  <a:pt x="351663" y="238556"/>
                </a:moveTo>
                <a:lnTo>
                  <a:pt x="328193" y="170395"/>
                </a:lnTo>
                <a:lnTo>
                  <a:pt x="316471" y="136321"/>
                </a:lnTo>
                <a:lnTo>
                  <a:pt x="282498" y="37655"/>
                </a:lnTo>
                <a:lnTo>
                  <a:pt x="274916" y="15621"/>
                </a:lnTo>
                <a:lnTo>
                  <a:pt x="274916" y="136321"/>
                </a:lnTo>
                <a:lnTo>
                  <a:pt x="210629" y="136321"/>
                </a:lnTo>
                <a:lnTo>
                  <a:pt x="240995" y="37655"/>
                </a:lnTo>
                <a:lnTo>
                  <a:pt x="242773" y="37655"/>
                </a:lnTo>
                <a:lnTo>
                  <a:pt x="274916" y="136321"/>
                </a:lnTo>
                <a:lnTo>
                  <a:pt x="274916" y="15621"/>
                </a:lnTo>
                <a:lnTo>
                  <a:pt x="269544" y="0"/>
                </a:lnTo>
                <a:lnTo>
                  <a:pt x="219557" y="0"/>
                </a:lnTo>
                <a:lnTo>
                  <a:pt x="149948" y="202692"/>
                </a:lnTo>
                <a:lnTo>
                  <a:pt x="84950" y="120167"/>
                </a:lnTo>
                <a:lnTo>
                  <a:pt x="82118" y="116586"/>
                </a:lnTo>
                <a:lnTo>
                  <a:pt x="84874" y="112991"/>
                </a:lnTo>
                <a:lnTo>
                  <a:pt x="171361" y="0"/>
                </a:lnTo>
                <a:lnTo>
                  <a:pt x="124968" y="0"/>
                </a:lnTo>
                <a:lnTo>
                  <a:pt x="41059" y="112991"/>
                </a:lnTo>
                <a:lnTo>
                  <a:pt x="41059" y="0"/>
                </a:lnTo>
                <a:lnTo>
                  <a:pt x="0" y="0"/>
                </a:lnTo>
                <a:lnTo>
                  <a:pt x="0" y="238556"/>
                </a:lnTo>
                <a:lnTo>
                  <a:pt x="41059" y="238556"/>
                </a:lnTo>
                <a:lnTo>
                  <a:pt x="41059" y="120167"/>
                </a:lnTo>
                <a:lnTo>
                  <a:pt x="128536" y="238556"/>
                </a:lnTo>
                <a:lnTo>
                  <a:pt x="176733" y="238556"/>
                </a:lnTo>
                <a:lnTo>
                  <a:pt x="188937" y="202692"/>
                </a:lnTo>
                <a:lnTo>
                  <a:pt x="199936" y="170395"/>
                </a:lnTo>
                <a:lnTo>
                  <a:pt x="287401" y="170395"/>
                </a:lnTo>
                <a:lnTo>
                  <a:pt x="308813" y="238556"/>
                </a:lnTo>
                <a:lnTo>
                  <a:pt x="351663" y="238556"/>
                </a:lnTo>
                <a:close/>
              </a:path>
              <a:path w="407034" h="238759">
                <a:moveTo>
                  <a:pt x="406996" y="0"/>
                </a:moveTo>
                <a:lnTo>
                  <a:pt x="365937" y="0"/>
                </a:lnTo>
                <a:lnTo>
                  <a:pt x="365937" y="238556"/>
                </a:lnTo>
                <a:lnTo>
                  <a:pt x="406996" y="238556"/>
                </a:lnTo>
                <a:lnTo>
                  <a:pt x="406996" y="0"/>
                </a:lnTo>
                <a:close/>
              </a:path>
            </a:pathLst>
          </a:custGeom>
          <a:solidFill>
            <a:srgbClr val="0F81C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0" name="bg object 2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8018413" y="10608162"/>
            <a:ext cx="224955" cy="238565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8264780" y="10606352"/>
            <a:ext cx="422980" cy="240375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9287499" y="10606352"/>
            <a:ext cx="139408" cy="240375"/>
          </a:xfrm>
          <a:prstGeom prst="rect">
            <a:avLst/>
          </a:prstGeom>
        </p:spPr>
      </p:pic>
      <p:sp>
        <p:nvSpPr>
          <p:cNvPr id="23" name="bg object 23"/>
          <p:cNvSpPr/>
          <p:nvPr/>
        </p:nvSpPr>
        <p:spPr>
          <a:xfrm>
            <a:off x="18730582" y="10606352"/>
            <a:ext cx="537845" cy="240665"/>
          </a:xfrm>
          <a:custGeom>
            <a:avLst/>
            <a:gdLst/>
            <a:ahLst/>
            <a:cxnLst/>
            <a:rect l="l" t="t" r="r" b="b"/>
            <a:pathLst>
              <a:path w="537844" h="240665">
                <a:moveTo>
                  <a:pt x="130367" y="0"/>
                </a:moveTo>
                <a:lnTo>
                  <a:pt x="0" y="0"/>
                </a:lnTo>
                <a:lnTo>
                  <a:pt x="0" y="240375"/>
                </a:lnTo>
                <a:lnTo>
                  <a:pt x="203640" y="240375"/>
                </a:lnTo>
                <a:lnTo>
                  <a:pt x="203640" y="206294"/>
                </a:lnTo>
                <a:lnTo>
                  <a:pt x="39253" y="206294"/>
                </a:lnTo>
                <a:lnTo>
                  <a:pt x="39253" y="138131"/>
                </a:lnTo>
                <a:lnTo>
                  <a:pt x="112525" y="138131"/>
                </a:lnTo>
                <a:lnTo>
                  <a:pt x="112525" y="104048"/>
                </a:lnTo>
                <a:lnTo>
                  <a:pt x="39253" y="102255"/>
                </a:lnTo>
                <a:lnTo>
                  <a:pt x="39253" y="35885"/>
                </a:lnTo>
                <a:lnTo>
                  <a:pt x="130367" y="35885"/>
                </a:lnTo>
                <a:lnTo>
                  <a:pt x="130367" y="0"/>
                </a:lnTo>
                <a:close/>
              </a:path>
              <a:path w="537844" h="240665">
                <a:moveTo>
                  <a:pt x="248437" y="57409"/>
                </a:moveTo>
                <a:lnTo>
                  <a:pt x="203639" y="57409"/>
                </a:lnTo>
                <a:lnTo>
                  <a:pt x="298085" y="240375"/>
                </a:lnTo>
                <a:lnTo>
                  <a:pt x="353515" y="240375"/>
                </a:lnTo>
                <a:lnTo>
                  <a:pt x="353515" y="188357"/>
                </a:lnTo>
                <a:lnTo>
                  <a:pt x="314262" y="188357"/>
                </a:lnTo>
                <a:lnTo>
                  <a:pt x="248437" y="57409"/>
                </a:lnTo>
                <a:close/>
              </a:path>
              <a:path w="537844" h="240665">
                <a:moveTo>
                  <a:pt x="467705" y="37679"/>
                </a:moveTo>
                <a:lnTo>
                  <a:pt x="426787" y="37679"/>
                </a:lnTo>
                <a:lnTo>
                  <a:pt x="426787" y="240375"/>
                </a:lnTo>
                <a:lnTo>
                  <a:pt x="467706" y="240375"/>
                </a:lnTo>
                <a:lnTo>
                  <a:pt x="467705" y="37679"/>
                </a:lnTo>
                <a:close/>
              </a:path>
              <a:path w="537844" h="240665">
                <a:moveTo>
                  <a:pt x="219578" y="0"/>
                </a:moveTo>
                <a:lnTo>
                  <a:pt x="164386" y="0"/>
                </a:lnTo>
                <a:lnTo>
                  <a:pt x="164387" y="206294"/>
                </a:lnTo>
                <a:lnTo>
                  <a:pt x="203640" y="206294"/>
                </a:lnTo>
                <a:lnTo>
                  <a:pt x="203639" y="57409"/>
                </a:lnTo>
                <a:lnTo>
                  <a:pt x="248437" y="57409"/>
                </a:lnTo>
                <a:lnTo>
                  <a:pt x="219578" y="0"/>
                </a:lnTo>
                <a:close/>
              </a:path>
              <a:path w="537844" h="240665">
                <a:moveTo>
                  <a:pt x="537409" y="0"/>
                </a:moveTo>
                <a:lnTo>
                  <a:pt x="314261" y="0"/>
                </a:lnTo>
                <a:lnTo>
                  <a:pt x="314262" y="188357"/>
                </a:lnTo>
                <a:lnTo>
                  <a:pt x="353515" y="188357"/>
                </a:lnTo>
                <a:lnTo>
                  <a:pt x="353514" y="37679"/>
                </a:lnTo>
                <a:lnTo>
                  <a:pt x="537409" y="37679"/>
                </a:lnTo>
                <a:lnTo>
                  <a:pt x="537409" y="0"/>
                </a:lnTo>
                <a:close/>
              </a:path>
            </a:pathLst>
          </a:custGeom>
          <a:solidFill>
            <a:srgbClr val="0F81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g object 24"/>
          <p:cNvSpPr/>
          <p:nvPr/>
        </p:nvSpPr>
        <p:spPr>
          <a:xfrm>
            <a:off x="17654265" y="10606352"/>
            <a:ext cx="337820" cy="240665"/>
          </a:xfrm>
          <a:custGeom>
            <a:avLst/>
            <a:gdLst/>
            <a:ahLst/>
            <a:cxnLst/>
            <a:rect l="l" t="t" r="r" b="b"/>
            <a:pathLst>
              <a:path w="337819" h="240665">
                <a:moveTo>
                  <a:pt x="130319" y="0"/>
                </a:moveTo>
                <a:lnTo>
                  <a:pt x="0" y="0"/>
                </a:lnTo>
                <a:lnTo>
                  <a:pt x="0" y="240375"/>
                </a:lnTo>
                <a:lnTo>
                  <a:pt x="208850" y="240375"/>
                </a:lnTo>
                <a:lnTo>
                  <a:pt x="208850" y="206294"/>
                </a:lnTo>
                <a:lnTo>
                  <a:pt x="41061" y="206294"/>
                </a:lnTo>
                <a:lnTo>
                  <a:pt x="41061" y="138131"/>
                </a:lnTo>
                <a:lnTo>
                  <a:pt x="112454" y="138131"/>
                </a:lnTo>
                <a:lnTo>
                  <a:pt x="112454" y="104048"/>
                </a:lnTo>
                <a:lnTo>
                  <a:pt x="41061" y="102255"/>
                </a:lnTo>
                <a:lnTo>
                  <a:pt x="41061" y="35885"/>
                </a:lnTo>
                <a:lnTo>
                  <a:pt x="130320" y="35885"/>
                </a:lnTo>
                <a:lnTo>
                  <a:pt x="130319" y="0"/>
                </a:lnTo>
                <a:close/>
              </a:path>
              <a:path w="337819" h="240665">
                <a:moveTo>
                  <a:pt x="275309" y="138131"/>
                </a:moveTo>
                <a:lnTo>
                  <a:pt x="228500" y="138131"/>
                </a:lnTo>
                <a:lnTo>
                  <a:pt x="245984" y="166971"/>
                </a:lnTo>
                <a:lnTo>
                  <a:pt x="265312" y="200688"/>
                </a:lnTo>
                <a:lnTo>
                  <a:pt x="280960" y="228687"/>
                </a:lnTo>
                <a:lnTo>
                  <a:pt x="287403" y="240375"/>
                </a:lnTo>
                <a:lnTo>
                  <a:pt x="337386" y="240375"/>
                </a:lnTo>
                <a:lnTo>
                  <a:pt x="275309" y="138131"/>
                </a:lnTo>
                <a:close/>
              </a:path>
              <a:path w="337819" h="240665">
                <a:moveTo>
                  <a:pt x="235636" y="1810"/>
                </a:moveTo>
                <a:lnTo>
                  <a:pt x="166028" y="1810"/>
                </a:lnTo>
                <a:lnTo>
                  <a:pt x="166028" y="206294"/>
                </a:lnTo>
                <a:lnTo>
                  <a:pt x="208850" y="206294"/>
                </a:lnTo>
                <a:lnTo>
                  <a:pt x="208850" y="138131"/>
                </a:lnTo>
                <a:lnTo>
                  <a:pt x="275309" y="138131"/>
                </a:lnTo>
                <a:lnTo>
                  <a:pt x="273129" y="134541"/>
                </a:lnTo>
                <a:lnTo>
                  <a:pt x="282134" y="132552"/>
                </a:lnTo>
                <a:lnTo>
                  <a:pt x="290303" y="129385"/>
                </a:lnTo>
                <a:lnTo>
                  <a:pt x="297467" y="125209"/>
                </a:lnTo>
                <a:lnTo>
                  <a:pt x="303461" y="120191"/>
                </a:lnTo>
                <a:lnTo>
                  <a:pt x="313121" y="110802"/>
                </a:lnTo>
                <a:lnTo>
                  <a:pt x="317266" y="104048"/>
                </a:lnTo>
                <a:lnTo>
                  <a:pt x="208850" y="104048"/>
                </a:lnTo>
                <a:lnTo>
                  <a:pt x="208849" y="35885"/>
                </a:lnTo>
                <a:lnTo>
                  <a:pt x="318838" y="35885"/>
                </a:lnTo>
                <a:lnTo>
                  <a:pt x="313873" y="27308"/>
                </a:lnTo>
                <a:lnTo>
                  <a:pt x="305245" y="17946"/>
                </a:lnTo>
                <a:lnTo>
                  <a:pt x="293118" y="10124"/>
                </a:lnTo>
                <a:lnTo>
                  <a:pt x="277810" y="5166"/>
                </a:lnTo>
                <a:lnTo>
                  <a:pt x="258817" y="2564"/>
                </a:lnTo>
                <a:lnTo>
                  <a:pt x="235636" y="1810"/>
                </a:lnTo>
                <a:close/>
              </a:path>
              <a:path w="337819" h="240665">
                <a:moveTo>
                  <a:pt x="318838" y="35885"/>
                </a:moveTo>
                <a:lnTo>
                  <a:pt x="242773" y="35885"/>
                </a:lnTo>
                <a:lnTo>
                  <a:pt x="262274" y="38183"/>
                </a:lnTo>
                <a:lnTo>
                  <a:pt x="275579" y="44854"/>
                </a:lnTo>
                <a:lnTo>
                  <a:pt x="283193" y="55560"/>
                </a:lnTo>
                <a:lnTo>
                  <a:pt x="285619" y="69965"/>
                </a:lnTo>
                <a:lnTo>
                  <a:pt x="283444" y="84372"/>
                </a:lnTo>
                <a:lnTo>
                  <a:pt x="276249" y="95079"/>
                </a:lnTo>
                <a:lnTo>
                  <a:pt x="263027" y="101750"/>
                </a:lnTo>
                <a:lnTo>
                  <a:pt x="242774" y="104048"/>
                </a:lnTo>
                <a:lnTo>
                  <a:pt x="317266" y="104048"/>
                </a:lnTo>
                <a:lnTo>
                  <a:pt x="320432" y="98890"/>
                </a:lnTo>
                <a:lnTo>
                  <a:pt x="325062" y="84624"/>
                </a:lnTo>
                <a:lnTo>
                  <a:pt x="326680" y="68172"/>
                </a:lnTo>
                <a:lnTo>
                  <a:pt x="325090" y="52757"/>
                </a:lnTo>
                <a:lnTo>
                  <a:pt x="320655" y="39024"/>
                </a:lnTo>
                <a:lnTo>
                  <a:pt x="318838" y="35885"/>
                </a:lnTo>
                <a:close/>
              </a:path>
            </a:pathLst>
          </a:custGeom>
          <a:solidFill>
            <a:srgbClr val="0F81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g object 25"/>
          <p:cNvSpPr/>
          <p:nvPr/>
        </p:nvSpPr>
        <p:spPr>
          <a:xfrm>
            <a:off x="17004496" y="10606352"/>
            <a:ext cx="337820" cy="240665"/>
          </a:xfrm>
          <a:custGeom>
            <a:avLst/>
            <a:gdLst/>
            <a:ahLst/>
            <a:cxnLst/>
            <a:rect l="l" t="t" r="r" b="b"/>
            <a:pathLst>
              <a:path w="337819" h="240665">
                <a:moveTo>
                  <a:pt x="130319" y="0"/>
                </a:moveTo>
                <a:lnTo>
                  <a:pt x="0" y="0"/>
                </a:lnTo>
                <a:lnTo>
                  <a:pt x="0" y="240375"/>
                </a:lnTo>
                <a:lnTo>
                  <a:pt x="208850" y="240375"/>
                </a:lnTo>
                <a:lnTo>
                  <a:pt x="208850" y="206294"/>
                </a:lnTo>
                <a:lnTo>
                  <a:pt x="41061" y="206294"/>
                </a:lnTo>
                <a:lnTo>
                  <a:pt x="41061" y="138131"/>
                </a:lnTo>
                <a:lnTo>
                  <a:pt x="114262" y="138131"/>
                </a:lnTo>
                <a:lnTo>
                  <a:pt x="114262" y="104048"/>
                </a:lnTo>
                <a:lnTo>
                  <a:pt x="41061" y="102255"/>
                </a:lnTo>
                <a:lnTo>
                  <a:pt x="41061" y="35885"/>
                </a:lnTo>
                <a:lnTo>
                  <a:pt x="130320" y="35885"/>
                </a:lnTo>
                <a:lnTo>
                  <a:pt x="130319" y="0"/>
                </a:lnTo>
                <a:close/>
              </a:path>
              <a:path w="337819" h="240665">
                <a:moveTo>
                  <a:pt x="275309" y="138131"/>
                </a:moveTo>
                <a:lnTo>
                  <a:pt x="228500" y="138131"/>
                </a:lnTo>
                <a:lnTo>
                  <a:pt x="245984" y="166971"/>
                </a:lnTo>
                <a:lnTo>
                  <a:pt x="265312" y="200688"/>
                </a:lnTo>
                <a:lnTo>
                  <a:pt x="280960" y="228687"/>
                </a:lnTo>
                <a:lnTo>
                  <a:pt x="287403" y="240375"/>
                </a:lnTo>
                <a:lnTo>
                  <a:pt x="337386" y="240375"/>
                </a:lnTo>
                <a:lnTo>
                  <a:pt x="275309" y="138131"/>
                </a:lnTo>
                <a:close/>
              </a:path>
              <a:path w="337819" h="240665">
                <a:moveTo>
                  <a:pt x="235636" y="1810"/>
                </a:moveTo>
                <a:lnTo>
                  <a:pt x="167812" y="1810"/>
                </a:lnTo>
                <a:lnTo>
                  <a:pt x="167813" y="206294"/>
                </a:lnTo>
                <a:lnTo>
                  <a:pt x="208850" y="206294"/>
                </a:lnTo>
                <a:lnTo>
                  <a:pt x="208850" y="138131"/>
                </a:lnTo>
                <a:lnTo>
                  <a:pt x="275309" y="138131"/>
                </a:lnTo>
                <a:lnTo>
                  <a:pt x="273129" y="134541"/>
                </a:lnTo>
                <a:lnTo>
                  <a:pt x="282915" y="132552"/>
                </a:lnTo>
                <a:lnTo>
                  <a:pt x="291195" y="129385"/>
                </a:lnTo>
                <a:lnTo>
                  <a:pt x="298471" y="125209"/>
                </a:lnTo>
                <a:lnTo>
                  <a:pt x="305245" y="120191"/>
                </a:lnTo>
                <a:lnTo>
                  <a:pt x="313874" y="110802"/>
                </a:lnTo>
                <a:lnTo>
                  <a:pt x="317719" y="104048"/>
                </a:lnTo>
                <a:lnTo>
                  <a:pt x="208850" y="104048"/>
                </a:lnTo>
                <a:lnTo>
                  <a:pt x="208849" y="35885"/>
                </a:lnTo>
                <a:lnTo>
                  <a:pt x="318838" y="35885"/>
                </a:lnTo>
                <a:lnTo>
                  <a:pt x="313873" y="27308"/>
                </a:lnTo>
                <a:lnTo>
                  <a:pt x="305245" y="17946"/>
                </a:lnTo>
                <a:lnTo>
                  <a:pt x="293368" y="10124"/>
                </a:lnTo>
                <a:lnTo>
                  <a:pt x="278479" y="5166"/>
                </a:lnTo>
                <a:lnTo>
                  <a:pt x="259570" y="2564"/>
                </a:lnTo>
                <a:lnTo>
                  <a:pt x="235636" y="1810"/>
                </a:lnTo>
                <a:close/>
              </a:path>
              <a:path w="337819" h="240665">
                <a:moveTo>
                  <a:pt x="318838" y="35885"/>
                </a:moveTo>
                <a:lnTo>
                  <a:pt x="242773" y="35885"/>
                </a:lnTo>
                <a:lnTo>
                  <a:pt x="263306" y="38183"/>
                </a:lnTo>
                <a:lnTo>
                  <a:pt x="277141" y="44854"/>
                </a:lnTo>
                <a:lnTo>
                  <a:pt x="284949" y="55560"/>
                </a:lnTo>
                <a:lnTo>
                  <a:pt x="287403" y="69965"/>
                </a:lnTo>
                <a:lnTo>
                  <a:pt x="284949" y="84372"/>
                </a:lnTo>
                <a:lnTo>
                  <a:pt x="277141" y="95079"/>
                </a:lnTo>
                <a:lnTo>
                  <a:pt x="263306" y="101750"/>
                </a:lnTo>
                <a:lnTo>
                  <a:pt x="242774" y="104048"/>
                </a:lnTo>
                <a:lnTo>
                  <a:pt x="317719" y="104048"/>
                </a:lnTo>
                <a:lnTo>
                  <a:pt x="320655" y="98890"/>
                </a:lnTo>
                <a:lnTo>
                  <a:pt x="325090" y="84624"/>
                </a:lnTo>
                <a:lnTo>
                  <a:pt x="326680" y="68172"/>
                </a:lnTo>
                <a:lnTo>
                  <a:pt x="325090" y="52757"/>
                </a:lnTo>
                <a:lnTo>
                  <a:pt x="320655" y="39024"/>
                </a:lnTo>
                <a:lnTo>
                  <a:pt x="318838" y="35885"/>
                </a:lnTo>
                <a:close/>
              </a:path>
            </a:pathLst>
          </a:custGeom>
          <a:solidFill>
            <a:srgbClr val="0F81C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6" name="bg object 26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7468634" y="10608163"/>
            <a:ext cx="160651" cy="238565"/>
          </a:xfrm>
          <a:prstGeom prst="rect">
            <a:avLst/>
          </a:prstGeom>
        </p:spPr>
      </p:pic>
      <p:pic>
        <p:nvPicPr>
          <p:cNvPr id="27" name="bg object 27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6827786" y="10602779"/>
            <a:ext cx="151730" cy="24574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54929" y="1047658"/>
            <a:ext cx="9395733" cy="126852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250" b="1" i="0">
                <a:solidFill>
                  <a:srgbClr val="003A7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09699" y="3853013"/>
            <a:ext cx="19011265" cy="71050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6.png"/><Relationship Id="rId7" Type="http://schemas.openxmlformats.org/officeDocument/2006/relationships/image" Target="../media/image5.png"/><Relationship Id="rId8" Type="http://schemas.openxmlformats.org/officeDocument/2006/relationships/image" Target="../media/image7.png"/><Relationship Id="rId9" Type="http://schemas.openxmlformats.org/officeDocument/2006/relationships/image" Target="../media/image8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6.png"/><Relationship Id="rId7" Type="http://schemas.openxmlformats.org/officeDocument/2006/relationships/image" Target="../media/image5.png"/><Relationship Id="rId8" Type="http://schemas.openxmlformats.org/officeDocument/2006/relationships/image" Target="../media/image7.png"/><Relationship Id="rId9" Type="http://schemas.openxmlformats.org/officeDocument/2006/relationships/image" Target="../media/image9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783514" y="10428770"/>
            <a:ext cx="446271" cy="419751"/>
          </a:xfrm>
          <a:prstGeom prst="rect">
            <a:avLst/>
          </a:prstGeom>
        </p:spPr>
      </p:pic>
      <p:sp>
        <p:nvSpPr>
          <p:cNvPr id="3" name="object 3" descr=""/>
          <p:cNvSpPr/>
          <p:nvPr/>
        </p:nvSpPr>
        <p:spPr>
          <a:xfrm>
            <a:off x="16390430" y="10608172"/>
            <a:ext cx="407034" cy="238760"/>
          </a:xfrm>
          <a:custGeom>
            <a:avLst/>
            <a:gdLst/>
            <a:ahLst/>
            <a:cxnLst/>
            <a:rect l="l" t="t" r="r" b="b"/>
            <a:pathLst>
              <a:path w="407034" h="238759">
                <a:moveTo>
                  <a:pt x="351663" y="238556"/>
                </a:moveTo>
                <a:lnTo>
                  <a:pt x="328193" y="170395"/>
                </a:lnTo>
                <a:lnTo>
                  <a:pt x="316471" y="136321"/>
                </a:lnTo>
                <a:lnTo>
                  <a:pt x="282498" y="37655"/>
                </a:lnTo>
                <a:lnTo>
                  <a:pt x="274916" y="15621"/>
                </a:lnTo>
                <a:lnTo>
                  <a:pt x="274916" y="136321"/>
                </a:lnTo>
                <a:lnTo>
                  <a:pt x="210629" y="136321"/>
                </a:lnTo>
                <a:lnTo>
                  <a:pt x="240995" y="37655"/>
                </a:lnTo>
                <a:lnTo>
                  <a:pt x="242773" y="37655"/>
                </a:lnTo>
                <a:lnTo>
                  <a:pt x="274916" y="136321"/>
                </a:lnTo>
                <a:lnTo>
                  <a:pt x="274916" y="15621"/>
                </a:lnTo>
                <a:lnTo>
                  <a:pt x="269544" y="0"/>
                </a:lnTo>
                <a:lnTo>
                  <a:pt x="219557" y="0"/>
                </a:lnTo>
                <a:lnTo>
                  <a:pt x="149948" y="202692"/>
                </a:lnTo>
                <a:lnTo>
                  <a:pt x="84950" y="120167"/>
                </a:lnTo>
                <a:lnTo>
                  <a:pt x="82118" y="116586"/>
                </a:lnTo>
                <a:lnTo>
                  <a:pt x="84874" y="112991"/>
                </a:lnTo>
                <a:lnTo>
                  <a:pt x="171361" y="0"/>
                </a:lnTo>
                <a:lnTo>
                  <a:pt x="124968" y="0"/>
                </a:lnTo>
                <a:lnTo>
                  <a:pt x="41059" y="112991"/>
                </a:lnTo>
                <a:lnTo>
                  <a:pt x="41059" y="0"/>
                </a:lnTo>
                <a:lnTo>
                  <a:pt x="0" y="0"/>
                </a:lnTo>
                <a:lnTo>
                  <a:pt x="0" y="238556"/>
                </a:lnTo>
                <a:lnTo>
                  <a:pt x="41059" y="238556"/>
                </a:lnTo>
                <a:lnTo>
                  <a:pt x="41059" y="120167"/>
                </a:lnTo>
                <a:lnTo>
                  <a:pt x="128536" y="238556"/>
                </a:lnTo>
                <a:lnTo>
                  <a:pt x="176733" y="238556"/>
                </a:lnTo>
                <a:lnTo>
                  <a:pt x="188937" y="202692"/>
                </a:lnTo>
                <a:lnTo>
                  <a:pt x="199936" y="170395"/>
                </a:lnTo>
                <a:lnTo>
                  <a:pt x="287401" y="170395"/>
                </a:lnTo>
                <a:lnTo>
                  <a:pt x="308813" y="238556"/>
                </a:lnTo>
                <a:lnTo>
                  <a:pt x="351663" y="238556"/>
                </a:lnTo>
                <a:close/>
              </a:path>
              <a:path w="407034" h="238759">
                <a:moveTo>
                  <a:pt x="406996" y="0"/>
                </a:moveTo>
                <a:lnTo>
                  <a:pt x="365937" y="0"/>
                </a:lnTo>
                <a:lnTo>
                  <a:pt x="365937" y="238556"/>
                </a:lnTo>
                <a:lnTo>
                  <a:pt x="406996" y="238556"/>
                </a:lnTo>
                <a:lnTo>
                  <a:pt x="406996" y="0"/>
                </a:lnTo>
                <a:close/>
              </a:path>
            </a:pathLst>
          </a:custGeom>
          <a:solidFill>
            <a:srgbClr val="0F81C0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4" name="object 4" descr=""/>
          <p:cNvGrpSpPr/>
          <p:nvPr/>
        </p:nvGrpSpPr>
        <p:grpSpPr>
          <a:xfrm>
            <a:off x="18018413" y="10606352"/>
            <a:ext cx="669925" cy="240665"/>
            <a:chOff x="18018413" y="10606352"/>
            <a:chExt cx="669925" cy="240665"/>
          </a:xfrm>
        </p:grpSpPr>
        <p:pic>
          <p:nvPicPr>
            <p:cNvPr id="5" name="object 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8018413" y="10608162"/>
              <a:ext cx="224955" cy="238565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8264780" y="10606352"/>
              <a:ext cx="422980" cy="240375"/>
            </a:xfrm>
            <a:prstGeom prst="rect">
              <a:avLst/>
            </a:prstGeom>
          </p:spPr>
        </p:pic>
      </p:grpSp>
      <p:grpSp>
        <p:nvGrpSpPr>
          <p:cNvPr id="7" name="object 7" descr=""/>
          <p:cNvGrpSpPr/>
          <p:nvPr/>
        </p:nvGrpSpPr>
        <p:grpSpPr>
          <a:xfrm>
            <a:off x="18730582" y="10606352"/>
            <a:ext cx="696595" cy="240665"/>
            <a:chOff x="18730582" y="10606352"/>
            <a:chExt cx="696595" cy="240665"/>
          </a:xfrm>
        </p:grpSpPr>
        <p:pic>
          <p:nvPicPr>
            <p:cNvPr id="8" name="object 8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9287499" y="10606352"/>
              <a:ext cx="139408" cy="240375"/>
            </a:xfrm>
            <a:prstGeom prst="rect">
              <a:avLst/>
            </a:prstGeom>
          </p:spPr>
        </p:pic>
        <p:sp>
          <p:nvSpPr>
            <p:cNvPr id="9" name="object 9" descr=""/>
            <p:cNvSpPr/>
            <p:nvPr/>
          </p:nvSpPr>
          <p:spPr>
            <a:xfrm>
              <a:off x="18730582" y="10606352"/>
              <a:ext cx="537845" cy="240665"/>
            </a:xfrm>
            <a:custGeom>
              <a:avLst/>
              <a:gdLst/>
              <a:ahLst/>
              <a:cxnLst/>
              <a:rect l="l" t="t" r="r" b="b"/>
              <a:pathLst>
                <a:path w="537844" h="240665">
                  <a:moveTo>
                    <a:pt x="130367" y="0"/>
                  </a:moveTo>
                  <a:lnTo>
                    <a:pt x="0" y="0"/>
                  </a:lnTo>
                  <a:lnTo>
                    <a:pt x="0" y="240375"/>
                  </a:lnTo>
                  <a:lnTo>
                    <a:pt x="203640" y="240375"/>
                  </a:lnTo>
                  <a:lnTo>
                    <a:pt x="203640" y="206294"/>
                  </a:lnTo>
                  <a:lnTo>
                    <a:pt x="39253" y="206294"/>
                  </a:lnTo>
                  <a:lnTo>
                    <a:pt x="39253" y="138131"/>
                  </a:lnTo>
                  <a:lnTo>
                    <a:pt x="112525" y="138131"/>
                  </a:lnTo>
                  <a:lnTo>
                    <a:pt x="112525" y="104048"/>
                  </a:lnTo>
                  <a:lnTo>
                    <a:pt x="39253" y="102255"/>
                  </a:lnTo>
                  <a:lnTo>
                    <a:pt x="39253" y="35885"/>
                  </a:lnTo>
                  <a:lnTo>
                    <a:pt x="130367" y="35885"/>
                  </a:lnTo>
                  <a:lnTo>
                    <a:pt x="130367" y="0"/>
                  </a:lnTo>
                  <a:close/>
                </a:path>
                <a:path w="537844" h="240665">
                  <a:moveTo>
                    <a:pt x="248437" y="57409"/>
                  </a:moveTo>
                  <a:lnTo>
                    <a:pt x="203639" y="57409"/>
                  </a:lnTo>
                  <a:lnTo>
                    <a:pt x="298085" y="240375"/>
                  </a:lnTo>
                  <a:lnTo>
                    <a:pt x="353515" y="240375"/>
                  </a:lnTo>
                  <a:lnTo>
                    <a:pt x="353515" y="188357"/>
                  </a:lnTo>
                  <a:lnTo>
                    <a:pt x="314262" y="188357"/>
                  </a:lnTo>
                  <a:lnTo>
                    <a:pt x="248437" y="57409"/>
                  </a:lnTo>
                  <a:close/>
                </a:path>
                <a:path w="537844" h="240665">
                  <a:moveTo>
                    <a:pt x="467705" y="37679"/>
                  </a:moveTo>
                  <a:lnTo>
                    <a:pt x="426787" y="37679"/>
                  </a:lnTo>
                  <a:lnTo>
                    <a:pt x="426787" y="240375"/>
                  </a:lnTo>
                  <a:lnTo>
                    <a:pt x="467706" y="240375"/>
                  </a:lnTo>
                  <a:lnTo>
                    <a:pt x="467705" y="37679"/>
                  </a:lnTo>
                  <a:close/>
                </a:path>
                <a:path w="537844" h="240665">
                  <a:moveTo>
                    <a:pt x="219578" y="0"/>
                  </a:moveTo>
                  <a:lnTo>
                    <a:pt x="164386" y="0"/>
                  </a:lnTo>
                  <a:lnTo>
                    <a:pt x="164387" y="206294"/>
                  </a:lnTo>
                  <a:lnTo>
                    <a:pt x="203640" y="206294"/>
                  </a:lnTo>
                  <a:lnTo>
                    <a:pt x="203639" y="57409"/>
                  </a:lnTo>
                  <a:lnTo>
                    <a:pt x="248437" y="57409"/>
                  </a:lnTo>
                  <a:lnTo>
                    <a:pt x="219578" y="0"/>
                  </a:lnTo>
                  <a:close/>
                </a:path>
                <a:path w="537844" h="240665">
                  <a:moveTo>
                    <a:pt x="537409" y="0"/>
                  </a:moveTo>
                  <a:lnTo>
                    <a:pt x="314261" y="0"/>
                  </a:lnTo>
                  <a:lnTo>
                    <a:pt x="314262" y="188357"/>
                  </a:lnTo>
                  <a:lnTo>
                    <a:pt x="353515" y="188357"/>
                  </a:lnTo>
                  <a:lnTo>
                    <a:pt x="353514" y="37679"/>
                  </a:lnTo>
                  <a:lnTo>
                    <a:pt x="537409" y="37679"/>
                  </a:lnTo>
                  <a:lnTo>
                    <a:pt x="537409" y="0"/>
                  </a:lnTo>
                  <a:close/>
                </a:path>
              </a:pathLst>
            </a:custGeom>
            <a:solidFill>
              <a:srgbClr val="0F81C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/>
          <p:nvPr/>
        </p:nvSpPr>
        <p:spPr>
          <a:xfrm>
            <a:off x="17654265" y="10606352"/>
            <a:ext cx="337820" cy="240665"/>
          </a:xfrm>
          <a:custGeom>
            <a:avLst/>
            <a:gdLst/>
            <a:ahLst/>
            <a:cxnLst/>
            <a:rect l="l" t="t" r="r" b="b"/>
            <a:pathLst>
              <a:path w="337819" h="240665">
                <a:moveTo>
                  <a:pt x="130319" y="0"/>
                </a:moveTo>
                <a:lnTo>
                  <a:pt x="0" y="0"/>
                </a:lnTo>
                <a:lnTo>
                  <a:pt x="0" y="240375"/>
                </a:lnTo>
                <a:lnTo>
                  <a:pt x="208850" y="240375"/>
                </a:lnTo>
                <a:lnTo>
                  <a:pt x="208850" y="206294"/>
                </a:lnTo>
                <a:lnTo>
                  <a:pt x="41061" y="206294"/>
                </a:lnTo>
                <a:lnTo>
                  <a:pt x="41061" y="138131"/>
                </a:lnTo>
                <a:lnTo>
                  <a:pt x="112454" y="138131"/>
                </a:lnTo>
                <a:lnTo>
                  <a:pt x="112454" y="104048"/>
                </a:lnTo>
                <a:lnTo>
                  <a:pt x="41061" y="102255"/>
                </a:lnTo>
                <a:lnTo>
                  <a:pt x="41061" y="35885"/>
                </a:lnTo>
                <a:lnTo>
                  <a:pt x="130320" y="35885"/>
                </a:lnTo>
                <a:lnTo>
                  <a:pt x="130319" y="0"/>
                </a:lnTo>
                <a:close/>
              </a:path>
              <a:path w="337819" h="240665">
                <a:moveTo>
                  <a:pt x="275309" y="138131"/>
                </a:moveTo>
                <a:lnTo>
                  <a:pt x="228500" y="138131"/>
                </a:lnTo>
                <a:lnTo>
                  <a:pt x="245984" y="166971"/>
                </a:lnTo>
                <a:lnTo>
                  <a:pt x="265312" y="200688"/>
                </a:lnTo>
                <a:lnTo>
                  <a:pt x="280960" y="228687"/>
                </a:lnTo>
                <a:lnTo>
                  <a:pt x="287403" y="240375"/>
                </a:lnTo>
                <a:lnTo>
                  <a:pt x="337386" y="240375"/>
                </a:lnTo>
                <a:lnTo>
                  <a:pt x="275309" y="138131"/>
                </a:lnTo>
                <a:close/>
              </a:path>
              <a:path w="337819" h="240665">
                <a:moveTo>
                  <a:pt x="235636" y="1810"/>
                </a:moveTo>
                <a:lnTo>
                  <a:pt x="166028" y="1810"/>
                </a:lnTo>
                <a:lnTo>
                  <a:pt x="166028" y="206294"/>
                </a:lnTo>
                <a:lnTo>
                  <a:pt x="208850" y="206294"/>
                </a:lnTo>
                <a:lnTo>
                  <a:pt x="208850" y="138131"/>
                </a:lnTo>
                <a:lnTo>
                  <a:pt x="275309" y="138131"/>
                </a:lnTo>
                <a:lnTo>
                  <a:pt x="273129" y="134541"/>
                </a:lnTo>
                <a:lnTo>
                  <a:pt x="282134" y="132552"/>
                </a:lnTo>
                <a:lnTo>
                  <a:pt x="290303" y="129385"/>
                </a:lnTo>
                <a:lnTo>
                  <a:pt x="297467" y="125209"/>
                </a:lnTo>
                <a:lnTo>
                  <a:pt x="303461" y="120191"/>
                </a:lnTo>
                <a:lnTo>
                  <a:pt x="313121" y="110802"/>
                </a:lnTo>
                <a:lnTo>
                  <a:pt x="317266" y="104048"/>
                </a:lnTo>
                <a:lnTo>
                  <a:pt x="208850" y="104048"/>
                </a:lnTo>
                <a:lnTo>
                  <a:pt x="208849" y="35885"/>
                </a:lnTo>
                <a:lnTo>
                  <a:pt x="318838" y="35885"/>
                </a:lnTo>
                <a:lnTo>
                  <a:pt x="313873" y="27308"/>
                </a:lnTo>
                <a:lnTo>
                  <a:pt x="305245" y="17946"/>
                </a:lnTo>
                <a:lnTo>
                  <a:pt x="293118" y="10124"/>
                </a:lnTo>
                <a:lnTo>
                  <a:pt x="277810" y="5166"/>
                </a:lnTo>
                <a:lnTo>
                  <a:pt x="258817" y="2564"/>
                </a:lnTo>
                <a:lnTo>
                  <a:pt x="235636" y="1810"/>
                </a:lnTo>
                <a:close/>
              </a:path>
              <a:path w="337819" h="240665">
                <a:moveTo>
                  <a:pt x="318838" y="35885"/>
                </a:moveTo>
                <a:lnTo>
                  <a:pt x="242773" y="35885"/>
                </a:lnTo>
                <a:lnTo>
                  <a:pt x="262274" y="38183"/>
                </a:lnTo>
                <a:lnTo>
                  <a:pt x="275579" y="44854"/>
                </a:lnTo>
                <a:lnTo>
                  <a:pt x="283193" y="55560"/>
                </a:lnTo>
                <a:lnTo>
                  <a:pt x="285619" y="69965"/>
                </a:lnTo>
                <a:lnTo>
                  <a:pt x="283444" y="84372"/>
                </a:lnTo>
                <a:lnTo>
                  <a:pt x="276249" y="95079"/>
                </a:lnTo>
                <a:lnTo>
                  <a:pt x="263027" y="101750"/>
                </a:lnTo>
                <a:lnTo>
                  <a:pt x="242774" y="104048"/>
                </a:lnTo>
                <a:lnTo>
                  <a:pt x="317266" y="104048"/>
                </a:lnTo>
                <a:lnTo>
                  <a:pt x="320432" y="98890"/>
                </a:lnTo>
                <a:lnTo>
                  <a:pt x="325062" y="84624"/>
                </a:lnTo>
                <a:lnTo>
                  <a:pt x="326680" y="68172"/>
                </a:lnTo>
                <a:lnTo>
                  <a:pt x="325090" y="52757"/>
                </a:lnTo>
                <a:lnTo>
                  <a:pt x="320655" y="39024"/>
                </a:lnTo>
                <a:lnTo>
                  <a:pt x="318838" y="35885"/>
                </a:lnTo>
                <a:close/>
              </a:path>
            </a:pathLst>
          </a:custGeom>
          <a:solidFill>
            <a:srgbClr val="0F81C0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1" name="object 11" descr=""/>
          <p:cNvGrpSpPr/>
          <p:nvPr/>
        </p:nvGrpSpPr>
        <p:grpSpPr>
          <a:xfrm>
            <a:off x="16827786" y="10602779"/>
            <a:ext cx="514350" cy="245745"/>
            <a:chOff x="16827786" y="10602779"/>
            <a:chExt cx="514350" cy="245745"/>
          </a:xfrm>
        </p:grpSpPr>
        <p:sp>
          <p:nvSpPr>
            <p:cNvPr id="12" name="object 12" descr=""/>
            <p:cNvSpPr/>
            <p:nvPr/>
          </p:nvSpPr>
          <p:spPr>
            <a:xfrm>
              <a:off x="17004496" y="10606352"/>
              <a:ext cx="337820" cy="240665"/>
            </a:xfrm>
            <a:custGeom>
              <a:avLst/>
              <a:gdLst/>
              <a:ahLst/>
              <a:cxnLst/>
              <a:rect l="l" t="t" r="r" b="b"/>
              <a:pathLst>
                <a:path w="337819" h="240665">
                  <a:moveTo>
                    <a:pt x="130319" y="0"/>
                  </a:moveTo>
                  <a:lnTo>
                    <a:pt x="0" y="0"/>
                  </a:lnTo>
                  <a:lnTo>
                    <a:pt x="0" y="240375"/>
                  </a:lnTo>
                  <a:lnTo>
                    <a:pt x="208850" y="240375"/>
                  </a:lnTo>
                  <a:lnTo>
                    <a:pt x="208850" y="206294"/>
                  </a:lnTo>
                  <a:lnTo>
                    <a:pt x="41061" y="206294"/>
                  </a:lnTo>
                  <a:lnTo>
                    <a:pt x="41061" y="138131"/>
                  </a:lnTo>
                  <a:lnTo>
                    <a:pt x="114262" y="138131"/>
                  </a:lnTo>
                  <a:lnTo>
                    <a:pt x="114262" y="104048"/>
                  </a:lnTo>
                  <a:lnTo>
                    <a:pt x="41061" y="102255"/>
                  </a:lnTo>
                  <a:lnTo>
                    <a:pt x="41061" y="35885"/>
                  </a:lnTo>
                  <a:lnTo>
                    <a:pt x="130320" y="35885"/>
                  </a:lnTo>
                  <a:lnTo>
                    <a:pt x="130319" y="0"/>
                  </a:lnTo>
                  <a:close/>
                </a:path>
                <a:path w="337819" h="240665">
                  <a:moveTo>
                    <a:pt x="275309" y="138131"/>
                  </a:moveTo>
                  <a:lnTo>
                    <a:pt x="228500" y="138131"/>
                  </a:lnTo>
                  <a:lnTo>
                    <a:pt x="245984" y="166971"/>
                  </a:lnTo>
                  <a:lnTo>
                    <a:pt x="265312" y="200688"/>
                  </a:lnTo>
                  <a:lnTo>
                    <a:pt x="280960" y="228687"/>
                  </a:lnTo>
                  <a:lnTo>
                    <a:pt x="287403" y="240375"/>
                  </a:lnTo>
                  <a:lnTo>
                    <a:pt x="337386" y="240375"/>
                  </a:lnTo>
                  <a:lnTo>
                    <a:pt x="275309" y="138131"/>
                  </a:lnTo>
                  <a:close/>
                </a:path>
                <a:path w="337819" h="240665">
                  <a:moveTo>
                    <a:pt x="235636" y="1810"/>
                  </a:moveTo>
                  <a:lnTo>
                    <a:pt x="167812" y="1810"/>
                  </a:lnTo>
                  <a:lnTo>
                    <a:pt x="167813" y="206294"/>
                  </a:lnTo>
                  <a:lnTo>
                    <a:pt x="208850" y="206294"/>
                  </a:lnTo>
                  <a:lnTo>
                    <a:pt x="208850" y="138131"/>
                  </a:lnTo>
                  <a:lnTo>
                    <a:pt x="275309" y="138131"/>
                  </a:lnTo>
                  <a:lnTo>
                    <a:pt x="273129" y="134541"/>
                  </a:lnTo>
                  <a:lnTo>
                    <a:pt x="282915" y="132552"/>
                  </a:lnTo>
                  <a:lnTo>
                    <a:pt x="291195" y="129385"/>
                  </a:lnTo>
                  <a:lnTo>
                    <a:pt x="298471" y="125209"/>
                  </a:lnTo>
                  <a:lnTo>
                    <a:pt x="305245" y="120191"/>
                  </a:lnTo>
                  <a:lnTo>
                    <a:pt x="313874" y="110802"/>
                  </a:lnTo>
                  <a:lnTo>
                    <a:pt x="317719" y="104048"/>
                  </a:lnTo>
                  <a:lnTo>
                    <a:pt x="208850" y="104048"/>
                  </a:lnTo>
                  <a:lnTo>
                    <a:pt x="208849" y="35885"/>
                  </a:lnTo>
                  <a:lnTo>
                    <a:pt x="318838" y="35885"/>
                  </a:lnTo>
                  <a:lnTo>
                    <a:pt x="313873" y="27308"/>
                  </a:lnTo>
                  <a:lnTo>
                    <a:pt x="305245" y="17946"/>
                  </a:lnTo>
                  <a:lnTo>
                    <a:pt x="293368" y="10124"/>
                  </a:lnTo>
                  <a:lnTo>
                    <a:pt x="278479" y="5166"/>
                  </a:lnTo>
                  <a:lnTo>
                    <a:pt x="259570" y="2564"/>
                  </a:lnTo>
                  <a:lnTo>
                    <a:pt x="235636" y="1810"/>
                  </a:lnTo>
                  <a:close/>
                </a:path>
                <a:path w="337819" h="240665">
                  <a:moveTo>
                    <a:pt x="318838" y="35885"/>
                  </a:moveTo>
                  <a:lnTo>
                    <a:pt x="242773" y="35885"/>
                  </a:lnTo>
                  <a:lnTo>
                    <a:pt x="263306" y="38183"/>
                  </a:lnTo>
                  <a:lnTo>
                    <a:pt x="277141" y="44854"/>
                  </a:lnTo>
                  <a:lnTo>
                    <a:pt x="284949" y="55560"/>
                  </a:lnTo>
                  <a:lnTo>
                    <a:pt x="287403" y="69965"/>
                  </a:lnTo>
                  <a:lnTo>
                    <a:pt x="284949" y="84372"/>
                  </a:lnTo>
                  <a:lnTo>
                    <a:pt x="277141" y="95079"/>
                  </a:lnTo>
                  <a:lnTo>
                    <a:pt x="263306" y="101750"/>
                  </a:lnTo>
                  <a:lnTo>
                    <a:pt x="242774" y="104048"/>
                  </a:lnTo>
                  <a:lnTo>
                    <a:pt x="317719" y="104048"/>
                  </a:lnTo>
                  <a:lnTo>
                    <a:pt x="320655" y="98890"/>
                  </a:lnTo>
                  <a:lnTo>
                    <a:pt x="325090" y="84624"/>
                  </a:lnTo>
                  <a:lnTo>
                    <a:pt x="326680" y="68172"/>
                  </a:lnTo>
                  <a:lnTo>
                    <a:pt x="325090" y="52757"/>
                  </a:lnTo>
                  <a:lnTo>
                    <a:pt x="320655" y="39024"/>
                  </a:lnTo>
                  <a:lnTo>
                    <a:pt x="318838" y="35885"/>
                  </a:lnTo>
                  <a:close/>
                </a:path>
              </a:pathLst>
            </a:custGeom>
            <a:solidFill>
              <a:srgbClr val="0F81C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3" name="object 13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827786" y="10602779"/>
              <a:ext cx="151730" cy="245742"/>
            </a:xfrm>
            <a:prstGeom prst="rect">
              <a:avLst/>
            </a:prstGeom>
          </p:spPr>
        </p:pic>
      </p:grpSp>
      <p:pic>
        <p:nvPicPr>
          <p:cNvPr id="14" name="object 14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7468634" y="10608163"/>
            <a:ext cx="160651" cy="238565"/>
          </a:xfrm>
          <a:prstGeom prst="rect">
            <a:avLst/>
          </a:prstGeom>
        </p:spPr>
      </p:pic>
      <p:pic>
        <p:nvPicPr>
          <p:cNvPr id="15" name="object 15" descr="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9455454" y="10755245"/>
            <a:ext cx="96348" cy="98658"/>
          </a:xfrm>
          <a:prstGeom prst="rect">
            <a:avLst/>
          </a:prstGeom>
        </p:spPr>
      </p:pic>
      <p:pic>
        <p:nvPicPr>
          <p:cNvPr id="16" name="object 16" descr="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0" y="96738"/>
            <a:ext cx="20099074" cy="6370946"/>
          </a:xfrm>
          <a:prstGeom prst="rect">
            <a:avLst/>
          </a:prstGeom>
        </p:spPr>
      </p:pic>
      <p:sp>
        <p:nvSpPr>
          <p:cNvPr id="17" name="object 17" descr=""/>
          <p:cNvSpPr/>
          <p:nvPr/>
        </p:nvSpPr>
        <p:spPr>
          <a:xfrm>
            <a:off x="0" y="6583270"/>
            <a:ext cx="20099655" cy="3571875"/>
          </a:xfrm>
          <a:custGeom>
            <a:avLst/>
            <a:gdLst/>
            <a:ahLst/>
            <a:cxnLst/>
            <a:rect l="l" t="t" r="r" b="b"/>
            <a:pathLst>
              <a:path w="20099655" h="3571875">
                <a:moveTo>
                  <a:pt x="20099074" y="0"/>
                </a:moveTo>
                <a:lnTo>
                  <a:pt x="0" y="0"/>
                </a:lnTo>
                <a:lnTo>
                  <a:pt x="0" y="3571800"/>
                </a:lnTo>
                <a:lnTo>
                  <a:pt x="20099074" y="3571800"/>
                </a:lnTo>
                <a:lnTo>
                  <a:pt x="20099074" y="0"/>
                </a:lnTo>
                <a:close/>
              </a:path>
            </a:pathLst>
          </a:custGeom>
          <a:solidFill>
            <a:srgbClr val="006EA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xfrm>
            <a:off x="1444665" y="4013375"/>
            <a:ext cx="15641955" cy="1985645"/>
          </a:xfrm>
          <a:prstGeom prst="rect"/>
        </p:spPr>
        <p:txBody>
          <a:bodyPr wrap="square" lIns="0" tIns="10795" rIns="0" bIns="0" rtlCol="0" vert="horz">
            <a:spAutoFit/>
          </a:bodyPr>
          <a:lstStyle/>
          <a:p>
            <a:pPr marL="12700" marR="5080">
              <a:lnSpc>
                <a:spcPct val="100899"/>
              </a:lnSpc>
              <a:spcBef>
                <a:spcPts val="85"/>
              </a:spcBef>
            </a:pPr>
            <a:r>
              <a:rPr dirty="0">
                <a:solidFill>
                  <a:srgbClr val="FFFFFF"/>
                </a:solidFill>
              </a:rPr>
              <a:t>Association</a:t>
            </a:r>
            <a:r>
              <a:rPr dirty="0" spc="1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of</a:t>
            </a:r>
            <a:r>
              <a:rPr dirty="0" spc="-145">
                <a:solidFill>
                  <a:srgbClr val="FFFFFF"/>
                </a:solidFill>
              </a:rPr>
              <a:t> </a:t>
            </a:r>
            <a:r>
              <a:rPr dirty="0" spc="-10">
                <a:solidFill>
                  <a:srgbClr val="FFFFFF"/>
                </a:solidFill>
              </a:rPr>
              <a:t>Angiotensin-</a:t>
            </a:r>
            <a:r>
              <a:rPr dirty="0">
                <a:solidFill>
                  <a:srgbClr val="FFFFFF"/>
                </a:solidFill>
              </a:rPr>
              <a:t>Converting</a:t>
            </a:r>
            <a:r>
              <a:rPr dirty="0" spc="5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Enzyme</a:t>
            </a:r>
            <a:r>
              <a:rPr dirty="0" spc="1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Inhibitors</a:t>
            </a:r>
            <a:r>
              <a:rPr dirty="0" spc="60">
                <a:solidFill>
                  <a:srgbClr val="FFFFFF"/>
                </a:solidFill>
              </a:rPr>
              <a:t> </a:t>
            </a:r>
            <a:r>
              <a:rPr dirty="0" spc="-25">
                <a:solidFill>
                  <a:srgbClr val="FFFFFF"/>
                </a:solidFill>
              </a:rPr>
              <a:t>or </a:t>
            </a:r>
            <a:r>
              <a:rPr dirty="0">
                <a:solidFill>
                  <a:srgbClr val="FFFFFF"/>
                </a:solidFill>
              </a:rPr>
              <a:t>Angiotensin</a:t>
            </a:r>
            <a:r>
              <a:rPr dirty="0" spc="2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Receptor</a:t>
            </a:r>
            <a:r>
              <a:rPr dirty="0" spc="-5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Blockers</a:t>
            </a:r>
            <a:r>
              <a:rPr dirty="0" spc="-5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Use and</a:t>
            </a:r>
            <a:r>
              <a:rPr dirty="0" spc="-5">
                <a:solidFill>
                  <a:srgbClr val="FFFFFF"/>
                </a:solidFill>
              </a:rPr>
              <a:t> </a:t>
            </a:r>
            <a:r>
              <a:rPr dirty="0" spc="-10">
                <a:solidFill>
                  <a:srgbClr val="FFFFFF"/>
                </a:solidFill>
              </a:rPr>
              <a:t>Covid-</a:t>
            </a:r>
            <a:r>
              <a:rPr dirty="0">
                <a:solidFill>
                  <a:srgbClr val="FFFFFF"/>
                </a:solidFill>
              </a:rPr>
              <a:t>19</a:t>
            </a:r>
            <a:r>
              <a:rPr dirty="0" spc="15">
                <a:solidFill>
                  <a:srgbClr val="FFFFFF"/>
                </a:solidFill>
              </a:rPr>
              <a:t> </a:t>
            </a:r>
            <a:r>
              <a:rPr dirty="0" spc="-10">
                <a:solidFill>
                  <a:srgbClr val="FFFFFF"/>
                </a:solidFill>
              </a:rPr>
              <a:t>Infection </a:t>
            </a:r>
            <a:r>
              <a:rPr dirty="0">
                <a:solidFill>
                  <a:srgbClr val="FFFFFF"/>
                </a:solidFill>
              </a:rPr>
              <a:t>Among</a:t>
            </a:r>
            <a:r>
              <a:rPr dirty="0" spc="1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Patients with</a:t>
            </a:r>
            <a:r>
              <a:rPr dirty="0" spc="10">
                <a:solidFill>
                  <a:srgbClr val="FFFFFF"/>
                </a:solidFill>
              </a:rPr>
              <a:t> </a:t>
            </a:r>
            <a:r>
              <a:rPr dirty="0" spc="-10">
                <a:solidFill>
                  <a:srgbClr val="FFFFFF"/>
                </a:solidFill>
              </a:rPr>
              <a:t>Hypertension</a:t>
            </a:r>
          </a:p>
        </p:txBody>
      </p:sp>
      <p:sp>
        <p:nvSpPr>
          <p:cNvPr id="19" name="object 19" descr=""/>
          <p:cNvSpPr txBox="1"/>
          <p:nvPr/>
        </p:nvSpPr>
        <p:spPr>
          <a:xfrm>
            <a:off x="1444665" y="7279360"/>
            <a:ext cx="16597630" cy="2315210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12700" marR="5080">
              <a:lnSpc>
                <a:spcPts val="3210"/>
              </a:lnSpc>
              <a:spcBef>
                <a:spcPts val="500"/>
              </a:spcBef>
            </a:pPr>
            <a:r>
              <a:rPr dirty="0" u="sng" sz="295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Jaejin</a:t>
            </a:r>
            <a:r>
              <a:rPr dirty="0" u="sng" sz="2950" spc="-204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dirty="0" u="sng" sz="295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An</a:t>
            </a:r>
            <a:r>
              <a:rPr dirty="0" u="none" sz="295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dirty="0" u="none" sz="295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u="none" sz="2950">
                <a:solidFill>
                  <a:srgbClr val="FFFFFF"/>
                </a:solidFill>
                <a:latin typeface="Arial"/>
                <a:cs typeface="Arial"/>
              </a:rPr>
              <a:t>Rong</a:t>
            </a:r>
            <a:r>
              <a:rPr dirty="0" u="none" sz="295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u="none" sz="2950">
                <a:solidFill>
                  <a:srgbClr val="FFFFFF"/>
                </a:solidFill>
                <a:latin typeface="Arial"/>
                <a:cs typeface="Arial"/>
              </a:rPr>
              <a:t>Wei,</a:t>
            </a:r>
            <a:r>
              <a:rPr dirty="0" u="none" sz="295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u="none" sz="2950">
                <a:solidFill>
                  <a:srgbClr val="FFFFFF"/>
                </a:solidFill>
                <a:latin typeface="Arial"/>
                <a:cs typeface="Arial"/>
              </a:rPr>
              <a:t>Hui</a:t>
            </a:r>
            <a:r>
              <a:rPr dirty="0" u="none" sz="295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u="none" sz="2950">
                <a:solidFill>
                  <a:srgbClr val="FFFFFF"/>
                </a:solidFill>
                <a:latin typeface="Arial"/>
                <a:cs typeface="Arial"/>
              </a:rPr>
              <a:t>Zhou,</a:t>
            </a:r>
            <a:r>
              <a:rPr dirty="0" u="none" sz="2950" spc="-8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u="none" sz="2950">
                <a:solidFill>
                  <a:srgbClr val="FFFFFF"/>
                </a:solidFill>
                <a:latin typeface="Arial"/>
                <a:cs typeface="Arial"/>
              </a:rPr>
              <a:t>Tiffany</a:t>
            </a:r>
            <a:r>
              <a:rPr dirty="0" u="none" sz="295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u="none" sz="2950">
                <a:solidFill>
                  <a:srgbClr val="FFFFFF"/>
                </a:solidFill>
                <a:latin typeface="Arial"/>
                <a:cs typeface="Arial"/>
              </a:rPr>
              <a:t>Q.</a:t>
            </a:r>
            <a:r>
              <a:rPr dirty="0" u="none" sz="295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u="none" sz="2950">
                <a:solidFill>
                  <a:srgbClr val="FFFFFF"/>
                </a:solidFill>
                <a:latin typeface="Arial"/>
                <a:cs typeface="Arial"/>
              </a:rPr>
              <a:t>Luong,</a:t>
            </a:r>
            <a:r>
              <a:rPr dirty="0" u="none" sz="295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u="none" sz="2950">
                <a:solidFill>
                  <a:srgbClr val="FFFFFF"/>
                </a:solidFill>
                <a:latin typeface="Arial"/>
                <a:cs typeface="Arial"/>
              </a:rPr>
              <a:t>Ran</a:t>
            </a:r>
            <a:r>
              <a:rPr dirty="0" u="none" sz="295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u="none" sz="2950">
                <a:solidFill>
                  <a:srgbClr val="FFFFFF"/>
                </a:solidFill>
                <a:latin typeface="Arial"/>
                <a:cs typeface="Arial"/>
              </a:rPr>
              <a:t>Liu,</a:t>
            </a:r>
            <a:r>
              <a:rPr dirty="0" u="none" sz="295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u="none" sz="2950">
                <a:solidFill>
                  <a:srgbClr val="FFFFFF"/>
                </a:solidFill>
                <a:latin typeface="Arial"/>
                <a:cs typeface="Arial"/>
              </a:rPr>
              <a:t>Michael</a:t>
            </a:r>
            <a:r>
              <a:rPr dirty="0" u="none" sz="295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u="none" sz="2950">
                <a:solidFill>
                  <a:srgbClr val="FFFFFF"/>
                </a:solidFill>
                <a:latin typeface="Arial"/>
                <a:cs typeface="Arial"/>
              </a:rPr>
              <a:t>K.</a:t>
            </a:r>
            <a:r>
              <a:rPr dirty="0" u="none" sz="295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u="none" sz="2950">
                <a:solidFill>
                  <a:srgbClr val="FFFFFF"/>
                </a:solidFill>
                <a:latin typeface="Arial"/>
                <a:cs typeface="Arial"/>
              </a:rPr>
              <a:t>Gould,</a:t>
            </a:r>
            <a:r>
              <a:rPr dirty="0" u="none" sz="295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u="none" sz="2950">
                <a:solidFill>
                  <a:srgbClr val="FFFFFF"/>
                </a:solidFill>
                <a:latin typeface="Arial"/>
                <a:cs typeface="Arial"/>
              </a:rPr>
              <a:t>Matthew</a:t>
            </a:r>
            <a:r>
              <a:rPr dirty="0" u="none" sz="2950" spc="-8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u="none" sz="2950" spc="-120">
                <a:solidFill>
                  <a:srgbClr val="FFFFFF"/>
                </a:solidFill>
                <a:latin typeface="Arial"/>
                <a:cs typeface="Arial"/>
              </a:rPr>
              <a:t>T.</a:t>
            </a:r>
            <a:r>
              <a:rPr dirty="0" u="none" sz="295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u="none" sz="2950" spc="-10">
                <a:solidFill>
                  <a:srgbClr val="FFFFFF"/>
                </a:solidFill>
                <a:latin typeface="Arial"/>
                <a:cs typeface="Arial"/>
              </a:rPr>
              <a:t>Mefford, </a:t>
            </a:r>
            <a:r>
              <a:rPr dirty="0" u="none" sz="2950" spc="-30">
                <a:solidFill>
                  <a:srgbClr val="FFFFFF"/>
                </a:solidFill>
                <a:latin typeface="Arial"/>
                <a:cs typeface="Arial"/>
              </a:rPr>
              <a:t>Teresa</a:t>
            </a:r>
            <a:r>
              <a:rPr dirty="0" u="none" sz="2950" spc="-8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u="none" sz="2950">
                <a:solidFill>
                  <a:srgbClr val="FFFFFF"/>
                </a:solidFill>
                <a:latin typeface="Arial"/>
                <a:cs typeface="Arial"/>
              </a:rPr>
              <a:t>N.</a:t>
            </a:r>
            <a:r>
              <a:rPr dirty="0" u="none" sz="2950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u="none" sz="2950">
                <a:solidFill>
                  <a:srgbClr val="FFFFFF"/>
                </a:solidFill>
                <a:latin typeface="Arial"/>
                <a:cs typeface="Arial"/>
              </a:rPr>
              <a:t>Harrison,</a:t>
            </a:r>
            <a:r>
              <a:rPr dirty="0" u="none" sz="2950" spc="-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u="none" sz="2950">
                <a:solidFill>
                  <a:srgbClr val="FFFFFF"/>
                </a:solidFill>
                <a:latin typeface="Arial"/>
                <a:cs typeface="Arial"/>
              </a:rPr>
              <a:t>Beth</a:t>
            </a:r>
            <a:r>
              <a:rPr dirty="0" u="none" sz="2950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u="none" sz="2950">
                <a:solidFill>
                  <a:srgbClr val="FFFFFF"/>
                </a:solidFill>
                <a:latin typeface="Arial"/>
                <a:cs typeface="Arial"/>
              </a:rPr>
              <a:t>Creekmur,</a:t>
            </a:r>
            <a:r>
              <a:rPr dirty="0" u="none" sz="2950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u="none" sz="2950" spc="-10">
                <a:solidFill>
                  <a:srgbClr val="FFFFFF"/>
                </a:solidFill>
                <a:latin typeface="Arial"/>
                <a:cs typeface="Arial"/>
              </a:rPr>
              <a:t>Ming-</a:t>
            </a:r>
            <a:r>
              <a:rPr dirty="0" u="none" sz="2950">
                <a:solidFill>
                  <a:srgbClr val="FFFFFF"/>
                </a:solidFill>
                <a:latin typeface="Arial"/>
                <a:cs typeface="Arial"/>
              </a:rPr>
              <a:t>Sum</a:t>
            </a:r>
            <a:r>
              <a:rPr dirty="0" u="none" sz="2950" spc="-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u="none" sz="2950">
                <a:solidFill>
                  <a:srgbClr val="FFFFFF"/>
                </a:solidFill>
                <a:latin typeface="Arial"/>
                <a:cs typeface="Arial"/>
              </a:rPr>
              <a:t>Lee,</a:t>
            </a:r>
            <a:r>
              <a:rPr dirty="0" u="none" sz="2950" spc="-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u="none" sz="2950">
                <a:solidFill>
                  <a:srgbClr val="FFFFFF"/>
                </a:solidFill>
                <a:latin typeface="Arial"/>
                <a:cs typeface="Arial"/>
              </a:rPr>
              <a:t>John</a:t>
            </a:r>
            <a:r>
              <a:rPr dirty="0" u="none" sz="2950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u="none" sz="2950">
                <a:solidFill>
                  <a:srgbClr val="FFFFFF"/>
                </a:solidFill>
                <a:latin typeface="Arial"/>
                <a:cs typeface="Arial"/>
              </a:rPr>
              <a:t>J.</a:t>
            </a:r>
            <a:r>
              <a:rPr dirty="0" u="none" sz="2950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u="none" sz="2950">
                <a:solidFill>
                  <a:srgbClr val="FFFFFF"/>
                </a:solidFill>
                <a:latin typeface="Arial"/>
                <a:cs typeface="Arial"/>
              </a:rPr>
              <a:t>Sim,</a:t>
            </a:r>
            <a:r>
              <a:rPr dirty="0" u="none" sz="2950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u="none" sz="2950">
                <a:solidFill>
                  <a:srgbClr val="FFFFFF"/>
                </a:solidFill>
                <a:latin typeface="Arial"/>
                <a:cs typeface="Arial"/>
              </a:rPr>
              <a:t>Jeffrey</a:t>
            </a:r>
            <a:r>
              <a:rPr dirty="0" u="none" sz="2950" spc="-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u="none" sz="2950">
                <a:solidFill>
                  <a:srgbClr val="FFFFFF"/>
                </a:solidFill>
                <a:latin typeface="Arial"/>
                <a:cs typeface="Arial"/>
              </a:rPr>
              <a:t>W.</a:t>
            </a:r>
            <a:r>
              <a:rPr dirty="0" u="none" sz="2950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u="none" sz="2950">
                <a:solidFill>
                  <a:srgbClr val="FFFFFF"/>
                </a:solidFill>
                <a:latin typeface="Arial"/>
                <a:cs typeface="Arial"/>
              </a:rPr>
              <a:t>Brettler,</a:t>
            </a:r>
            <a:r>
              <a:rPr dirty="0" u="none" sz="2950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u="none" sz="2950">
                <a:solidFill>
                  <a:srgbClr val="FFFFFF"/>
                </a:solidFill>
                <a:latin typeface="Arial"/>
                <a:cs typeface="Arial"/>
              </a:rPr>
              <a:t>John</a:t>
            </a:r>
            <a:r>
              <a:rPr dirty="0" u="none" sz="2950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u="none" sz="2950" spc="-185">
                <a:solidFill>
                  <a:srgbClr val="FFFFFF"/>
                </a:solidFill>
                <a:latin typeface="Arial"/>
                <a:cs typeface="Arial"/>
              </a:rPr>
              <a:t>P.</a:t>
            </a:r>
            <a:r>
              <a:rPr dirty="0" u="none" sz="295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u="none" sz="2950" spc="-10">
                <a:solidFill>
                  <a:srgbClr val="FFFFFF"/>
                </a:solidFill>
                <a:latin typeface="Arial"/>
                <a:cs typeface="Arial"/>
              </a:rPr>
              <a:t>Martin, </a:t>
            </a:r>
            <a:r>
              <a:rPr dirty="0" u="none" sz="2950">
                <a:solidFill>
                  <a:srgbClr val="FFFFFF"/>
                </a:solidFill>
                <a:latin typeface="Arial"/>
                <a:cs typeface="Arial"/>
              </a:rPr>
              <a:t>Angeline</a:t>
            </a:r>
            <a:r>
              <a:rPr dirty="0" u="none" sz="295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u="none" sz="2950">
                <a:solidFill>
                  <a:srgbClr val="FFFFFF"/>
                </a:solidFill>
                <a:latin typeface="Arial"/>
                <a:cs typeface="Arial"/>
              </a:rPr>
              <a:t>L. </a:t>
            </a:r>
            <a:r>
              <a:rPr dirty="0" u="none" sz="2950" spc="-10">
                <a:solidFill>
                  <a:srgbClr val="FFFFFF"/>
                </a:solidFill>
                <a:latin typeface="Arial"/>
                <a:cs typeface="Arial"/>
              </a:rPr>
              <a:t>Ong-</a:t>
            </a:r>
            <a:r>
              <a:rPr dirty="0" u="none" sz="2950">
                <a:solidFill>
                  <a:srgbClr val="FFFFFF"/>
                </a:solidFill>
                <a:latin typeface="Arial"/>
                <a:cs typeface="Arial"/>
              </a:rPr>
              <a:t>Su, Kristi</a:t>
            </a:r>
            <a:r>
              <a:rPr dirty="0" u="none" sz="295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u="none" sz="2950" spc="-10">
                <a:solidFill>
                  <a:srgbClr val="FFFFFF"/>
                </a:solidFill>
                <a:latin typeface="Arial"/>
                <a:cs typeface="Arial"/>
              </a:rPr>
              <a:t>Reynolds</a:t>
            </a:r>
            <a:endParaRPr sz="29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60"/>
              </a:spcBef>
            </a:pPr>
            <a:endParaRPr sz="2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2950" i="1">
                <a:solidFill>
                  <a:srgbClr val="FFFFFF"/>
                </a:solidFill>
                <a:latin typeface="Arial"/>
                <a:cs typeface="Arial"/>
              </a:rPr>
              <a:t>AHA</a:t>
            </a:r>
            <a:r>
              <a:rPr dirty="0" sz="2950" spc="-110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950" i="1">
                <a:solidFill>
                  <a:srgbClr val="FFFFFF"/>
                </a:solidFill>
                <a:latin typeface="Arial"/>
                <a:cs typeface="Arial"/>
              </a:rPr>
              <a:t>Scientific</a:t>
            </a:r>
            <a:r>
              <a:rPr dirty="0" sz="2950" spc="-10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950" i="1">
                <a:solidFill>
                  <a:srgbClr val="FFFFFF"/>
                </a:solidFill>
                <a:latin typeface="Arial"/>
                <a:cs typeface="Arial"/>
              </a:rPr>
              <a:t>Sessions,</a:t>
            </a:r>
            <a:r>
              <a:rPr dirty="0" sz="2950" spc="5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950" i="1">
                <a:solidFill>
                  <a:srgbClr val="FFFFFF"/>
                </a:solidFill>
                <a:latin typeface="Arial"/>
                <a:cs typeface="Arial"/>
              </a:rPr>
              <a:t>November</a:t>
            </a:r>
            <a:r>
              <a:rPr dirty="0" sz="2950" spc="-15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950" i="1">
                <a:solidFill>
                  <a:srgbClr val="FFFFFF"/>
                </a:solidFill>
                <a:latin typeface="Arial"/>
                <a:cs typeface="Arial"/>
              </a:rPr>
              <a:t>13-17,</a:t>
            </a:r>
            <a:r>
              <a:rPr dirty="0" sz="2950" spc="5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950" spc="-20" i="1">
                <a:solidFill>
                  <a:srgbClr val="FFFFFF"/>
                </a:solidFill>
                <a:latin typeface="Arial"/>
                <a:cs typeface="Arial"/>
              </a:rPr>
              <a:t>2020</a:t>
            </a:r>
            <a:endParaRPr sz="2950">
              <a:latin typeface="Arial"/>
              <a:cs typeface="Arial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1369284" y="10498419"/>
            <a:ext cx="5564505" cy="3270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950" b="1">
                <a:solidFill>
                  <a:srgbClr val="003A70"/>
                </a:solidFill>
                <a:latin typeface="Arial"/>
                <a:cs typeface="Arial"/>
              </a:rPr>
              <a:t>DEPARTMENT</a:t>
            </a:r>
            <a:r>
              <a:rPr dirty="0" sz="1950" spc="50" b="1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dirty="0" sz="1950" b="1">
                <a:solidFill>
                  <a:srgbClr val="003A70"/>
                </a:solidFill>
                <a:latin typeface="Arial"/>
                <a:cs typeface="Arial"/>
              </a:rPr>
              <a:t>OF</a:t>
            </a:r>
            <a:r>
              <a:rPr dirty="0" sz="1950" spc="10" b="1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dirty="0" sz="1950" b="1">
                <a:solidFill>
                  <a:srgbClr val="003A70"/>
                </a:solidFill>
                <a:latin typeface="Arial"/>
                <a:cs typeface="Arial"/>
              </a:rPr>
              <a:t>RESEARCH</a:t>
            </a:r>
            <a:r>
              <a:rPr dirty="0" sz="1950" spc="55" b="1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dirty="0" sz="1950" b="1">
                <a:solidFill>
                  <a:srgbClr val="003A70"/>
                </a:solidFill>
                <a:latin typeface="Arial"/>
                <a:cs typeface="Arial"/>
              </a:rPr>
              <a:t>&amp;</a:t>
            </a:r>
            <a:r>
              <a:rPr dirty="0" sz="1950" spc="25" b="1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dirty="0" sz="1950" spc="-10" b="1">
                <a:solidFill>
                  <a:srgbClr val="003A70"/>
                </a:solidFill>
                <a:latin typeface="Arial"/>
                <a:cs typeface="Arial"/>
              </a:rPr>
              <a:t>EVALUATION</a:t>
            </a:r>
            <a:endParaRPr sz="19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455454" y="10755245"/>
            <a:ext cx="96348" cy="9865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606854" rIns="0" bIns="0" rtlCol="0" vert="horz">
            <a:spAutoFit/>
          </a:bodyPr>
          <a:lstStyle/>
          <a:p>
            <a:pPr marL="766445">
              <a:lnSpc>
                <a:spcPct val="100000"/>
              </a:lnSpc>
              <a:spcBef>
                <a:spcPts val="135"/>
              </a:spcBef>
            </a:pPr>
            <a:r>
              <a:rPr dirty="0" spc="-10"/>
              <a:t>References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1508948" y="2924121"/>
            <a:ext cx="17061815" cy="57302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625475" indent="-612775">
              <a:lnSpc>
                <a:spcPct val="100000"/>
              </a:lnSpc>
              <a:spcBef>
                <a:spcPts val="125"/>
              </a:spcBef>
              <a:buAutoNum type="arabicPeriod"/>
              <a:tabLst>
                <a:tab pos="625475" algn="l"/>
              </a:tabLst>
            </a:pP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Fang</a:t>
            </a:r>
            <a:r>
              <a:rPr dirty="0" sz="1950" spc="3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L,</a:t>
            </a:r>
            <a:r>
              <a:rPr dirty="0" sz="1950" spc="4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Karakiulakis</a:t>
            </a:r>
            <a:r>
              <a:rPr dirty="0" sz="1950" spc="8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G,</a:t>
            </a:r>
            <a:r>
              <a:rPr dirty="0" sz="1950" spc="2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Roth</a:t>
            </a:r>
            <a:r>
              <a:rPr dirty="0" sz="1950" spc="5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M.</a:t>
            </a:r>
            <a:r>
              <a:rPr dirty="0" sz="1950" spc="-9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Are</a:t>
            </a:r>
            <a:r>
              <a:rPr dirty="0" sz="1950" spc="3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patients</a:t>
            </a:r>
            <a:r>
              <a:rPr dirty="0" sz="1950" spc="4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with</a:t>
            </a:r>
            <a:r>
              <a:rPr dirty="0" sz="1950" spc="5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hypertension</a:t>
            </a:r>
            <a:r>
              <a:rPr dirty="0" sz="1950" spc="6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and</a:t>
            </a:r>
            <a:r>
              <a:rPr dirty="0" sz="1950" spc="4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diabetes</a:t>
            </a:r>
            <a:r>
              <a:rPr dirty="0" sz="1950" spc="5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mellitus</a:t>
            </a:r>
            <a:r>
              <a:rPr dirty="0" sz="1950" spc="5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at</a:t>
            </a:r>
            <a:r>
              <a:rPr dirty="0" sz="1950" spc="3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increased</a:t>
            </a:r>
            <a:r>
              <a:rPr dirty="0" sz="1950" spc="5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risk</a:t>
            </a:r>
            <a:r>
              <a:rPr dirty="0" sz="1950" spc="4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for</a:t>
            </a:r>
            <a:r>
              <a:rPr dirty="0" sz="1950" spc="4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COVID-19</a:t>
            </a:r>
            <a:r>
              <a:rPr dirty="0" sz="1950" spc="3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infection?</a:t>
            </a:r>
            <a:r>
              <a:rPr dirty="0" sz="1950" spc="5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 i="1">
                <a:solidFill>
                  <a:srgbClr val="252525"/>
                </a:solidFill>
                <a:latin typeface="Arial"/>
                <a:cs typeface="Arial"/>
              </a:rPr>
              <a:t>Lancet</a:t>
            </a:r>
            <a:r>
              <a:rPr dirty="0" sz="1950" spc="45" i="1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 i="1">
                <a:solidFill>
                  <a:srgbClr val="252525"/>
                </a:solidFill>
                <a:latin typeface="Arial"/>
                <a:cs typeface="Arial"/>
              </a:rPr>
              <a:t>Respir</a:t>
            </a:r>
            <a:r>
              <a:rPr dirty="0" sz="1950" spc="65" i="1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 spc="-20" i="1">
                <a:solidFill>
                  <a:srgbClr val="252525"/>
                </a:solidFill>
                <a:latin typeface="Arial"/>
                <a:cs typeface="Arial"/>
              </a:rPr>
              <a:t>Med.</a:t>
            </a:r>
            <a:endParaRPr sz="1950">
              <a:latin typeface="Arial"/>
              <a:cs typeface="Arial"/>
            </a:endParaRPr>
          </a:p>
          <a:p>
            <a:pPr marL="625475">
              <a:lnSpc>
                <a:spcPct val="100000"/>
              </a:lnSpc>
              <a:spcBef>
                <a:spcPts val="35"/>
              </a:spcBef>
            </a:pPr>
            <a:r>
              <a:rPr dirty="0" sz="1950" spc="-10">
                <a:solidFill>
                  <a:srgbClr val="252525"/>
                </a:solidFill>
                <a:latin typeface="Arial"/>
                <a:cs typeface="Arial"/>
              </a:rPr>
              <a:t>2020;8(4):e21.</a:t>
            </a:r>
            <a:endParaRPr sz="1950">
              <a:latin typeface="Arial"/>
              <a:cs typeface="Arial"/>
            </a:endParaRPr>
          </a:p>
          <a:p>
            <a:pPr marL="625475" marR="182245" indent="-613410">
              <a:lnSpc>
                <a:spcPct val="101600"/>
              </a:lnSpc>
              <a:spcBef>
                <a:spcPts val="985"/>
              </a:spcBef>
              <a:buAutoNum type="arabicPeriod" startAt="2"/>
              <a:tabLst>
                <a:tab pos="625475" algn="l"/>
              </a:tabLst>
            </a:pP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Vaduganathan</a:t>
            </a:r>
            <a:r>
              <a:rPr dirty="0" sz="1950" spc="6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M,</a:t>
            </a:r>
            <a:r>
              <a:rPr dirty="0" sz="1950" spc="1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Vardeny</a:t>
            </a:r>
            <a:r>
              <a:rPr dirty="0" sz="1950" spc="3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O, Michel</a:t>
            </a:r>
            <a:r>
              <a:rPr dirty="0" sz="1950" spc="-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 spc="-75">
                <a:solidFill>
                  <a:srgbClr val="252525"/>
                </a:solidFill>
                <a:latin typeface="Arial"/>
                <a:cs typeface="Arial"/>
              </a:rPr>
              <a:t>T,</a:t>
            </a:r>
            <a:r>
              <a:rPr dirty="0" sz="1950" spc="1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McMurray</a:t>
            </a:r>
            <a:r>
              <a:rPr dirty="0" sz="1950" spc="1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 spc="-10">
                <a:solidFill>
                  <a:srgbClr val="252525"/>
                </a:solidFill>
                <a:latin typeface="Arial"/>
                <a:cs typeface="Arial"/>
              </a:rPr>
              <a:t>JJV,</a:t>
            </a:r>
            <a:r>
              <a:rPr dirty="0" sz="1950" spc="1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Pfeffer</a:t>
            </a:r>
            <a:r>
              <a:rPr dirty="0" sz="1950" spc="3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MA,</a:t>
            </a:r>
            <a:r>
              <a:rPr dirty="0" sz="1950" spc="1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Solomon</a:t>
            </a:r>
            <a:r>
              <a:rPr dirty="0" sz="1950" spc="4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SD.</a:t>
            </a:r>
            <a:r>
              <a:rPr dirty="0" sz="1950" spc="2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Renin-Angiotensin-Aldosterone</a:t>
            </a:r>
            <a:r>
              <a:rPr dirty="0" sz="1950" spc="7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System</a:t>
            </a:r>
            <a:r>
              <a:rPr dirty="0" sz="1950" spc="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Inhibitors</a:t>
            </a:r>
            <a:r>
              <a:rPr dirty="0" sz="1950" spc="3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in</a:t>
            </a:r>
            <a:r>
              <a:rPr dirty="0" sz="1950" spc="3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Patients</a:t>
            </a:r>
            <a:r>
              <a:rPr dirty="0" sz="1950" spc="2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 spc="-20">
                <a:solidFill>
                  <a:srgbClr val="252525"/>
                </a:solidFill>
                <a:latin typeface="Arial"/>
                <a:cs typeface="Arial"/>
              </a:rPr>
              <a:t>with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Covid-19.</a:t>
            </a:r>
            <a:r>
              <a:rPr dirty="0" sz="1950" spc="7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 i="1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 sz="1950" spc="70" i="1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 i="1">
                <a:solidFill>
                  <a:srgbClr val="252525"/>
                </a:solidFill>
                <a:latin typeface="Arial"/>
                <a:cs typeface="Arial"/>
              </a:rPr>
              <a:t>Engl</a:t>
            </a:r>
            <a:r>
              <a:rPr dirty="0" sz="1950" spc="70" i="1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 i="1">
                <a:solidFill>
                  <a:srgbClr val="252525"/>
                </a:solidFill>
                <a:latin typeface="Arial"/>
                <a:cs typeface="Arial"/>
              </a:rPr>
              <a:t>J</a:t>
            </a:r>
            <a:r>
              <a:rPr dirty="0" sz="1950" spc="55" i="1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 i="1">
                <a:solidFill>
                  <a:srgbClr val="252525"/>
                </a:solidFill>
                <a:latin typeface="Arial"/>
                <a:cs typeface="Arial"/>
              </a:rPr>
              <a:t>Med.</a:t>
            </a:r>
            <a:r>
              <a:rPr dirty="0" sz="1950" spc="60" i="1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2020;382(17):1653-</a:t>
            </a:r>
            <a:r>
              <a:rPr dirty="0" sz="1950" spc="-10">
                <a:solidFill>
                  <a:srgbClr val="252525"/>
                </a:solidFill>
                <a:latin typeface="Arial"/>
                <a:cs typeface="Arial"/>
              </a:rPr>
              <a:t>1659.</a:t>
            </a:r>
            <a:endParaRPr sz="1950">
              <a:latin typeface="Arial"/>
              <a:cs typeface="Arial"/>
            </a:endParaRPr>
          </a:p>
          <a:p>
            <a:pPr marL="625475" marR="200660" indent="-613410">
              <a:lnSpc>
                <a:spcPct val="101499"/>
              </a:lnSpc>
              <a:spcBef>
                <a:spcPts val="990"/>
              </a:spcBef>
              <a:buAutoNum type="arabicPeriod" startAt="2"/>
              <a:tabLst>
                <a:tab pos="625475" algn="l"/>
              </a:tabLst>
            </a:pP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de</a:t>
            </a:r>
            <a:r>
              <a:rPr dirty="0" sz="1950" spc="-8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Abajo</a:t>
            </a:r>
            <a:r>
              <a:rPr dirty="0" sz="1950" spc="5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FJ,</a:t>
            </a:r>
            <a:r>
              <a:rPr dirty="0" sz="1950" spc="1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Rodriguez-Martin</a:t>
            </a:r>
            <a:r>
              <a:rPr dirty="0" sz="1950" spc="6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S,</a:t>
            </a:r>
            <a:r>
              <a:rPr dirty="0" sz="1950" spc="2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Lerma</a:t>
            </a:r>
            <a:r>
              <a:rPr dirty="0" sz="1950" spc="3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 spc="-30">
                <a:solidFill>
                  <a:srgbClr val="252525"/>
                </a:solidFill>
                <a:latin typeface="Arial"/>
                <a:cs typeface="Arial"/>
              </a:rPr>
              <a:t>V,</a:t>
            </a:r>
            <a:r>
              <a:rPr dirty="0" sz="1950" spc="3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et</a:t>
            </a:r>
            <a:r>
              <a:rPr dirty="0" sz="1950" spc="2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al.</a:t>
            </a:r>
            <a:r>
              <a:rPr dirty="0" sz="1950" spc="3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Use</a:t>
            </a:r>
            <a:r>
              <a:rPr dirty="0" sz="1950" spc="4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dirty="0" sz="1950" spc="3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renin-angiotensin-aldosterone</a:t>
            </a:r>
            <a:r>
              <a:rPr dirty="0" sz="1950" spc="7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system</a:t>
            </a:r>
            <a:r>
              <a:rPr dirty="0" sz="1950" spc="2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inhibitors</a:t>
            </a:r>
            <a:r>
              <a:rPr dirty="0" sz="1950" spc="6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and</a:t>
            </a:r>
            <a:r>
              <a:rPr dirty="0" sz="1950" spc="3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risk</a:t>
            </a:r>
            <a:r>
              <a:rPr dirty="0" sz="1950" spc="3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dirty="0" sz="1950" spc="3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COVID-19</a:t>
            </a:r>
            <a:r>
              <a:rPr dirty="0" sz="1950" spc="3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requiring</a:t>
            </a:r>
            <a:r>
              <a:rPr dirty="0" sz="1950" spc="5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 spc="-10">
                <a:solidFill>
                  <a:srgbClr val="252525"/>
                </a:solidFill>
                <a:latin typeface="Arial"/>
                <a:cs typeface="Arial"/>
              </a:rPr>
              <a:t>admission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to</a:t>
            </a:r>
            <a:r>
              <a:rPr dirty="0" sz="1950" spc="4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hospital:</a:t>
            </a:r>
            <a:r>
              <a:rPr dirty="0" sz="1950" spc="6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 sz="1950" spc="4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case-population</a:t>
            </a:r>
            <a:r>
              <a:rPr dirty="0" sz="1950" spc="7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study.</a:t>
            </a:r>
            <a:r>
              <a:rPr dirty="0" sz="1950" spc="5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 i="1">
                <a:solidFill>
                  <a:srgbClr val="252525"/>
                </a:solidFill>
                <a:latin typeface="Arial"/>
                <a:cs typeface="Arial"/>
              </a:rPr>
              <a:t>Lancet.</a:t>
            </a:r>
            <a:r>
              <a:rPr dirty="0" sz="1950" spc="55" i="1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2020;395(10238):1705-</a:t>
            </a:r>
            <a:r>
              <a:rPr dirty="0" sz="1950" spc="-10">
                <a:solidFill>
                  <a:srgbClr val="252525"/>
                </a:solidFill>
                <a:latin typeface="Arial"/>
                <a:cs typeface="Arial"/>
              </a:rPr>
              <a:t>1714.</a:t>
            </a:r>
            <a:endParaRPr sz="1950">
              <a:latin typeface="Arial"/>
              <a:cs typeface="Arial"/>
            </a:endParaRPr>
          </a:p>
          <a:p>
            <a:pPr marL="625475" marR="109855" indent="-613410">
              <a:lnSpc>
                <a:spcPct val="101499"/>
              </a:lnSpc>
              <a:spcBef>
                <a:spcPts val="990"/>
              </a:spcBef>
              <a:buAutoNum type="arabicPeriod" startAt="2"/>
              <a:tabLst>
                <a:tab pos="625475" algn="l"/>
              </a:tabLst>
            </a:pP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Fosbol</a:t>
            </a:r>
            <a:r>
              <a:rPr dirty="0" sz="1950" spc="4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EL,</a:t>
            </a:r>
            <a:r>
              <a:rPr dirty="0" sz="1950" spc="3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Butt</a:t>
            </a:r>
            <a:r>
              <a:rPr dirty="0" sz="1950" spc="4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JH,</a:t>
            </a:r>
            <a:r>
              <a:rPr dirty="0" sz="1950" spc="3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Ostergaard</a:t>
            </a:r>
            <a:r>
              <a:rPr dirty="0" sz="1950" spc="3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L,</a:t>
            </a:r>
            <a:r>
              <a:rPr dirty="0" sz="1950" spc="3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et</a:t>
            </a:r>
            <a:r>
              <a:rPr dirty="0" sz="1950" spc="4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al.</a:t>
            </a:r>
            <a:r>
              <a:rPr dirty="0" sz="1950" spc="-7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Association</a:t>
            </a:r>
            <a:r>
              <a:rPr dirty="0" sz="1950" spc="5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dirty="0" sz="1950" spc="-8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Angiotensin-Converting</a:t>
            </a:r>
            <a:r>
              <a:rPr dirty="0" sz="1950" spc="8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Enzyme</a:t>
            </a:r>
            <a:r>
              <a:rPr dirty="0" sz="1950" spc="4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Inhibitor</a:t>
            </a:r>
            <a:r>
              <a:rPr dirty="0" sz="1950" spc="5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or</a:t>
            </a:r>
            <a:r>
              <a:rPr dirty="0" sz="1950" spc="-8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Angiotensin</a:t>
            </a:r>
            <a:r>
              <a:rPr dirty="0" sz="1950" spc="7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Receptor</a:t>
            </a:r>
            <a:r>
              <a:rPr dirty="0" sz="1950" spc="5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Blocker</a:t>
            </a:r>
            <a:r>
              <a:rPr dirty="0" sz="1950" spc="5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Use</a:t>
            </a:r>
            <a:r>
              <a:rPr dirty="0" sz="1950" spc="4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With</a:t>
            </a:r>
            <a:r>
              <a:rPr dirty="0" sz="1950" spc="3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 spc="-10">
                <a:solidFill>
                  <a:srgbClr val="252525"/>
                </a:solidFill>
                <a:latin typeface="Arial"/>
                <a:cs typeface="Arial"/>
              </a:rPr>
              <a:t>COVID-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19</a:t>
            </a:r>
            <a:r>
              <a:rPr dirty="0" sz="1950" spc="4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Diagnosis</a:t>
            </a:r>
            <a:r>
              <a:rPr dirty="0" sz="1950" spc="8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and</a:t>
            </a:r>
            <a:r>
              <a:rPr dirty="0" sz="1950" spc="4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Mortality.</a:t>
            </a:r>
            <a:r>
              <a:rPr dirty="0" sz="1950" spc="5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 i="1">
                <a:solidFill>
                  <a:srgbClr val="252525"/>
                </a:solidFill>
                <a:latin typeface="Arial"/>
                <a:cs typeface="Arial"/>
              </a:rPr>
              <a:t>JAMA.</a:t>
            </a:r>
            <a:r>
              <a:rPr dirty="0" sz="1950" spc="40" i="1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2020;324(2):168-</a:t>
            </a:r>
            <a:r>
              <a:rPr dirty="0" sz="1950" spc="-20">
                <a:solidFill>
                  <a:srgbClr val="252525"/>
                </a:solidFill>
                <a:latin typeface="Arial"/>
                <a:cs typeface="Arial"/>
              </a:rPr>
              <a:t>177.</a:t>
            </a:r>
            <a:endParaRPr sz="1950">
              <a:latin typeface="Arial"/>
              <a:cs typeface="Arial"/>
            </a:endParaRPr>
          </a:p>
          <a:p>
            <a:pPr marL="625475" indent="-612775">
              <a:lnSpc>
                <a:spcPct val="100000"/>
              </a:lnSpc>
              <a:spcBef>
                <a:spcPts val="1019"/>
              </a:spcBef>
              <a:buAutoNum type="arabicPeriod" startAt="2"/>
              <a:tabLst>
                <a:tab pos="625475" algn="l"/>
              </a:tabLst>
            </a:pP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Mancia</a:t>
            </a:r>
            <a:r>
              <a:rPr dirty="0" sz="1950" spc="4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G,</a:t>
            </a:r>
            <a:r>
              <a:rPr dirty="0" sz="1950" spc="2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Rea</a:t>
            </a:r>
            <a:r>
              <a:rPr dirty="0" sz="1950" spc="4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 spc="-65">
                <a:solidFill>
                  <a:srgbClr val="252525"/>
                </a:solidFill>
                <a:latin typeface="Arial"/>
                <a:cs typeface="Arial"/>
              </a:rPr>
              <a:t>F,</a:t>
            </a:r>
            <a:r>
              <a:rPr dirty="0" sz="1950" spc="3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Ludergnani</a:t>
            </a:r>
            <a:r>
              <a:rPr dirty="0" sz="1950" spc="6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M,</a:t>
            </a:r>
            <a:r>
              <a:rPr dirty="0" sz="1950" spc="-9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Apolone</a:t>
            </a:r>
            <a:r>
              <a:rPr dirty="0" sz="1950" spc="6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G,</a:t>
            </a:r>
            <a:r>
              <a:rPr dirty="0" sz="1950" spc="1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Corrao</a:t>
            </a:r>
            <a:r>
              <a:rPr dirty="0" sz="1950" spc="4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G.</a:t>
            </a:r>
            <a:r>
              <a:rPr dirty="0" sz="1950" spc="2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Renin-Angiotensin-Aldosterone</a:t>
            </a:r>
            <a:r>
              <a:rPr dirty="0" sz="1950" spc="7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System</a:t>
            </a:r>
            <a:r>
              <a:rPr dirty="0" sz="1950" spc="3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Blockers</a:t>
            </a:r>
            <a:r>
              <a:rPr dirty="0" sz="1950" spc="5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and</a:t>
            </a:r>
            <a:r>
              <a:rPr dirty="0" sz="1950" spc="3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dirty="0" sz="1950" spc="3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Risk</a:t>
            </a:r>
            <a:r>
              <a:rPr dirty="0" sz="1950" spc="3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dirty="0" sz="1950" spc="4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Covid-19.</a:t>
            </a:r>
            <a:r>
              <a:rPr dirty="0" sz="1950" spc="6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 i="1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 sz="1950" spc="35" i="1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 i="1">
                <a:solidFill>
                  <a:srgbClr val="252525"/>
                </a:solidFill>
                <a:latin typeface="Arial"/>
                <a:cs typeface="Arial"/>
              </a:rPr>
              <a:t>Engl</a:t>
            </a:r>
            <a:r>
              <a:rPr dirty="0" sz="1950" spc="45" i="1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 i="1">
                <a:solidFill>
                  <a:srgbClr val="252525"/>
                </a:solidFill>
                <a:latin typeface="Arial"/>
                <a:cs typeface="Arial"/>
              </a:rPr>
              <a:t>J</a:t>
            </a:r>
            <a:r>
              <a:rPr dirty="0" sz="1950" spc="30" i="1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 spc="-20" i="1">
                <a:solidFill>
                  <a:srgbClr val="252525"/>
                </a:solidFill>
                <a:latin typeface="Arial"/>
                <a:cs typeface="Arial"/>
              </a:rPr>
              <a:t>Med.</a:t>
            </a:r>
            <a:endParaRPr sz="1950">
              <a:latin typeface="Arial"/>
              <a:cs typeface="Arial"/>
            </a:endParaRPr>
          </a:p>
          <a:p>
            <a:pPr marL="625475">
              <a:lnSpc>
                <a:spcPct val="100000"/>
              </a:lnSpc>
              <a:spcBef>
                <a:spcPts val="35"/>
              </a:spcBef>
            </a:pP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2020;382(25):2431-</a:t>
            </a:r>
            <a:r>
              <a:rPr dirty="0" sz="1950" spc="-10">
                <a:solidFill>
                  <a:srgbClr val="252525"/>
                </a:solidFill>
                <a:latin typeface="Arial"/>
                <a:cs typeface="Arial"/>
              </a:rPr>
              <a:t>2440.</a:t>
            </a:r>
            <a:endParaRPr sz="1950">
              <a:latin typeface="Arial"/>
              <a:cs typeface="Arial"/>
            </a:endParaRPr>
          </a:p>
          <a:p>
            <a:pPr marL="625475" marR="447040" indent="-613410">
              <a:lnSpc>
                <a:spcPct val="101499"/>
              </a:lnSpc>
              <a:spcBef>
                <a:spcPts val="990"/>
              </a:spcBef>
              <a:buAutoNum type="arabicPeriod" startAt="6"/>
              <a:tabLst>
                <a:tab pos="625475" algn="l"/>
              </a:tabLst>
            </a:pP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Mehta</a:t>
            </a:r>
            <a:r>
              <a:rPr dirty="0" sz="1950" spc="3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N,</a:t>
            </a:r>
            <a:r>
              <a:rPr dirty="0" sz="1950" spc="4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Kalra</a:t>
            </a:r>
            <a:r>
              <a:rPr dirty="0" sz="1950" spc="-6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A,</a:t>
            </a:r>
            <a:r>
              <a:rPr dirty="0" sz="1950" spc="2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Nowacki</a:t>
            </a:r>
            <a:r>
              <a:rPr dirty="0" sz="1950" spc="-4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AS,</a:t>
            </a:r>
            <a:r>
              <a:rPr dirty="0" sz="1950" spc="4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et</a:t>
            </a:r>
            <a:r>
              <a:rPr dirty="0" sz="1950" spc="3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al.</a:t>
            </a:r>
            <a:r>
              <a:rPr dirty="0" sz="1950" spc="-8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Association</a:t>
            </a:r>
            <a:r>
              <a:rPr dirty="0" sz="1950" spc="7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dirty="0" sz="1950" spc="2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Use</a:t>
            </a:r>
            <a:r>
              <a:rPr dirty="0" sz="1950" spc="4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dirty="0" sz="1950" spc="-8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Angiotensin-Converting</a:t>
            </a:r>
            <a:r>
              <a:rPr dirty="0" sz="1950" spc="7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Enzyme</a:t>
            </a:r>
            <a:r>
              <a:rPr dirty="0" sz="1950" spc="4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Inhibitors</a:t>
            </a:r>
            <a:r>
              <a:rPr dirty="0" sz="1950" spc="5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and</a:t>
            </a:r>
            <a:r>
              <a:rPr dirty="0" sz="1950" spc="-6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Angiotensin</a:t>
            </a:r>
            <a:r>
              <a:rPr dirty="0" sz="1950" spc="6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II</a:t>
            </a:r>
            <a:r>
              <a:rPr dirty="0" sz="1950" spc="2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Receptor</a:t>
            </a:r>
            <a:r>
              <a:rPr dirty="0" sz="1950" spc="5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Blockers</a:t>
            </a:r>
            <a:r>
              <a:rPr dirty="0" sz="1950" spc="5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 spc="-20">
                <a:solidFill>
                  <a:srgbClr val="252525"/>
                </a:solidFill>
                <a:latin typeface="Arial"/>
                <a:cs typeface="Arial"/>
              </a:rPr>
              <a:t>With </a:t>
            </a:r>
            <a:r>
              <a:rPr dirty="0" sz="1950" spc="-10">
                <a:solidFill>
                  <a:srgbClr val="252525"/>
                </a:solidFill>
                <a:latin typeface="Arial"/>
                <a:cs typeface="Arial"/>
              </a:rPr>
              <a:t>Testing</a:t>
            </a:r>
            <a:r>
              <a:rPr dirty="0" sz="1950" spc="3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Positive</a:t>
            </a:r>
            <a:r>
              <a:rPr dirty="0" sz="1950" spc="5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for</a:t>
            </a:r>
            <a:r>
              <a:rPr dirty="0" sz="1950" spc="2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Coronavirus</a:t>
            </a:r>
            <a:r>
              <a:rPr dirty="0" sz="1950" spc="7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Disease</a:t>
            </a:r>
            <a:r>
              <a:rPr dirty="0" sz="1950" spc="5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2019</a:t>
            </a:r>
            <a:r>
              <a:rPr dirty="0" sz="1950" spc="4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(COVID-19).</a:t>
            </a:r>
            <a:r>
              <a:rPr dirty="0" sz="1950" spc="2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 i="1">
                <a:solidFill>
                  <a:srgbClr val="252525"/>
                </a:solidFill>
                <a:latin typeface="Arial"/>
                <a:cs typeface="Arial"/>
              </a:rPr>
              <a:t>JAMA</a:t>
            </a:r>
            <a:r>
              <a:rPr dirty="0" sz="1950" spc="-40" i="1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 i="1">
                <a:solidFill>
                  <a:srgbClr val="252525"/>
                </a:solidFill>
                <a:latin typeface="Arial"/>
                <a:cs typeface="Arial"/>
              </a:rPr>
              <a:t>Cardiol.</a:t>
            </a:r>
            <a:r>
              <a:rPr dirty="0" sz="1950" spc="50" i="1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 spc="-10">
                <a:solidFill>
                  <a:srgbClr val="252525"/>
                </a:solidFill>
                <a:latin typeface="Arial"/>
                <a:cs typeface="Arial"/>
              </a:rPr>
              <a:t>2020.</a:t>
            </a:r>
            <a:endParaRPr sz="1950">
              <a:latin typeface="Arial"/>
              <a:cs typeface="Arial"/>
            </a:endParaRPr>
          </a:p>
          <a:p>
            <a:pPr marL="625475" indent="-612775">
              <a:lnSpc>
                <a:spcPct val="100000"/>
              </a:lnSpc>
              <a:spcBef>
                <a:spcPts val="1025"/>
              </a:spcBef>
              <a:buAutoNum type="arabicPeriod" startAt="6"/>
              <a:tabLst>
                <a:tab pos="625475" algn="l"/>
              </a:tabLst>
            </a:pP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Reynolds</a:t>
            </a:r>
            <a:r>
              <a:rPr dirty="0" sz="1950" spc="6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HR,</a:t>
            </a:r>
            <a:r>
              <a:rPr dirty="0" sz="1950" spc="-7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Adhikari</a:t>
            </a:r>
            <a:r>
              <a:rPr dirty="0" sz="1950" spc="5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S,</a:t>
            </a:r>
            <a:r>
              <a:rPr dirty="0" sz="1950" spc="4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Pulgarin</a:t>
            </a:r>
            <a:r>
              <a:rPr dirty="0" sz="1950" spc="5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C,</a:t>
            </a:r>
            <a:r>
              <a:rPr dirty="0" sz="1950" spc="3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et</a:t>
            </a:r>
            <a:r>
              <a:rPr dirty="0" sz="1950" spc="3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al.</a:t>
            </a:r>
            <a:r>
              <a:rPr dirty="0" sz="1950" spc="3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Renin-Angiotensin-Aldosterone</a:t>
            </a:r>
            <a:r>
              <a:rPr dirty="0" sz="1950" spc="8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System</a:t>
            </a:r>
            <a:r>
              <a:rPr dirty="0" sz="1950" spc="3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Inhibitors</a:t>
            </a:r>
            <a:r>
              <a:rPr dirty="0" sz="1950" spc="5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and</a:t>
            </a:r>
            <a:r>
              <a:rPr dirty="0" sz="1950" spc="3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Risk</a:t>
            </a:r>
            <a:r>
              <a:rPr dirty="0" sz="1950" spc="5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dirty="0" sz="1950" spc="3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Covid-19.</a:t>
            </a:r>
            <a:r>
              <a:rPr dirty="0" sz="1950" spc="5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 i="1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 sz="1950" spc="35" i="1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 i="1">
                <a:solidFill>
                  <a:srgbClr val="252525"/>
                </a:solidFill>
                <a:latin typeface="Arial"/>
                <a:cs typeface="Arial"/>
              </a:rPr>
              <a:t>Engl</a:t>
            </a:r>
            <a:r>
              <a:rPr dirty="0" sz="1950" spc="55" i="1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 i="1">
                <a:solidFill>
                  <a:srgbClr val="252525"/>
                </a:solidFill>
                <a:latin typeface="Arial"/>
                <a:cs typeface="Arial"/>
              </a:rPr>
              <a:t>J</a:t>
            </a:r>
            <a:r>
              <a:rPr dirty="0" sz="1950" spc="35" i="1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 spc="-20" i="1">
                <a:solidFill>
                  <a:srgbClr val="252525"/>
                </a:solidFill>
                <a:latin typeface="Arial"/>
                <a:cs typeface="Arial"/>
              </a:rPr>
              <a:t>Med.</a:t>
            </a:r>
            <a:endParaRPr sz="1950">
              <a:latin typeface="Arial"/>
              <a:cs typeface="Arial"/>
            </a:endParaRPr>
          </a:p>
          <a:p>
            <a:pPr marL="625475">
              <a:lnSpc>
                <a:spcPct val="100000"/>
              </a:lnSpc>
              <a:spcBef>
                <a:spcPts val="35"/>
              </a:spcBef>
            </a:pP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2020;382(25):2441-</a:t>
            </a:r>
            <a:r>
              <a:rPr dirty="0" sz="1950" spc="-10">
                <a:solidFill>
                  <a:srgbClr val="252525"/>
                </a:solidFill>
                <a:latin typeface="Arial"/>
                <a:cs typeface="Arial"/>
              </a:rPr>
              <a:t>2448.</a:t>
            </a:r>
            <a:endParaRPr sz="1950">
              <a:latin typeface="Arial"/>
              <a:cs typeface="Arial"/>
            </a:endParaRPr>
          </a:p>
          <a:p>
            <a:pPr marL="625475" marR="5080" indent="-613410">
              <a:lnSpc>
                <a:spcPct val="101499"/>
              </a:lnSpc>
              <a:spcBef>
                <a:spcPts val="990"/>
              </a:spcBef>
              <a:buAutoNum type="arabicPeriod" startAt="8"/>
              <a:tabLst>
                <a:tab pos="625475" algn="l"/>
              </a:tabLst>
            </a:pPr>
            <a:r>
              <a:rPr dirty="0" sz="1950" spc="-10">
                <a:solidFill>
                  <a:srgbClr val="252525"/>
                </a:solidFill>
                <a:latin typeface="Arial"/>
                <a:cs typeface="Arial"/>
              </a:rPr>
              <a:t>Vila-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Corcoles</a:t>
            </a:r>
            <a:r>
              <a:rPr dirty="0" sz="1950" spc="-3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A,</a:t>
            </a:r>
            <a:r>
              <a:rPr dirty="0" sz="1950" spc="4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Satue-Gracia</a:t>
            </a:r>
            <a:r>
              <a:rPr dirty="0" sz="1950" spc="5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E,</a:t>
            </a:r>
            <a:r>
              <a:rPr dirty="0" sz="1950" spc="4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Ochoa-Gondar</a:t>
            </a:r>
            <a:r>
              <a:rPr dirty="0" sz="1950" spc="5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O,</a:t>
            </a:r>
            <a:r>
              <a:rPr dirty="0" sz="1950" spc="4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et</a:t>
            </a:r>
            <a:r>
              <a:rPr dirty="0" sz="1950" spc="4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al.</a:t>
            </a:r>
            <a:r>
              <a:rPr dirty="0" sz="1950" spc="4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Use</a:t>
            </a:r>
            <a:r>
              <a:rPr dirty="0" sz="1950" spc="5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dirty="0" sz="1950" spc="5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distinct</a:t>
            </a:r>
            <a:r>
              <a:rPr dirty="0" sz="1950" spc="5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anti-hypertensive</a:t>
            </a:r>
            <a:r>
              <a:rPr dirty="0" sz="1950" spc="6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drugs</a:t>
            </a:r>
            <a:r>
              <a:rPr dirty="0" sz="1950" spc="5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and</a:t>
            </a:r>
            <a:r>
              <a:rPr dirty="0" sz="1950" spc="6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risk</a:t>
            </a:r>
            <a:r>
              <a:rPr dirty="0" sz="1950" spc="5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for</a:t>
            </a:r>
            <a:r>
              <a:rPr dirty="0" sz="1950" spc="3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COVID-19</a:t>
            </a:r>
            <a:r>
              <a:rPr dirty="0" sz="1950" spc="5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among</a:t>
            </a:r>
            <a:r>
              <a:rPr dirty="0" sz="1950" spc="6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hypertensive</a:t>
            </a:r>
            <a:r>
              <a:rPr dirty="0" sz="1950" spc="6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 spc="-10">
                <a:solidFill>
                  <a:srgbClr val="252525"/>
                </a:solidFill>
                <a:latin typeface="Arial"/>
                <a:cs typeface="Arial"/>
              </a:rPr>
              <a:t>people: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 sz="1950" spc="3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population-based</a:t>
            </a:r>
            <a:r>
              <a:rPr dirty="0" sz="1950" spc="7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cohort</a:t>
            </a:r>
            <a:r>
              <a:rPr dirty="0" sz="1950" spc="4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study</a:t>
            </a:r>
            <a:r>
              <a:rPr dirty="0" sz="1950" spc="2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in</a:t>
            </a:r>
            <a:r>
              <a:rPr dirty="0" sz="1950" spc="4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Southern</a:t>
            </a:r>
            <a:r>
              <a:rPr dirty="0" sz="1950" spc="3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Catalonia,</a:t>
            </a:r>
            <a:r>
              <a:rPr dirty="0" sz="1950" spc="7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252525"/>
                </a:solidFill>
                <a:latin typeface="Arial"/>
                <a:cs typeface="Arial"/>
              </a:rPr>
              <a:t>Spain.</a:t>
            </a:r>
            <a:r>
              <a:rPr dirty="0" sz="1950" spc="6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 i="1">
                <a:solidFill>
                  <a:srgbClr val="252525"/>
                </a:solidFill>
                <a:latin typeface="Arial"/>
                <a:cs typeface="Arial"/>
              </a:rPr>
              <a:t>J</a:t>
            </a:r>
            <a:r>
              <a:rPr dirty="0" sz="1950" spc="35" i="1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 i="1">
                <a:solidFill>
                  <a:srgbClr val="252525"/>
                </a:solidFill>
                <a:latin typeface="Arial"/>
                <a:cs typeface="Arial"/>
              </a:rPr>
              <a:t>Clin</a:t>
            </a:r>
            <a:r>
              <a:rPr dirty="0" sz="1950" spc="55" i="1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 i="1">
                <a:solidFill>
                  <a:srgbClr val="252525"/>
                </a:solidFill>
                <a:latin typeface="Arial"/>
                <a:cs typeface="Arial"/>
              </a:rPr>
              <a:t>Hypertens</a:t>
            </a:r>
            <a:r>
              <a:rPr dirty="0" sz="1950" spc="55" i="1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 i="1">
                <a:solidFill>
                  <a:srgbClr val="252525"/>
                </a:solidFill>
                <a:latin typeface="Arial"/>
                <a:cs typeface="Arial"/>
              </a:rPr>
              <a:t>(Greenwich).</a:t>
            </a:r>
            <a:r>
              <a:rPr dirty="0" sz="1950" spc="50" i="1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1950" spc="-10">
                <a:solidFill>
                  <a:srgbClr val="252525"/>
                </a:solidFill>
                <a:latin typeface="Arial"/>
                <a:cs typeface="Arial"/>
              </a:rPr>
              <a:t>2020.</a:t>
            </a:r>
            <a:endParaRPr sz="19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455454" y="10755245"/>
            <a:ext cx="96348" cy="9865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606854" rIns="0" bIns="0" rtlCol="0" vert="horz">
            <a:spAutoFit/>
          </a:bodyPr>
          <a:lstStyle/>
          <a:p>
            <a:pPr marL="766445">
              <a:lnSpc>
                <a:spcPct val="100000"/>
              </a:lnSpc>
              <a:spcBef>
                <a:spcPts val="135"/>
              </a:spcBef>
            </a:pPr>
            <a:r>
              <a:rPr dirty="0" spc="-10"/>
              <a:t>Disclosures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1508948" y="2919095"/>
            <a:ext cx="17229455" cy="4876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This</a:t>
            </a:r>
            <a:r>
              <a:rPr dirty="0" sz="3300" spc="-16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work</a:t>
            </a:r>
            <a:r>
              <a:rPr dirty="0" sz="3300" spc="-8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was</a:t>
            </a:r>
            <a:r>
              <a:rPr dirty="0" sz="3300" spc="-10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supported</a:t>
            </a:r>
            <a:r>
              <a:rPr dirty="0" sz="3300" spc="-8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by</a:t>
            </a:r>
            <a:r>
              <a:rPr dirty="0" sz="3300" spc="-10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dirty="0" sz="3300" spc="-229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American</a:t>
            </a:r>
            <a:r>
              <a:rPr dirty="0" sz="3300" spc="-8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 spc="-10">
                <a:solidFill>
                  <a:srgbClr val="252525"/>
                </a:solidFill>
                <a:latin typeface="Arial"/>
                <a:cs typeface="Arial"/>
              </a:rPr>
              <a:t>Heart</a:t>
            </a:r>
            <a:r>
              <a:rPr dirty="0" sz="3300" spc="-22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Association</a:t>
            </a:r>
            <a:r>
              <a:rPr dirty="0" sz="3300" spc="-10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(AHA)</a:t>
            </a:r>
            <a:r>
              <a:rPr dirty="0" sz="3300" spc="-8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grant</a:t>
            </a:r>
            <a:r>
              <a:rPr dirty="0" sz="3300" spc="-8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#810957.</a:t>
            </a:r>
            <a:r>
              <a:rPr dirty="0" sz="3300" spc="-7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Prior</a:t>
            </a:r>
            <a:r>
              <a:rPr dirty="0" sz="3300" spc="-9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 spc="-25">
                <a:solidFill>
                  <a:srgbClr val="252525"/>
                </a:solidFill>
                <a:latin typeface="Arial"/>
                <a:cs typeface="Arial"/>
              </a:rPr>
              <a:t>to </a:t>
            </a:r>
            <a:r>
              <a:rPr dirty="0" sz="3300" spc="-20">
                <a:solidFill>
                  <a:srgbClr val="252525"/>
                </a:solidFill>
                <a:latin typeface="Arial"/>
                <a:cs typeface="Arial"/>
              </a:rPr>
              <a:t>AHA</a:t>
            </a:r>
            <a:r>
              <a:rPr dirty="0" sz="3300" spc="-21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funding,</a:t>
            </a:r>
            <a:r>
              <a:rPr dirty="0" sz="3300" spc="-14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part</a:t>
            </a:r>
            <a:r>
              <a:rPr dirty="0" sz="3300" spc="-8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dirty="0" sz="3300" spc="-9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this</a:t>
            </a:r>
            <a:r>
              <a:rPr dirty="0" sz="3300" spc="-9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work</a:t>
            </a:r>
            <a:r>
              <a:rPr dirty="0" sz="3300" spc="-8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was</a:t>
            </a:r>
            <a:r>
              <a:rPr dirty="0" sz="3300" spc="-9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supported</a:t>
            </a:r>
            <a:r>
              <a:rPr dirty="0" sz="3300" spc="-8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by</a:t>
            </a:r>
            <a:r>
              <a:rPr dirty="0" sz="3300" spc="-9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dirty="0" sz="3300" spc="-9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Regional</a:t>
            </a:r>
            <a:r>
              <a:rPr dirty="0" sz="3300" spc="-6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Research</a:t>
            </a:r>
            <a:r>
              <a:rPr dirty="0" sz="3300" spc="-9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Committee</a:t>
            </a:r>
            <a:r>
              <a:rPr dirty="0" sz="3300" spc="-5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dirty="0" sz="3300" spc="-9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 spc="-10">
                <a:solidFill>
                  <a:srgbClr val="252525"/>
                </a:solidFill>
                <a:latin typeface="Arial"/>
                <a:cs typeface="Arial"/>
              </a:rPr>
              <a:t>Kaiser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Permanente</a:t>
            </a:r>
            <a:r>
              <a:rPr dirty="0" sz="3300" spc="-12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Southern</a:t>
            </a:r>
            <a:r>
              <a:rPr dirty="0" sz="3300" spc="-13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California,</a:t>
            </a:r>
            <a:r>
              <a:rPr dirty="0" sz="3300" spc="-12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grant</a:t>
            </a:r>
            <a:r>
              <a:rPr dirty="0" sz="3300" spc="-13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 spc="-25">
                <a:solidFill>
                  <a:srgbClr val="252525"/>
                </a:solidFill>
                <a:latin typeface="Arial"/>
                <a:cs typeface="Arial"/>
              </a:rPr>
              <a:t>#KP-</a:t>
            </a:r>
            <a:r>
              <a:rPr dirty="0" sz="3300" spc="-30">
                <a:solidFill>
                  <a:srgbClr val="252525"/>
                </a:solidFill>
                <a:latin typeface="Arial"/>
                <a:cs typeface="Arial"/>
              </a:rPr>
              <a:t>RRC-</a:t>
            </a:r>
            <a:r>
              <a:rPr dirty="0" sz="3300" spc="-10">
                <a:solidFill>
                  <a:srgbClr val="252525"/>
                </a:solidFill>
                <a:latin typeface="Arial"/>
                <a:cs typeface="Arial"/>
              </a:rPr>
              <a:t>20200402.</a:t>
            </a:r>
            <a:endParaRPr sz="3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770"/>
              </a:spcBef>
            </a:pPr>
            <a:endParaRPr sz="3300">
              <a:latin typeface="Arial"/>
              <a:cs typeface="Arial"/>
            </a:endParaRPr>
          </a:p>
          <a:p>
            <a:pPr marL="389255" indent="-376555">
              <a:lnSpc>
                <a:spcPct val="100000"/>
              </a:lnSpc>
              <a:buChar char="•"/>
              <a:tabLst>
                <a:tab pos="389255" algn="l"/>
              </a:tabLst>
            </a:pPr>
            <a:r>
              <a:rPr dirty="0" sz="2950">
                <a:solidFill>
                  <a:srgbClr val="252525"/>
                </a:solidFill>
                <a:latin typeface="Arial"/>
                <a:cs typeface="Arial"/>
              </a:rPr>
              <a:t>JA</a:t>
            </a:r>
            <a:r>
              <a:rPr dirty="0" sz="2950" spc="-18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950">
                <a:solidFill>
                  <a:srgbClr val="252525"/>
                </a:solidFill>
                <a:latin typeface="Arial"/>
                <a:cs typeface="Arial"/>
              </a:rPr>
              <a:t>reports</a:t>
            </a:r>
            <a:r>
              <a:rPr dirty="0" sz="2950" spc="-2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950">
                <a:solidFill>
                  <a:srgbClr val="252525"/>
                </a:solidFill>
                <a:latin typeface="Arial"/>
                <a:cs typeface="Arial"/>
              </a:rPr>
              <a:t>grants</a:t>
            </a:r>
            <a:r>
              <a:rPr dirty="0" sz="2950" spc="-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950">
                <a:solidFill>
                  <a:srgbClr val="252525"/>
                </a:solidFill>
                <a:latin typeface="Arial"/>
                <a:cs typeface="Arial"/>
              </a:rPr>
              <a:t>from</a:t>
            </a:r>
            <a:r>
              <a:rPr dirty="0" sz="2950" spc="-1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950">
                <a:solidFill>
                  <a:srgbClr val="252525"/>
                </a:solidFill>
                <a:latin typeface="Arial"/>
                <a:cs typeface="Arial"/>
              </a:rPr>
              <a:t>Novartis,</a:t>
            </a:r>
            <a:r>
              <a:rPr dirty="0" sz="2950" spc="-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950">
                <a:solidFill>
                  <a:srgbClr val="252525"/>
                </a:solidFill>
                <a:latin typeface="Arial"/>
                <a:cs typeface="Arial"/>
              </a:rPr>
              <a:t>Vital</a:t>
            </a:r>
            <a:r>
              <a:rPr dirty="0" sz="2950" spc="-1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950">
                <a:solidFill>
                  <a:srgbClr val="252525"/>
                </a:solidFill>
                <a:latin typeface="Arial"/>
                <a:cs typeface="Arial"/>
              </a:rPr>
              <a:t>Strategies,</a:t>
            </a:r>
            <a:r>
              <a:rPr dirty="0" sz="2950" spc="-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950">
                <a:solidFill>
                  <a:srgbClr val="252525"/>
                </a:solidFill>
                <a:latin typeface="Arial"/>
                <a:cs typeface="Arial"/>
              </a:rPr>
              <a:t>and</a:t>
            </a:r>
            <a:r>
              <a:rPr dirty="0" sz="2950" spc="-2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950">
                <a:solidFill>
                  <a:srgbClr val="252525"/>
                </a:solidFill>
                <a:latin typeface="Arial"/>
                <a:cs typeface="Arial"/>
              </a:rPr>
              <a:t>Merck</a:t>
            </a:r>
            <a:r>
              <a:rPr dirty="0" sz="2950" spc="-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950">
                <a:solidFill>
                  <a:srgbClr val="252525"/>
                </a:solidFill>
                <a:latin typeface="Arial"/>
                <a:cs typeface="Arial"/>
              </a:rPr>
              <a:t>&amp;</a:t>
            </a:r>
            <a:r>
              <a:rPr dirty="0" sz="2950" spc="-1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950">
                <a:solidFill>
                  <a:srgbClr val="252525"/>
                </a:solidFill>
                <a:latin typeface="Arial"/>
                <a:cs typeface="Arial"/>
              </a:rPr>
              <a:t>Co.</a:t>
            </a:r>
            <a:r>
              <a:rPr dirty="0" sz="2950" spc="-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950">
                <a:solidFill>
                  <a:srgbClr val="252525"/>
                </a:solidFill>
                <a:latin typeface="Arial"/>
                <a:cs typeface="Arial"/>
              </a:rPr>
              <a:t>outside</a:t>
            </a:r>
            <a:r>
              <a:rPr dirty="0" sz="2950" spc="-2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95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dirty="0" sz="2950" spc="-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950">
                <a:solidFill>
                  <a:srgbClr val="252525"/>
                </a:solidFill>
                <a:latin typeface="Arial"/>
                <a:cs typeface="Arial"/>
              </a:rPr>
              <a:t>submitted</a:t>
            </a:r>
            <a:r>
              <a:rPr dirty="0" sz="2950" spc="-2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950" spc="-10">
                <a:solidFill>
                  <a:srgbClr val="252525"/>
                </a:solidFill>
                <a:latin typeface="Arial"/>
                <a:cs typeface="Arial"/>
              </a:rPr>
              <a:t>work.</a:t>
            </a:r>
            <a:endParaRPr sz="2950">
              <a:latin typeface="Arial"/>
              <a:cs typeface="Arial"/>
            </a:endParaRPr>
          </a:p>
          <a:p>
            <a:pPr marL="389255" indent="-376555">
              <a:lnSpc>
                <a:spcPct val="100000"/>
              </a:lnSpc>
              <a:spcBef>
                <a:spcPts val="1010"/>
              </a:spcBef>
              <a:buChar char="•"/>
              <a:tabLst>
                <a:tab pos="389255" algn="l"/>
              </a:tabLst>
            </a:pPr>
            <a:r>
              <a:rPr dirty="0" sz="2950">
                <a:solidFill>
                  <a:srgbClr val="252525"/>
                </a:solidFill>
                <a:latin typeface="Arial"/>
                <a:cs typeface="Arial"/>
              </a:rPr>
              <a:t>RW</a:t>
            </a:r>
            <a:r>
              <a:rPr dirty="0" sz="2950" spc="-2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950">
                <a:solidFill>
                  <a:srgbClr val="252525"/>
                </a:solidFill>
                <a:latin typeface="Arial"/>
                <a:cs typeface="Arial"/>
              </a:rPr>
              <a:t>and</a:t>
            </a:r>
            <a:r>
              <a:rPr dirty="0" sz="2950" spc="-7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950">
                <a:solidFill>
                  <a:srgbClr val="252525"/>
                </a:solidFill>
                <a:latin typeface="Arial"/>
                <a:cs typeface="Arial"/>
              </a:rPr>
              <a:t>TQL</a:t>
            </a:r>
            <a:r>
              <a:rPr dirty="0" sz="2950" spc="-12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950">
                <a:solidFill>
                  <a:srgbClr val="252525"/>
                </a:solidFill>
                <a:latin typeface="Arial"/>
                <a:cs typeface="Arial"/>
              </a:rPr>
              <a:t>report</a:t>
            </a:r>
            <a:r>
              <a:rPr dirty="0" sz="2950" spc="-1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950">
                <a:solidFill>
                  <a:srgbClr val="252525"/>
                </a:solidFill>
                <a:latin typeface="Arial"/>
                <a:cs typeface="Arial"/>
              </a:rPr>
              <a:t>grants</a:t>
            </a:r>
            <a:r>
              <a:rPr dirty="0" sz="2950" spc="-1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950">
                <a:solidFill>
                  <a:srgbClr val="252525"/>
                </a:solidFill>
                <a:latin typeface="Arial"/>
                <a:cs typeface="Arial"/>
              </a:rPr>
              <a:t>from</a:t>
            </a:r>
            <a:r>
              <a:rPr dirty="0" sz="2950" spc="-1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950">
                <a:solidFill>
                  <a:srgbClr val="252525"/>
                </a:solidFill>
                <a:latin typeface="Arial"/>
                <a:cs typeface="Arial"/>
              </a:rPr>
              <a:t>Novartis</a:t>
            </a:r>
            <a:r>
              <a:rPr dirty="0" sz="2950" spc="-3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950">
                <a:solidFill>
                  <a:srgbClr val="252525"/>
                </a:solidFill>
                <a:latin typeface="Arial"/>
                <a:cs typeface="Arial"/>
              </a:rPr>
              <a:t>and</a:t>
            </a:r>
            <a:r>
              <a:rPr dirty="0" sz="2950" spc="-1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950">
                <a:solidFill>
                  <a:srgbClr val="252525"/>
                </a:solidFill>
                <a:latin typeface="Arial"/>
                <a:cs typeface="Arial"/>
              </a:rPr>
              <a:t>Vital</a:t>
            </a:r>
            <a:r>
              <a:rPr dirty="0" sz="2950" spc="-2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950">
                <a:solidFill>
                  <a:srgbClr val="252525"/>
                </a:solidFill>
                <a:latin typeface="Arial"/>
                <a:cs typeface="Arial"/>
              </a:rPr>
              <a:t>Strategies</a:t>
            </a:r>
            <a:r>
              <a:rPr dirty="0" sz="2950" spc="-1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950">
                <a:solidFill>
                  <a:srgbClr val="252525"/>
                </a:solidFill>
                <a:latin typeface="Arial"/>
                <a:cs typeface="Arial"/>
              </a:rPr>
              <a:t>outside</a:t>
            </a:r>
            <a:r>
              <a:rPr dirty="0" sz="2950" spc="-3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95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dirty="0" sz="2950" spc="-1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950">
                <a:solidFill>
                  <a:srgbClr val="252525"/>
                </a:solidFill>
                <a:latin typeface="Arial"/>
                <a:cs typeface="Arial"/>
              </a:rPr>
              <a:t>submitted</a:t>
            </a:r>
            <a:r>
              <a:rPr dirty="0" sz="2950" spc="-10">
                <a:solidFill>
                  <a:srgbClr val="252525"/>
                </a:solidFill>
                <a:latin typeface="Arial"/>
                <a:cs typeface="Arial"/>
              </a:rPr>
              <a:t> work.</a:t>
            </a:r>
            <a:endParaRPr sz="2950">
              <a:latin typeface="Arial"/>
              <a:cs typeface="Arial"/>
            </a:endParaRPr>
          </a:p>
          <a:p>
            <a:pPr marL="389255" marR="715010" indent="-377190">
              <a:lnSpc>
                <a:spcPct val="100600"/>
              </a:lnSpc>
              <a:spcBef>
                <a:spcPts val="990"/>
              </a:spcBef>
              <a:buChar char="•"/>
              <a:tabLst>
                <a:tab pos="389255" algn="l"/>
              </a:tabLst>
            </a:pPr>
            <a:r>
              <a:rPr dirty="0" sz="2950">
                <a:solidFill>
                  <a:srgbClr val="252525"/>
                </a:solidFill>
                <a:latin typeface="Arial"/>
                <a:cs typeface="Arial"/>
              </a:rPr>
              <a:t>KR</a:t>
            </a:r>
            <a:r>
              <a:rPr dirty="0" sz="2950" spc="-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950">
                <a:solidFill>
                  <a:srgbClr val="252525"/>
                </a:solidFill>
                <a:latin typeface="Arial"/>
                <a:cs typeface="Arial"/>
              </a:rPr>
              <a:t>reports</a:t>
            </a:r>
            <a:r>
              <a:rPr dirty="0" sz="2950" spc="-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950">
                <a:solidFill>
                  <a:srgbClr val="252525"/>
                </a:solidFill>
                <a:latin typeface="Arial"/>
                <a:cs typeface="Arial"/>
              </a:rPr>
              <a:t>grants</a:t>
            </a:r>
            <a:r>
              <a:rPr dirty="0" sz="2950" spc="-2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950">
                <a:solidFill>
                  <a:srgbClr val="252525"/>
                </a:solidFill>
                <a:latin typeface="Arial"/>
                <a:cs typeface="Arial"/>
              </a:rPr>
              <a:t>from</a:t>
            </a:r>
            <a:r>
              <a:rPr dirty="0" sz="2950" spc="-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950">
                <a:solidFill>
                  <a:srgbClr val="252525"/>
                </a:solidFill>
                <a:latin typeface="Arial"/>
                <a:cs typeface="Arial"/>
              </a:rPr>
              <a:t>Novartis,</a:t>
            </a:r>
            <a:r>
              <a:rPr dirty="0" sz="2950" spc="-2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950">
                <a:solidFill>
                  <a:srgbClr val="252525"/>
                </a:solidFill>
                <a:latin typeface="Arial"/>
                <a:cs typeface="Arial"/>
              </a:rPr>
              <a:t>Vital</a:t>
            </a:r>
            <a:r>
              <a:rPr dirty="0" sz="2950" spc="-1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950">
                <a:solidFill>
                  <a:srgbClr val="252525"/>
                </a:solidFill>
                <a:latin typeface="Arial"/>
                <a:cs typeface="Arial"/>
              </a:rPr>
              <a:t>Strategies,</a:t>
            </a:r>
            <a:r>
              <a:rPr dirty="0" sz="2950" spc="-2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950">
                <a:solidFill>
                  <a:srgbClr val="252525"/>
                </a:solidFill>
                <a:latin typeface="Arial"/>
                <a:cs typeface="Arial"/>
              </a:rPr>
              <a:t>Merck</a:t>
            </a:r>
            <a:r>
              <a:rPr dirty="0" sz="2950" spc="-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950">
                <a:solidFill>
                  <a:srgbClr val="252525"/>
                </a:solidFill>
                <a:latin typeface="Arial"/>
                <a:cs typeface="Arial"/>
              </a:rPr>
              <a:t>&amp;</a:t>
            </a:r>
            <a:r>
              <a:rPr dirty="0" sz="2950" spc="-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950">
                <a:solidFill>
                  <a:srgbClr val="252525"/>
                </a:solidFill>
                <a:latin typeface="Arial"/>
                <a:cs typeface="Arial"/>
              </a:rPr>
              <a:t>Co.,</a:t>
            </a:r>
            <a:r>
              <a:rPr dirty="0" sz="2950" spc="-2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950">
                <a:solidFill>
                  <a:srgbClr val="252525"/>
                </a:solidFill>
                <a:latin typeface="Arial"/>
                <a:cs typeface="Arial"/>
              </a:rPr>
              <a:t>and</a:t>
            </a:r>
            <a:r>
              <a:rPr dirty="0" sz="2950" spc="-17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950">
                <a:solidFill>
                  <a:srgbClr val="252525"/>
                </a:solidFill>
                <a:latin typeface="Arial"/>
                <a:cs typeface="Arial"/>
              </a:rPr>
              <a:t>Amgen</a:t>
            </a:r>
            <a:r>
              <a:rPr dirty="0" sz="2950" spc="-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950">
                <a:solidFill>
                  <a:srgbClr val="252525"/>
                </a:solidFill>
                <a:latin typeface="Arial"/>
                <a:cs typeface="Arial"/>
              </a:rPr>
              <a:t>outside</a:t>
            </a:r>
            <a:r>
              <a:rPr dirty="0" sz="2950" spc="-2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950">
                <a:solidFill>
                  <a:srgbClr val="252525"/>
                </a:solidFill>
                <a:latin typeface="Arial"/>
                <a:cs typeface="Arial"/>
              </a:rPr>
              <a:t>the </a:t>
            </a:r>
            <a:r>
              <a:rPr dirty="0" sz="2950" spc="-10">
                <a:solidFill>
                  <a:srgbClr val="252525"/>
                </a:solidFill>
                <a:latin typeface="Arial"/>
                <a:cs typeface="Arial"/>
              </a:rPr>
              <a:t>submitted work.</a:t>
            </a:r>
            <a:endParaRPr sz="2950">
              <a:latin typeface="Arial"/>
              <a:cs typeface="Arial"/>
            </a:endParaRPr>
          </a:p>
          <a:p>
            <a:pPr marL="389255" indent="-376555">
              <a:lnSpc>
                <a:spcPct val="100000"/>
              </a:lnSpc>
              <a:spcBef>
                <a:spcPts val="1010"/>
              </a:spcBef>
              <a:buChar char="•"/>
              <a:tabLst>
                <a:tab pos="389255" algn="l"/>
              </a:tabLst>
            </a:pPr>
            <a:r>
              <a:rPr dirty="0" sz="2950">
                <a:solidFill>
                  <a:srgbClr val="252525"/>
                </a:solidFill>
                <a:latin typeface="Arial"/>
                <a:cs typeface="Arial"/>
              </a:rPr>
              <a:t>HZ, MKG,</a:t>
            </a:r>
            <a:r>
              <a:rPr dirty="0" sz="2950" spc="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950">
                <a:solidFill>
                  <a:srgbClr val="252525"/>
                </a:solidFill>
                <a:latin typeface="Arial"/>
                <a:cs typeface="Arial"/>
              </a:rPr>
              <a:t>MTM,</a:t>
            </a:r>
            <a:r>
              <a:rPr dirty="0" sz="2950" spc="-6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950">
                <a:solidFill>
                  <a:srgbClr val="252525"/>
                </a:solidFill>
                <a:latin typeface="Arial"/>
                <a:cs typeface="Arial"/>
              </a:rPr>
              <a:t>TNH, BC,</a:t>
            </a:r>
            <a:r>
              <a:rPr dirty="0" sz="2950" spc="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950">
                <a:solidFill>
                  <a:srgbClr val="252525"/>
                </a:solidFill>
                <a:latin typeface="Arial"/>
                <a:cs typeface="Arial"/>
              </a:rPr>
              <a:t>ML,</a:t>
            </a:r>
            <a:r>
              <a:rPr dirty="0" sz="2950" spc="-1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950">
                <a:solidFill>
                  <a:srgbClr val="252525"/>
                </a:solidFill>
                <a:latin typeface="Arial"/>
                <a:cs typeface="Arial"/>
              </a:rPr>
              <a:t>JJS,</a:t>
            </a:r>
            <a:r>
              <a:rPr dirty="0" sz="2950" spc="-1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950">
                <a:solidFill>
                  <a:srgbClr val="252525"/>
                </a:solidFill>
                <a:latin typeface="Arial"/>
                <a:cs typeface="Arial"/>
              </a:rPr>
              <a:t>JWB,</a:t>
            </a:r>
            <a:r>
              <a:rPr dirty="0" sz="2950" spc="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950">
                <a:solidFill>
                  <a:srgbClr val="252525"/>
                </a:solidFill>
                <a:latin typeface="Arial"/>
                <a:cs typeface="Arial"/>
              </a:rPr>
              <a:t>JPM, and</a:t>
            </a:r>
            <a:r>
              <a:rPr dirty="0" sz="2950" spc="-18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950">
                <a:solidFill>
                  <a:srgbClr val="252525"/>
                </a:solidFill>
                <a:latin typeface="Arial"/>
                <a:cs typeface="Arial"/>
              </a:rPr>
              <a:t>ALO</a:t>
            </a:r>
            <a:r>
              <a:rPr dirty="0" sz="2950" spc="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950">
                <a:solidFill>
                  <a:srgbClr val="252525"/>
                </a:solidFill>
                <a:latin typeface="Arial"/>
                <a:cs typeface="Arial"/>
              </a:rPr>
              <a:t>have</a:t>
            </a:r>
            <a:r>
              <a:rPr dirty="0" sz="2950" spc="-1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950">
                <a:solidFill>
                  <a:srgbClr val="252525"/>
                </a:solidFill>
                <a:latin typeface="Arial"/>
                <a:cs typeface="Arial"/>
              </a:rPr>
              <a:t>no</a:t>
            </a:r>
            <a:r>
              <a:rPr dirty="0" sz="2950" spc="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950">
                <a:solidFill>
                  <a:srgbClr val="252525"/>
                </a:solidFill>
                <a:latin typeface="Arial"/>
                <a:cs typeface="Arial"/>
              </a:rPr>
              <a:t>financial</a:t>
            </a:r>
            <a:r>
              <a:rPr dirty="0" sz="2950" spc="-2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950" spc="-10">
                <a:solidFill>
                  <a:srgbClr val="252525"/>
                </a:solidFill>
                <a:latin typeface="Arial"/>
                <a:cs typeface="Arial"/>
              </a:rPr>
              <a:t>disclosures.</a:t>
            </a:r>
            <a:endParaRPr sz="29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455454" y="10755245"/>
            <a:ext cx="96348" cy="9865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606854" rIns="0" bIns="0" rtlCol="0" vert="horz">
            <a:spAutoFit/>
          </a:bodyPr>
          <a:lstStyle/>
          <a:p>
            <a:pPr marL="766445">
              <a:lnSpc>
                <a:spcPct val="100000"/>
              </a:lnSpc>
              <a:spcBef>
                <a:spcPts val="135"/>
              </a:spcBef>
            </a:pPr>
            <a:r>
              <a:rPr dirty="0" spc="-10"/>
              <a:t>Background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1470848" y="2919095"/>
            <a:ext cx="17524095" cy="61823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27355" marR="43180" indent="-377190">
              <a:lnSpc>
                <a:spcPct val="100000"/>
              </a:lnSpc>
              <a:spcBef>
                <a:spcPts val="95"/>
              </a:spcBef>
              <a:buChar char="•"/>
              <a:tabLst>
                <a:tab pos="427355" algn="l"/>
              </a:tabLst>
            </a:pP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dirty="0" sz="3300" spc="-8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 spc="-25">
                <a:solidFill>
                  <a:srgbClr val="252525"/>
                </a:solidFill>
                <a:latin typeface="Arial"/>
                <a:cs typeface="Arial"/>
              </a:rPr>
              <a:t>Covid-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19</a:t>
            </a:r>
            <a:r>
              <a:rPr dirty="0" sz="3300" spc="-6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pandemic</a:t>
            </a:r>
            <a:r>
              <a:rPr dirty="0" sz="3300" spc="-6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has</a:t>
            </a:r>
            <a:r>
              <a:rPr dirty="0" sz="3300" spc="-7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generated</a:t>
            </a:r>
            <a:r>
              <a:rPr dirty="0" sz="3300" spc="-7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concerns</a:t>
            </a:r>
            <a:r>
              <a:rPr dirty="0" sz="3300" spc="-6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that</a:t>
            </a:r>
            <a:r>
              <a:rPr dirty="0" sz="3300" spc="-8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use</a:t>
            </a:r>
            <a:r>
              <a:rPr dirty="0" sz="3300" spc="-8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dirty="0" sz="3300" spc="-8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 spc="-20">
                <a:solidFill>
                  <a:srgbClr val="252525"/>
                </a:solidFill>
                <a:latin typeface="Arial"/>
                <a:cs typeface="Arial"/>
              </a:rPr>
              <a:t>angiotensin-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converting</a:t>
            </a:r>
            <a:r>
              <a:rPr dirty="0" sz="3300" spc="-5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 spc="-10">
                <a:solidFill>
                  <a:srgbClr val="252525"/>
                </a:solidFill>
                <a:latin typeface="Arial"/>
                <a:cs typeface="Arial"/>
              </a:rPr>
              <a:t>enzyme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inhibitors</a:t>
            </a:r>
            <a:r>
              <a:rPr dirty="0" sz="3300" spc="-114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(ACEIs)</a:t>
            </a:r>
            <a:r>
              <a:rPr dirty="0" sz="3300" spc="-11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or</a:t>
            </a:r>
            <a:r>
              <a:rPr dirty="0" sz="3300" spc="-11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angiotensin</a:t>
            </a:r>
            <a:r>
              <a:rPr dirty="0" sz="3300" spc="-10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receptor</a:t>
            </a:r>
            <a:r>
              <a:rPr dirty="0" sz="3300" spc="-10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blockers</a:t>
            </a:r>
            <a:r>
              <a:rPr dirty="0" sz="3300" spc="-12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(ARBs)</a:t>
            </a:r>
            <a:r>
              <a:rPr dirty="0" sz="3300" spc="-10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may</a:t>
            </a:r>
            <a:r>
              <a:rPr dirty="0" sz="3300" spc="-12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be</a:t>
            </a:r>
            <a:r>
              <a:rPr dirty="0" sz="3300" spc="-12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associated</a:t>
            </a:r>
            <a:r>
              <a:rPr dirty="0" sz="3300" spc="-11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 spc="-20">
                <a:solidFill>
                  <a:srgbClr val="252525"/>
                </a:solidFill>
                <a:latin typeface="Arial"/>
                <a:cs typeface="Arial"/>
              </a:rPr>
              <a:t>with</a:t>
            </a:r>
            <a:r>
              <a:rPr dirty="0" sz="3300" spc="82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increased</a:t>
            </a:r>
            <a:r>
              <a:rPr dirty="0" sz="3300" spc="-6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risk</a:t>
            </a:r>
            <a:r>
              <a:rPr dirty="0" sz="3300" spc="-7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dirty="0" sz="3300" spc="-8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 spc="-25">
                <a:solidFill>
                  <a:srgbClr val="252525"/>
                </a:solidFill>
                <a:latin typeface="Arial"/>
                <a:cs typeface="Arial"/>
              </a:rPr>
              <a:t>Covid-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19</a:t>
            </a:r>
            <a:r>
              <a:rPr dirty="0" sz="3300" spc="-6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infection</a:t>
            </a:r>
            <a:r>
              <a:rPr dirty="0" sz="3300" spc="-8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or</a:t>
            </a:r>
            <a:r>
              <a:rPr dirty="0" sz="3300" spc="-7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disease</a:t>
            </a:r>
            <a:r>
              <a:rPr dirty="0" sz="3300" spc="-7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 spc="-10">
                <a:solidFill>
                  <a:srgbClr val="252525"/>
                </a:solidFill>
                <a:latin typeface="Arial"/>
                <a:cs typeface="Arial"/>
              </a:rPr>
              <a:t>severity.</a:t>
            </a:r>
            <a:endParaRPr sz="3300">
              <a:latin typeface="Arial"/>
              <a:cs typeface="Arial"/>
            </a:endParaRPr>
          </a:p>
          <a:p>
            <a:pPr lvl="1" marL="1181100" marR="59690" indent="-377190">
              <a:lnSpc>
                <a:spcPct val="100000"/>
              </a:lnSpc>
              <a:spcBef>
                <a:spcPts val="980"/>
              </a:spcBef>
              <a:buSzPct val="80303"/>
              <a:buFont typeface="Wingdings"/>
              <a:buChar char=""/>
              <a:tabLst>
                <a:tab pos="1181100" algn="l"/>
              </a:tabLst>
            </a:pP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ACEIs</a:t>
            </a:r>
            <a:r>
              <a:rPr dirty="0" sz="3300" spc="-12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or</a:t>
            </a:r>
            <a:r>
              <a:rPr dirty="0" sz="3300" spc="-22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ARBs</a:t>
            </a:r>
            <a:r>
              <a:rPr dirty="0" sz="3300" spc="-10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may</a:t>
            </a:r>
            <a:r>
              <a:rPr dirty="0" sz="3300" spc="-8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upregulate</a:t>
            </a:r>
            <a:r>
              <a:rPr dirty="0" sz="3300" spc="-8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 spc="-25">
                <a:solidFill>
                  <a:srgbClr val="252525"/>
                </a:solidFill>
                <a:latin typeface="Arial"/>
                <a:cs typeface="Arial"/>
              </a:rPr>
              <a:t>angiotensin-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converting</a:t>
            </a:r>
            <a:r>
              <a:rPr dirty="0" sz="3300" spc="-6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enzyme</a:t>
            </a:r>
            <a:r>
              <a:rPr dirty="0" sz="3300" spc="-8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2</a:t>
            </a:r>
            <a:r>
              <a:rPr dirty="0" sz="3300" spc="-9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(ACE2)</a:t>
            </a:r>
            <a:r>
              <a:rPr dirty="0" sz="3300" spc="-10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receptors</a:t>
            </a:r>
            <a:r>
              <a:rPr dirty="0" sz="3300" spc="-7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 spc="-25">
                <a:solidFill>
                  <a:srgbClr val="252525"/>
                </a:solidFill>
                <a:latin typeface="Arial"/>
                <a:cs typeface="Arial"/>
              </a:rPr>
              <a:t>and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increase</a:t>
            </a:r>
            <a:r>
              <a:rPr dirty="0" sz="3300" spc="-4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 spc="-30">
                <a:solidFill>
                  <a:srgbClr val="252525"/>
                </a:solidFill>
                <a:latin typeface="Arial"/>
                <a:cs typeface="Arial"/>
              </a:rPr>
              <a:t>SARS-</a:t>
            </a:r>
            <a:r>
              <a:rPr dirty="0" sz="3300" spc="-75">
                <a:solidFill>
                  <a:srgbClr val="252525"/>
                </a:solidFill>
                <a:latin typeface="Arial"/>
                <a:cs typeface="Arial"/>
              </a:rPr>
              <a:t>CoV-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2</a:t>
            </a:r>
            <a:r>
              <a:rPr dirty="0" sz="3300" spc="-3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 spc="-10">
                <a:solidFill>
                  <a:srgbClr val="252525"/>
                </a:solidFill>
                <a:latin typeface="Arial"/>
                <a:cs typeface="Arial"/>
              </a:rPr>
              <a:t>infectivity.</a:t>
            </a:r>
            <a:r>
              <a:rPr dirty="0" baseline="25252" sz="3300" spc="-15">
                <a:solidFill>
                  <a:srgbClr val="252525"/>
                </a:solidFill>
                <a:latin typeface="Arial"/>
                <a:cs typeface="Arial"/>
              </a:rPr>
              <a:t>1</a:t>
            </a:r>
            <a:endParaRPr baseline="25252" sz="3300">
              <a:latin typeface="Arial"/>
              <a:cs typeface="Arial"/>
            </a:endParaRPr>
          </a:p>
          <a:p>
            <a:pPr lvl="1" marL="1181100" marR="1830705" indent="-377190">
              <a:lnSpc>
                <a:spcPct val="100000"/>
              </a:lnSpc>
              <a:spcBef>
                <a:spcPts val="985"/>
              </a:spcBef>
              <a:buSzPct val="80303"/>
              <a:buFont typeface="Wingdings"/>
              <a:buChar char=""/>
              <a:tabLst>
                <a:tab pos="1181100" algn="l"/>
              </a:tabLst>
            </a:pP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ACEIs</a:t>
            </a:r>
            <a:r>
              <a:rPr dirty="0" sz="3300" spc="-7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or</a:t>
            </a:r>
            <a:r>
              <a:rPr dirty="0" sz="3300" spc="-22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ARBs</a:t>
            </a:r>
            <a:r>
              <a:rPr dirty="0" sz="3300" spc="-6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may</a:t>
            </a:r>
            <a:r>
              <a:rPr dirty="0" sz="3300" spc="-5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be</a:t>
            </a:r>
            <a:r>
              <a:rPr dirty="0" sz="3300" spc="-7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protective</a:t>
            </a:r>
            <a:r>
              <a:rPr dirty="0" sz="3300" spc="-7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against</a:t>
            </a:r>
            <a:r>
              <a:rPr dirty="0" sz="3300" spc="-5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 spc="-30">
                <a:solidFill>
                  <a:srgbClr val="252525"/>
                </a:solidFill>
                <a:latin typeface="Arial"/>
                <a:cs typeface="Arial"/>
              </a:rPr>
              <a:t>Covid-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19</a:t>
            </a:r>
            <a:r>
              <a:rPr dirty="0" sz="3300" spc="-5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by</a:t>
            </a:r>
            <a:r>
              <a:rPr dirty="0" sz="3300" spc="-6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 spc="-20">
                <a:solidFill>
                  <a:srgbClr val="252525"/>
                </a:solidFill>
                <a:latin typeface="Arial"/>
                <a:cs typeface="Arial"/>
              </a:rPr>
              <a:t>upregulating</a:t>
            </a:r>
            <a:r>
              <a:rPr dirty="0" sz="3300" spc="-21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ACE2</a:t>
            </a:r>
            <a:r>
              <a:rPr dirty="0" sz="3300" spc="-7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 spc="-25">
                <a:solidFill>
                  <a:srgbClr val="252525"/>
                </a:solidFill>
                <a:latin typeface="Arial"/>
                <a:cs typeface="Arial"/>
              </a:rPr>
              <a:t>and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mitigating</a:t>
            </a:r>
            <a:r>
              <a:rPr dirty="0" sz="3300" spc="-9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dirty="0" sz="3300" spc="-10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inflammatory</a:t>
            </a:r>
            <a:r>
              <a:rPr dirty="0" sz="3300" spc="-7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response</a:t>
            </a:r>
            <a:r>
              <a:rPr dirty="0" sz="3300" spc="-8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in</a:t>
            </a:r>
            <a:r>
              <a:rPr dirty="0" sz="3300" spc="-11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dirty="0" sz="3300" spc="-11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lungs</a:t>
            </a:r>
            <a:r>
              <a:rPr dirty="0" sz="3300" spc="-9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dirty="0" sz="3300" spc="-11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infected</a:t>
            </a:r>
            <a:r>
              <a:rPr dirty="0" sz="3300" spc="-9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 spc="-10">
                <a:solidFill>
                  <a:srgbClr val="252525"/>
                </a:solidFill>
                <a:latin typeface="Arial"/>
                <a:cs typeface="Arial"/>
              </a:rPr>
              <a:t>patients.</a:t>
            </a:r>
            <a:r>
              <a:rPr dirty="0" baseline="25252" sz="3300" spc="-15">
                <a:solidFill>
                  <a:srgbClr val="252525"/>
                </a:solidFill>
                <a:latin typeface="Arial"/>
                <a:cs typeface="Arial"/>
              </a:rPr>
              <a:t>2</a:t>
            </a:r>
            <a:endParaRPr baseline="25252" sz="33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2135"/>
              </a:spcBef>
              <a:buClr>
                <a:srgbClr val="252525"/>
              </a:buClr>
              <a:buFont typeface="Wingdings"/>
              <a:buChar char=""/>
            </a:pPr>
            <a:endParaRPr sz="3300">
              <a:latin typeface="Arial"/>
              <a:cs typeface="Arial"/>
            </a:endParaRPr>
          </a:p>
          <a:p>
            <a:pPr marL="427355" marR="69850" indent="-377190">
              <a:lnSpc>
                <a:spcPct val="100000"/>
              </a:lnSpc>
              <a:buChar char="•"/>
              <a:tabLst>
                <a:tab pos="427355" algn="l"/>
              </a:tabLst>
            </a:pPr>
            <a:r>
              <a:rPr dirty="0" sz="3300" spc="-10">
                <a:solidFill>
                  <a:srgbClr val="252525"/>
                </a:solidFill>
                <a:latin typeface="Arial"/>
                <a:cs typeface="Arial"/>
              </a:rPr>
              <a:t>Epidemiologic</a:t>
            </a:r>
            <a:r>
              <a:rPr dirty="0" sz="3300" spc="-7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studies</a:t>
            </a:r>
            <a:r>
              <a:rPr dirty="0" sz="3300" spc="-9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have</a:t>
            </a:r>
            <a:r>
              <a:rPr dirty="0" sz="3300" spc="-10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emerged</a:t>
            </a:r>
            <a:r>
              <a:rPr dirty="0" sz="3300" spc="-7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to</a:t>
            </a:r>
            <a:r>
              <a:rPr dirty="0" sz="3300" spc="-10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address</a:t>
            </a:r>
            <a:r>
              <a:rPr dirty="0" sz="3300" spc="-8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this</a:t>
            </a:r>
            <a:r>
              <a:rPr dirty="0" sz="3300" spc="-10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question,</a:t>
            </a:r>
            <a:r>
              <a:rPr dirty="0" sz="3300" spc="-8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and</a:t>
            </a:r>
            <a:r>
              <a:rPr dirty="0" sz="3300" spc="-10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these</a:t>
            </a:r>
            <a:r>
              <a:rPr dirty="0" sz="3300" spc="-10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reports</a:t>
            </a:r>
            <a:r>
              <a:rPr dirty="0" sz="3300" spc="-8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showed</a:t>
            </a:r>
            <a:r>
              <a:rPr dirty="0" sz="3300" spc="-10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 spc="-25">
                <a:solidFill>
                  <a:srgbClr val="252525"/>
                </a:solidFill>
                <a:latin typeface="Arial"/>
                <a:cs typeface="Arial"/>
              </a:rPr>
              <a:t>no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increased</a:t>
            </a:r>
            <a:r>
              <a:rPr dirty="0" sz="3300" spc="-7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risk</a:t>
            </a:r>
            <a:r>
              <a:rPr dirty="0" sz="3300" spc="-6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dirty="0" sz="3300" spc="-7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severity</a:t>
            </a:r>
            <a:r>
              <a:rPr dirty="0" sz="3300" spc="-7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dirty="0" sz="3300" spc="-7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 spc="-25">
                <a:solidFill>
                  <a:srgbClr val="252525"/>
                </a:solidFill>
                <a:latin typeface="Arial"/>
                <a:cs typeface="Arial"/>
              </a:rPr>
              <a:t>Covid-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19</a:t>
            </a:r>
            <a:r>
              <a:rPr dirty="0" sz="3300" spc="-5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associated</a:t>
            </a:r>
            <a:r>
              <a:rPr dirty="0" sz="3300" spc="-6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 spc="-10">
                <a:solidFill>
                  <a:srgbClr val="252525"/>
                </a:solidFill>
                <a:latin typeface="Arial"/>
                <a:cs typeface="Arial"/>
              </a:rPr>
              <a:t>with</a:t>
            </a:r>
            <a:r>
              <a:rPr dirty="0" sz="3300" spc="-22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ACEI</a:t>
            </a:r>
            <a:r>
              <a:rPr dirty="0" sz="3300" spc="-7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or</a:t>
            </a:r>
            <a:r>
              <a:rPr dirty="0" sz="3300" spc="-229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ARB</a:t>
            </a:r>
            <a:r>
              <a:rPr dirty="0" sz="3300" spc="-7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 spc="-20">
                <a:solidFill>
                  <a:srgbClr val="252525"/>
                </a:solidFill>
                <a:latin typeface="Arial"/>
                <a:cs typeface="Arial"/>
              </a:rPr>
              <a:t>exposure.</a:t>
            </a:r>
            <a:r>
              <a:rPr dirty="0" baseline="25252" sz="3300" spc="-30">
                <a:solidFill>
                  <a:srgbClr val="252525"/>
                </a:solidFill>
                <a:latin typeface="Arial"/>
                <a:cs typeface="Arial"/>
              </a:rPr>
              <a:t>3-</a:t>
            </a:r>
            <a:r>
              <a:rPr dirty="0" baseline="25252" sz="3300" spc="-75">
                <a:solidFill>
                  <a:srgbClr val="252525"/>
                </a:solidFill>
                <a:latin typeface="Arial"/>
                <a:cs typeface="Arial"/>
              </a:rPr>
              <a:t>8</a:t>
            </a:r>
            <a:endParaRPr baseline="25252" sz="3300">
              <a:latin typeface="Arial"/>
              <a:cs typeface="Arial"/>
            </a:endParaRPr>
          </a:p>
          <a:p>
            <a:pPr lvl="1" marL="1181100" indent="-376555">
              <a:lnSpc>
                <a:spcPct val="100000"/>
              </a:lnSpc>
              <a:spcBef>
                <a:spcPts val="985"/>
              </a:spcBef>
              <a:buSzPct val="80303"/>
              <a:buFont typeface="Wingdings"/>
              <a:buChar char=""/>
              <a:tabLst>
                <a:tab pos="1181100" algn="l"/>
              </a:tabLst>
            </a:pP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Limited</a:t>
            </a:r>
            <a:r>
              <a:rPr dirty="0" sz="3300" spc="-9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information</a:t>
            </a:r>
            <a:r>
              <a:rPr dirty="0" sz="3300" spc="-9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is</a:t>
            </a:r>
            <a:r>
              <a:rPr dirty="0" sz="3300" spc="-9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available</a:t>
            </a:r>
            <a:r>
              <a:rPr dirty="0" sz="3300" spc="-10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on</a:t>
            </a:r>
            <a:r>
              <a:rPr dirty="0" sz="3300" spc="-10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dirty="0" sz="3300" spc="-11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susceptibility</a:t>
            </a:r>
            <a:r>
              <a:rPr dirty="0" sz="3300" spc="-9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dirty="0" sz="3300" spc="-11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 spc="-20">
                <a:solidFill>
                  <a:srgbClr val="252525"/>
                </a:solidFill>
                <a:latin typeface="Arial"/>
                <a:cs typeface="Arial"/>
              </a:rPr>
              <a:t>Covid-</a:t>
            </a:r>
            <a:r>
              <a:rPr dirty="0" sz="3300" spc="-25">
                <a:solidFill>
                  <a:srgbClr val="252525"/>
                </a:solidFill>
                <a:latin typeface="Arial"/>
                <a:cs typeface="Arial"/>
              </a:rPr>
              <a:t>19.</a:t>
            </a:r>
            <a:endParaRPr sz="3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783514" y="10428770"/>
            <a:ext cx="446271" cy="419751"/>
          </a:xfrm>
          <a:prstGeom prst="rect">
            <a:avLst/>
          </a:prstGeom>
        </p:spPr>
      </p:pic>
      <p:sp>
        <p:nvSpPr>
          <p:cNvPr id="3" name="object 3" descr=""/>
          <p:cNvSpPr/>
          <p:nvPr/>
        </p:nvSpPr>
        <p:spPr>
          <a:xfrm>
            <a:off x="16390430" y="10608172"/>
            <a:ext cx="407034" cy="238760"/>
          </a:xfrm>
          <a:custGeom>
            <a:avLst/>
            <a:gdLst/>
            <a:ahLst/>
            <a:cxnLst/>
            <a:rect l="l" t="t" r="r" b="b"/>
            <a:pathLst>
              <a:path w="407034" h="238759">
                <a:moveTo>
                  <a:pt x="351663" y="238556"/>
                </a:moveTo>
                <a:lnTo>
                  <a:pt x="328193" y="170395"/>
                </a:lnTo>
                <a:lnTo>
                  <a:pt x="316471" y="136321"/>
                </a:lnTo>
                <a:lnTo>
                  <a:pt x="282498" y="37655"/>
                </a:lnTo>
                <a:lnTo>
                  <a:pt x="274916" y="15621"/>
                </a:lnTo>
                <a:lnTo>
                  <a:pt x="274916" y="136321"/>
                </a:lnTo>
                <a:lnTo>
                  <a:pt x="210629" y="136321"/>
                </a:lnTo>
                <a:lnTo>
                  <a:pt x="240995" y="37655"/>
                </a:lnTo>
                <a:lnTo>
                  <a:pt x="242773" y="37655"/>
                </a:lnTo>
                <a:lnTo>
                  <a:pt x="274916" y="136321"/>
                </a:lnTo>
                <a:lnTo>
                  <a:pt x="274916" y="15621"/>
                </a:lnTo>
                <a:lnTo>
                  <a:pt x="269544" y="0"/>
                </a:lnTo>
                <a:lnTo>
                  <a:pt x="219557" y="0"/>
                </a:lnTo>
                <a:lnTo>
                  <a:pt x="149948" y="202692"/>
                </a:lnTo>
                <a:lnTo>
                  <a:pt x="84950" y="120167"/>
                </a:lnTo>
                <a:lnTo>
                  <a:pt x="82118" y="116586"/>
                </a:lnTo>
                <a:lnTo>
                  <a:pt x="84874" y="112991"/>
                </a:lnTo>
                <a:lnTo>
                  <a:pt x="171361" y="0"/>
                </a:lnTo>
                <a:lnTo>
                  <a:pt x="124968" y="0"/>
                </a:lnTo>
                <a:lnTo>
                  <a:pt x="41059" y="112991"/>
                </a:lnTo>
                <a:lnTo>
                  <a:pt x="41059" y="0"/>
                </a:lnTo>
                <a:lnTo>
                  <a:pt x="0" y="0"/>
                </a:lnTo>
                <a:lnTo>
                  <a:pt x="0" y="238556"/>
                </a:lnTo>
                <a:lnTo>
                  <a:pt x="41059" y="238556"/>
                </a:lnTo>
                <a:lnTo>
                  <a:pt x="41059" y="120167"/>
                </a:lnTo>
                <a:lnTo>
                  <a:pt x="128536" y="238556"/>
                </a:lnTo>
                <a:lnTo>
                  <a:pt x="176733" y="238556"/>
                </a:lnTo>
                <a:lnTo>
                  <a:pt x="188937" y="202692"/>
                </a:lnTo>
                <a:lnTo>
                  <a:pt x="199936" y="170395"/>
                </a:lnTo>
                <a:lnTo>
                  <a:pt x="287401" y="170395"/>
                </a:lnTo>
                <a:lnTo>
                  <a:pt x="308813" y="238556"/>
                </a:lnTo>
                <a:lnTo>
                  <a:pt x="351663" y="238556"/>
                </a:lnTo>
                <a:close/>
              </a:path>
              <a:path w="407034" h="238759">
                <a:moveTo>
                  <a:pt x="406996" y="0"/>
                </a:moveTo>
                <a:lnTo>
                  <a:pt x="365937" y="0"/>
                </a:lnTo>
                <a:lnTo>
                  <a:pt x="365937" y="238556"/>
                </a:lnTo>
                <a:lnTo>
                  <a:pt x="406996" y="238556"/>
                </a:lnTo>
                <a:lnTo>
                  <a:pt x="406996" y="0"/>
                </a:lnTo>
                <a:close/>
              </a:path>
            </a:pathLst>
          </a:custGeom>
          <a:solidFill>
            <a:srgbClr val="0F81C0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4" name="object 4" descr=""/>
          <p:cNvGrpSpPr/>
          <p:nvPr/>
        </p:nvGrpSpPr>
        <p:grpSpPr>
          <a:xfrm>
            <a:off x="18018413" y="10606352"/>
            <a:ext cx="669925" cy="240665"/>
            <a:chOff x="18018413" y="10606352"/>
            <a:chExt cx="669925" cy="240665"/>
          </a:xfrm>
        </p:grpSpPr>
        <p:pic>
          <p:nvPicPr>
            <p:cNvPr id="5" name="object 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8018413" y="10608162"/>
              <a:ext cx="224955" cy="238565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8264780" y="10606352"/>
              <a:ext cx="422980" cy="240375"/>
            </a:xfrm>
            <a:prstGeom prst="rect">
              <a:avLst/>
            </a:prstGeom>
          </p:spPr>
        </p:pic>
      </p:grpSp>
      <p:grpSp>
        <p:nvGrpSpPr>
          <p:cNvPr id="7" name="object 7" descr=""/>
          <p:cNvGrpSpPr/>
          <p:nvPr/>
        </p:nvGrpSpPr>
        <p:grpSpPr>
          <a:xfrm>
            <a:off x="18730582" y="10606352"/>
            <a:ext cx="696595" cy="240665"/>
            <a:chOff x="18730582" y="10606352"/>
            <a:chExt cx="696595" cy="240665"/>
          </a:xfrm>
        </p:grpSpPr>
        <p:pic>
          <p:nvPicPr>
            <p:cNvPr id="8" name="object 8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9287499" y="10606352"/>
              <a:ext cx="139408" cy="240375"/>
            </a:xfrm>
            <a:prstGeom prst="rect">
              <a:avLst/>
            </a:prstGeom>
          </p:spPr>
        </p:pic>
        <p:sp>
          <p:nvSpPr>
            <p:cNvPr id="9" name="object 9" descr=""/>
            <p:cNvSpPr/>
            <p:nvPr/>
          </p:nvSpPr>
          <p:spPr>
            <a:xfrm>
              <a:off x="18730582" y="10606352"/>
              <a:ext cx="537845" cy="240665"/>
            </a:xfrm>
            <a:custGeom>
              <a:avLst/>
              <a:gdLst/>
              <a:ahLst/>
              <a:cxnLst/>
              <a:rect l="l" t="t" r="r" b="b"/>
              <a:pathLst>
                <a:path w="537844" h="240665">
                  <a:moveTo>
                    <a:pt x="130367" y="0"/>
                  </a:moveTo>
                  <a:lnTo>
                    <a:pt x="0" y="0"/>
                  </a:lnTo>
                  <a:lnTo>
                    <a:pt x="0" y="240375"/>
                  </a:lnTo>
                  <a:lnTo>
                    <a:pt x="203640" y="240375"/>
                  </a:lnTo>
                  <a:lnTo>
                    <a:pt x="203640" y="206294"/>
                  </a:lnTo>
                  <a:lnTo>
                    <a:pt x="39253" y="206294"/>
                  </a:lnTo>
                  <a:lnTo>
                    <a:pt x="39253" y="138131"/>
                  </a:lnTo>
                  <a:lnTo>
                    <a:pt x="112525" y="138131"/>
                  </a:lnTo>
                  <a:lnTo>
                    <a:pt x="112525" y="104048"/>
                  </a:lnTo>
                  <a:lnTo>
                    <a:pt x="39253" y="102255"/>
                  </a:lnTo>
                  <a:lnTo>
                    <a:pt x="39253" y="35885"/>
                  </a:lnTo>
                  <a:lnTo>
                    <a:pt x="130367" y="35885"/>
                  </a:lnTo>
                  <a:lnTo>
                    <a:pt x="130367" y="0"/>
                  </a:lnTo>
                  <a:close/>
                </a:path>
                <a:path w="537844" h="240665">
                  <a:moveTo>
                    <a:pt x="248437" y="57409"/>
                  </a:moveTo>
                  <a:lnTo>
                    <a:pt x="203639" y="57409"/>
                  </a:lnTo>
                  <a:lnTo>
                    <a:pt x="298085" y="240375"/>
                  </a:lnTo>
                  <a:lnTo>
                    <a:pt x="353515" y="240375"/>
                  </a:lnTo>
                  <a:lnTo>
                    <a:pt x="353515" y="188357"/>
                  </a:lnTo>
                  <a:lnTo>
                    <a:pt x="314262" y="188357"/>
                  </a:lnTo>
                  <a:lnTo>
                    <a:pt x="248437" y="57409"/>
                  </a:lnTo>
                  <a:close/>
                </a:path>
                <a:path w="537844" h="240665">
                  <a:moveTo>
                    <a:pt x="467705" y="37679"/>
                  </a:moveTo>
                  <a:lnTo>
                    <a:pt x="426787" y="37679"/>
                  </a:lnTo>
                  <a:lnTo>
                    <a:pt x="426787" y="240375"/>
                  </a:lnTo>
                  <a:lnTo>
                    <a:pt x="467706" y="240375"/>
                  </a:lnTo>
                  <a:lnTo>
                    <a:pt x="467705" y="37679"/>
                  </a:lnTo>
                  <a:close/>
                </a:path>
                <a:path w="537844" h="240665">
                  <a:moveTo>
                    <a:pt x="219578" y="0"/>
                  </a:moveTo>
                  <a:lnTo>
                    <a:pt x="164386" y="0"/>
                  </a:lnTo>
                  <a:lnTo>
                    <a:pt x="164387" y="206294"/>
                  </a:lnTo>
                  <a:lnTo>
                    <a:pt x="203640" y="206294"/>
                  </a:lnTo>
                  <a:lnTo>
                    <a:pt x="203639" y="57409"/>
                  </a:lnTo>
                  <a:lnTo>
                    <a:pt x="248437" y="57409"/>
                  </a:lnTo>
                  <a:lnTo>
                    <a:pt x="219578" y="0"/>
                  </a:lnTo>
                  <a:close/>
                </a:path>
                <a:path w="537844" h="240665">
                  <a:moveTo>
                    <a:pt x="537409" y="0"/>
                  </a:moveTo>
                  <a:lnTo>
                    <a:pt x="314261" y="0"/>
                  </a:lnTo>
                  <a:lnTo>
                    <a:pt x="314262" y="188357"/>
                  </a:lnTo>
                  <a:lnTo>
                    <a:pt x="353515" y="188357"/>
                  </a:lnTo>
                  <a:lnTo>
                    <a:pt x="353514" y="37679"/>
                  </a:lnTo>
                  <a:lnTo>
                    <a:pt x="537409" y="37679"/>
                  </a:lnTo>
                  <a:lnTo>
                    <a:pt x="537409" y="0"/>
                  </a:lnTo>
                  <a:close/>
                </a:path>
              </a:pathLst>
            </a:custGeom>
            <a:solidFill>
              <a:srgbClr val="0F81C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/>
          <p:nvPr/>
        </p:nvSpPr>
        <p:spPr>
          <a:xfrm>
            <a:off x="17654265" y="10606352"/>
            <a:ext cx="337820" cy="240665"/>
          </a:xfrm>
          <a:custGeom>
            <a:avLst/>
            <a:gdLst/>
            <a:ahLst/>
            <a:cxnLst/>
            <a:rect l="l" t="t" r="r" b="b"/>
            <a:pathLst>
              <a:path w="337819" h="240665">
                <a:moveTo>
                  <a:pt x="130319" y="0"/>
                </a:moveTo>
                <a:lnTo>
                  <a:pt x="0" y="0"/>
                </a:lnTo>
                <a:lnTo>
                  <a:pt x="0" y="240375"/>
                </a:lnTo>
                <a:lnTo>
                  <a:pt x="208850" y="240375"/>
                </a:lnTo>
                <a:lnTo>
                  <a:pt x="208850" y="206294"/>
                </a:lnTo>
                <a:lnTo>
                  <a:pt x="41061" y="206294"/>
                </a:lnTo>
                <a:lnTo>
                  <a:pt x="41061" y="138131"/>
                </a:lnTo>
                <a:lnTo>
                  <a:pt x="112454" y="138131"/>
                </a:lnTo>
                <a:lnTo>
                  <a:pt x="112454" y="104048"/>
                </a:lnTo>
                <a:lnTo>
                  <a:pt x="41061" y="102255"/>
                </a:lnTo>
                <a:lnTo>
                  <a:pt x="41061" y="35885"/>
                </a:lnTo>
                <a:lnTo>
                  <a:pt x="130320" y="35885"/>
                </a:lnTo>
                <a:lnTo>
                  <a:pt x="130319" y="0"/>
                </a:lnTo>
                <a:close/>
              </a:path>
              <a:path w="337819" h="240665">
                <a:moveTo>
                  <a:pt x="275309" y="138131"/>
                </a:moveTo>
                <a:lnTo>
                  <a:pt x="228500" y="138131"/>
                </a:lnTo>
                <a:lnTo>
                  <a:pt x="245984" y="166971"/>
                </a:lnTo>
                <a:lnTo>
                  <a:pt x="265312" y="200688"/>
                </a:lnTo>
                <a:lnTo>
                  <a:pt x="280960" y="228687"/>
                </a:lnTo>
                <a:lnTo>
                  <a:pt x="287403" y="240375"/>
                </a:lnTo>
                <a:lnTo>
                  <a:pt x="337386" y="240375"/>
                </a:lnTo>
                <a:lnTo>
                  <a:pt x="275309" y="138131"/>
                </a:lnTo>
                <a:close/>
              </a:path>
              <a:path w="337819" h="240665">
                <a:moveTo>
                  <a:pt x="235636" y="1810"/>
                </a:moveTo>
                <a:lnTo>
                  <a:pt x="166028" y="1810"/>
                </a:lnTo>
                <a:lnTo>
                  <a:pt x="166028" y="206294"/>
                </a:lnTo>
                <a:lnTo>
                  <a:pt x="208850" y="206294"/>
                </a:lnTo>
                <a:lnTo>
                  <a:pt x="208850" y="138131"/>
                </a:lnTo>
                <a:lnTo>
                  <a:pt x="275309" y="138131"/>
                </a:lnTo>
                <a:lnTo>
                  <a:pt x="273129" y="134541"/>
                </a:lnTo>
                <a:lnTo>
                  <a:pt x="282134" y="132552"/>
                </a:lnTo>
                <a:lnTo>
                  <a:pt x="290303" y="129385"/>
                </a:lnTo>
                <a:lnTo>
                  <a:pt x="297467" y="125209"/>
                </a:lnTo>
                <a:lnTo>
                  <a:pt x="303461" y="120191"/>
                </a:lnTo>
                <a:lnTo>
                  <a:pt x="313121" y="110802"/>
                </a:lnTo>
                <a:lnTo>
                  <a:pt x="317266" y="104048"/>
                </a:lnTo>
                <a:lnTo>
                  <a:pt x="208850" y="104048"/>
                </a:lnTo>
                <a:lnTo>
                  <a:pt x="208849" y="35885"/>
                </a:lnTo>
                <a:lnTo>
                  <a:pt x="318838" y="35885"/>
                </a:lnTo>
                <a:lnTo>
                  <a:pt x="313873" y="27308"/>
                </a:lnTo>
                <a:lnTo>
                  <a:pt x="305245" y="17946"/>
                </a:lnTo>
                <a:lnTo>
                  <a:pt x="293118" y="10124"/>
                </a:lnTo>
                <a:lnTo>
                  <a:pt x="277810" y="5166"/>
                </a:lnTo>
                <a:lnTo>
                  <a:pt x="258817" y="2564"/>
                </a:lnTo>
                <a:lnTo>
                  <a:pt x="235636" y="1810"/>
                </a:lnTo>
                <a:close/>
              </a:path>
              <a:path w="337819" h="240665">
                <a:moveTo>
                  <a:pt x="318838" y="35885"/>
                </a:moveTo>
                <a:lnTo>
                  <a:pt x="242773" y="35885"/>
                </a:lnTo>
                <a:lnTo>
                  <a:pt x="262274" y="38183"/>
                </a:lnTo>
                <a:lnTo>
                  <a:pt x="275579" y="44854"/>
                </a:lnTo>
                <a:lnTo>
                  <a:pt x="283193" y="55560"/>
                </a:lnTo>
                <a:lnTo>
                  <a:pt x="285619" y="69965"/>
                </a:lnTo>
                <a:lnTo>
                  <a:pt x="283444" y="84372"/>
                </a:lnTo>
                <a:lnTo>
                  <a:pt x="276249" y="95079"/>
                </a:lnTo>
                <a:lnTo>
                  <a:pt x="263027" y="101750"/>
                </a:lnTo>
                <a:lnTo>
                  <a:pt x="242774" y="104048"/>
                </a:lnTo>
                <a:lnTo>
                  <a:pt x="317266" y="104048"/>
                </a:lnTo>
                <a:lnTo>
                  <a:pt x="320432" y="98890"/>
                </a:lnTo>
                <a:lnTo>
                  <a:pt x="325062" y="84624"/>
                </a:lnTo>
                <a:lnTo>
                  <a:pt x="326680" y="68172"/>
                </a:lnTo>
                <a:lnTo>
                  <a:pt x="325090" y="52757"/>
                </a:lnTo>
                <a:lnTo>
                  <a:pt x="320655" y="39024"/>
                </a:lnTo>
                <a:lnTo>
                  <a:pt x="318838" y="35885"/>
                </a:lnTo>
                <a:close/>
              </a:path>
            </a:pathLst>
          </a:custGeom>
          <a:solidFill>
            <a:srgbClr val="0F81C0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1" name="object 11" descr=""/>
          <p:cNvGrpSpPr/>
          <p:nvPr/>
        </p:nvGrpSpPr>
        <p:grpSpPr>
          <a:xfrm>
            <a:off x="16827786" y="10602779"/>
            <a:ext cx="514350" cy="245745"/>
            <a:chOff x="16827786" y="10602779"/>
            <a:chExt cx="514350" cy="245745"/>
          </a:xfrm>
        </p:grpSpPr>
        <p:sp>
          <p:nvSpPr>
            <p:cNvPr id="12" name="object 12" descr=""/>
            <p:cNvSpPr/>
            <p:nvPr/>
          </p:nvSpPr>
          <p:spPr>
            <a:xfrm>
              <a:off x="17004496" y="10606352"/>
              <a:ext cx="337820" cy="240665"/>
            </a:xfrm>
            <a:custGeom>
              <a:avLst/>
              <a:gdLst/>
              <a:ahLst/>
              <a:cxnLst/>
              <a:rect l="l" t="t" r="r" b="b"/>
              <a:pathLst>
                <a:path w="337819" h="240665">
                  <a:moveTo>
                    <a:pt x="130319" y="0"/>
                  </a:moveTo>
                  <a:lnTo>
                    <a:pt x="0" y="0"/>
                  </a:lnTo>
                  <a:lnTo>
                    <a:pt x="0" y="240375"/>
                  </a:lnTo>
                  <a:lnTo>
                    <a:pt x="208850" y="240375"/>
                  </a:lnTo>
                  <a:lnTo>
                    <a:pt x="208850" y="206294"/>
                  </a:lnTo>
                  <a:lnTo>
                    <a:pt x="41061" y="206294"/>
                  </a:lnTo>
                  <a:lnTo>
                    <a:pt x="41061" y="138131"/>
                  </a:lnTo>
                  <a:lnTo>
                    <a:pt x="114262" y="138131"/>
                  </a:lnTo>
                  <a:lnTo>
                    <a:pt x="114262" y="104048"/>
                  </a:lnTo>
                  <a:lnTo>
                    <a:pt x="41061" y="102255"/>
                  </a:lnTo>
                  <a:lnTo>
                    <a:pt x="41061" y="35885"/>
                  </a:lnTo>
                  <a:lnTo>
                    <a:pt x="130320" y="35885"/>
                  </a:lnTo>
                  <a:lnTo>
                    <a:pt x="130319" y="0"/>
                  </a:lnTo>
                  <a:close/>
                </a:path>
                <a:path w="337819" h="240665">
                  <a:moveTo>
                    <a:pt x="275309" y="138131"/>
                  </a:moveTo>
                  <a:lnTo>
                    <a:pt x="228500" y="138131"/>
                  </a:lnTo>
                  <a:lnTo>
                    <a:pt x="245984" y="166971"/>
                  </a:lnTo>
                  <a:lnTo>
                    <a:pt x="265312" y="200688"/>
                  </a:lnTo>
                  <a:lnTo>
                    <a:pt x="280960" y="228687"/>
                  </a:lnTo>
                  <a:lnTo>
                    <a:pt x="287403" y="240375"/>
                  </a:lnTo>
                  <a:lnTo>
                    <a:pt x="337386" y="240375"/>
                  </a:lnTo>
                  <a:lnTo>
                    <a:pt x="275309" y="138131"/>
                  </a:lnTo>
                  <a:close/>
                </a:path>
                <a:path w="337819" h="240665">
                  <a:moveTo>
                    <a:pt x="235636" y="1810"/>
                  </a:moveTo>
                  <a:lnTo>
                    <a:pt x="167812" y="1810"/>
                  </a:lnTo>
                  <a:lnTo>
                    <a:pt x="167813" y="206294"/>
                  </a:lnTo>
                  <a:lnTo>
                    <a:pt x="208850" y="206294"/>
                  </a:lnTo>
                  <a:lnTo>
                    <a:pt x="208850" y="138131"/>
                  </a:lnTo>
                  <a:lnTo>
                    <a:pt x="275309" y="138131"/>
                  </a:lnTo>
                  <a:lnTo>
                    <a:pt x="273129" y="134541"/>
                  </a:lnTo>
                  <a:lnTo>
                    <a:pt x="282915" y="132552"/>
                  </a:lnTo>
                  <a:lnTo>
                    <a:pt x="291195" y="129385"/>
                  </a:lnTo>
                  <a:lnTo>
                    <a:pt x="298471" y="125209"/>
                  </a:lnTo>
                  <a:lnTo>
                    <a:pt x="305245" y="120191"/>
                  </a:lnTo>
                  <a:lnTo>
                    <a:pt x="313874" y="110802"/>
                  </a:lnTo>
                  <a:lnTo>
                    <a:pt x="317719" y="104048"/>
                  </a:lnTo>
                  <a:lnTo>
                    <a:pt x="208850" y="104048"/>
                  </a:lnTo>
                  <a:lnTo>
                    <a:pt x="208849" y="35885"/>
                  </a:lnTo>
                  <a:lnTo>
                    <a:pt x="318838" y="35885"/>
                  </a:lnTo>
                  <a:lnTo>
                    <a:pt x="313873" y="27308"/>
                  </a:lnTo>
                  <a:lnTo>
                    <a:pt x="305245" y="17946"/>
                  </a:lnTo>
                  <a:lnTo>
                    <a:pt x="293368" y="10124"/>
                  </a:lnTo>
                  <a:lnTo>
                    <a:pt x="278479" y="5166"/>
                  </a:lnTo>
                  <a:lnTo>
                    <a:pt x="259570" y="2564"/>
                  </a:lnTo>
                  <a:lnTo>
                    <a:pt x="235636" y="1810"/>
                  </a:lnTo>
                  <a:close/>
                </a:path>
                <a:path w="337819" h="240665">
                  <a:moveTo>
                    <a:pt x="318838" y="35885"/>
                  </a:moveTo>
                  <a:lnTo>
                    <a:pt x="242773" y="35885"/>
                  </a:lnTo>
                  <a:lnTo>
                    <a:pt x="263306" y="38183"/>
                  </a:lnTo>
                  <a:lnTo>
                    <a:pt x="277141" y="44854"/>
                  </a:lnTo>
                  <a:lnTo>
                    <a:pt x="284949" y="55560"/>
                  </a:lnTo>
                  <a:lnTo>
                    <a:pt x="287403" y="69965"/>
                  </a:lnTo>
                  <a:lnTo>
                    <a:pt x="284949" y="84372"/>
                  </a:lnTo>
                  <a:lnTo>
                    <a:pt x="277141" y="95079"/>
                  </a:lnTo>
                  <a:lnTo>
                    <a:pt x="263306" y="101750"/>
                  </a:lnTo>
                  <a:lnTo>
                    <a:pt x="242774" y="104048"/>
                  </a:lnTo>
                  <a:lnTo>
                    <a:pt x="317719" y="104048"/>
                  </a:lnTo>
                  <a:lnTo>
                    <a:pt x="320655" y="98890"/>
                  </a:lnTo>
                  <a:lnTo>
                    <a:pt x="325090" y="84624"/>
                  </a:lnTo>
                  <a:lnTo>
                    <a:pt x="326680" y="68172"/>
                  </a:lnTo>
                  <a:lnTo>
                    <a:pt x="325090" y="52757"/>
                  </a:lnTo>
                  <a:lnTo>
                    <a:pt x="320655" y="39024"/>
                  </a:lnTo>
                  <a:lnTo>
                    <a:pt x="318838" y="35885"/>
                  </a:lnTo>
                  <a:close/>
                </a:path>
              </a:pathLst>
            </a:custGeom>
            <a:solidFill>
              <a:srgbClr val="0F81C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3" name="object 13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827786" y="10602779"/>
              <a:ext cx="151730" cy="245742"/>
            </a:xfrm>
            <a:prstGeom prst="rect">
              <a:avLst/>
            </a:prstGeom>
          </p:spPr>
        </p:pic>
      </p:grpSp>
      <p:pic>
        <p:nvPicPr>
          <p:cNvPr id="14" name="object 14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7468634" y="10608163"/>
            <a:ext cx="160651" cy="238565"/>
          </a:xfrm>
          <a:prstGeom prst="rect">
            <a:avLst/>
          </a:prstGeom>
        </p:spPr>
      </p:pic>
      <p:pic>
        <p:nvPicPr>
          <p:cNvPr id="15" name="object 15" descr="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9455454" y="10755245"/>
            <a:ext cx="96348" cy="98658"/>
          </a:xfrm>
          <a:prstGeom prst="rect">
            <a:avLst/>
          </a:prstGeom>
        </p:spPr>
      </p:pic>
      <p:pic>
        <p:nvPicPr>
          <p:cNvPr id="16" name="object 16" descr="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0" y="0"/>
            <a:ext cx="20104099" cy="10040742"/>
          </a:xfrm>
          <a:prstGeom prst="rect">
            <a:avLst/>
          </a:prstGeom>
        </p:spPr>
      </p:pic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1444665" y="3190467"/>
            <a:ext cx="2473960" cy="678815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pc="-10"/>
              <a:t>Objective</a:t>
            </a:r>
          </a:p>
        </p:txBody>
      </p:sp>
      <p:sp>
        <p:nvSpPr>
          <p:cNvPr id="18" name="object 18" descr=""/>
          <p:cNvSpPr txBox="1"/>
          <p:nvPr/>
        </p:nvSpPr>
        <p:spPr>
          <a:xfrm>
            <a:off x="1444665" y="4435508"/>
            <a:ext cx="16730344" cy="23882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699"/>
              </a:lnSpc>
              <a:spcBef>
                <a:spcPts val="95"/>
              </a:spcBef>
            </a:pPr>
            <a:r>
              <a:rPr dirty="0" sz="3850">
                <a:latin typeface="Arial"/>
                <a:cs typeface="Arial"/>
              </a:rPr>
              <a:t>Determine</a:t>
            </a:r>
            <a:r>
              <a:rPr dirty="0" sz="3850" spc="-40">
                <a:latin typeface="Arial"/>
                <a:cs typeface="Arial"/>
              </a:rPr>
              <a:t> </a:t>
            </a:r>
            <a:r>
              <a:rPr dirty="0" sz="3850">
                <a:latin typeface="Arial"/>
                <a:cs typeface="Arial"/>
              </a:rPr>
              <a:t>the</a:t>
            </a:r>
            <a:r>
              <a:rPr dirty="0" sz="3850" spc="-20">
                <a:latin typeface="Arial"/>
                <a:cs typeface="Arial"/>
              </a:rPr>
              <a:t> </a:t>
            </a:r>
            <a:r>
              <a:rPr dirty="0" sz="3850">
                <a:latin typeface="Arial"/>
                <a:cs typeface="Arial"/>
              </a:rPr>
              <a:t>risk</a:t>
            </a:r>
            <a:r>
              <a:rPr dirty="0" sz="3850" spc="-15">
                <a:latin typeface="Arial"/>
                <a:cs typeface="Arial"/>
              </a:rPr>
              <a:t> </a:t>
            </a:r>
            <a:r>
              <a:rPr dirty="0" sz="3850">
                <a:latin typeface="Arial"/>
                <a:cs typeface="Arial"/>
              </a:rPr>
              <a:t>of </a:t>
            </a:r>
            <a:r>
              <a:rPr dirty="0" sz="3850" spc="-10">
                <a:latin typeface="Arial"/>
                <a:cs typeface="Arial"/>
              </a:rPr>
              <a:t>Covid-</a:t>
            </a:r>
            <a:r>
              <a:rPr dirty="0" sz="3850">
                <a:latin typeface="Arial"/>
                <a:cs typeface="Arial"/>
              </a:rPr>
              <a:t>19</a:t>
            </a:r>
            <a:r>
              <a:rPr dirty="0" sz="3850" spc="-25">
                <a:latin typeface="Arial"/>
                <a:cs typeface="Arial"/>
              </a:rPr>
              <a:t> </a:t>
            </a:r>
            <a:r>
              <a:rPr dirty="0" sz="3850">
                <a:latin typeface="Arial"/>
                <a:cs typeface="Arial"/>
              </a:rPr>
              <a:t>infection</a:t>
            </a:r>
            <a:r>
              <a:rPr dirty="0" sz="3850" spc="-25">
                <a:latin typeface="Arial"/>
                <a:cs typeface="Arial"/>
              </a:rPr>
              <a:t> </a:t>
            </a:r>
            <a:r>
              <a:rPr dirty="0" sz="3850">
                <a:latin typeface="Arial"/>
                <a:cs typeface="Arial"/>
              </a:rPr>
              <a:t>among</a:t>
            </a:r>
            <a:r>
              <a:rPr dirty="0" sz="3850" spc="-10">
                <a:latin typeface="Arial"/>
                <a:cs typeface="Arial"/>
              </a:rPr>
              <a:t> </a:t>
            </a:r>
            <a:r>
              <a:rPr dirty="0" sz="3850">
                <a:latin typeface="Arial"/>
                <a:cs typeface="Arial"/>
              </a:rPr>
              <a:t>patients</a:t>
            </a:r>
            <a:r>
              <a:rPr dirty="0" sz="3850" spc="-25">
                <a:latin typeface="Arial"/>
                <a:cs typeface="Arial"/>
              </a:rPr>
              <a:t> </a:t>
            </a:r>
            <a:r>
              <a:rPr dirty="0" sz="3850">
                <a:latin typeface="Arial"/>
                <a:cs typeface="Arial"/>
              </a:rPr>
              <a:t>with </a:t>
            </a:r>
            <a:r>
              <a:rPr dirty="0" sz="3850" spc="-10">
                <a:latin typeface="Arial"/>
                <a:cs typeface="Arial"/>
              </a:rPr>
              <a:t>hypertension </a:t>
            </a:r>
            <a:r>
              <a:rPr dirty="0" sz="3850">
                <a:latin typeface="Arial"/>
                <a:cs typeface="Arial"/>
              </a:rPr>
              <a:t>taking</a:t>
            </a:r>
            <a:r>
              <a:rPr dirty="0" sz="3850" spc="-229">
                <a:latin typeface="Arial"/>
                <a:cs typeface="Arial"/>
              </a:rPr>
              <a:t> </a:t>
            </a:r>
            <a:r>
              <a:rPr dirty="0" sz="3850">
                <a:latin typeface="Arial"/>
                <a:cs typeface="Arial"/>
              </a:rPr>
              <a:t>ACEIs</a:t>
            </a:r>
            <a:r>
              <a:rPr dirty="0" sz="3850" spc="-25">
                <a:latin typeface="Arial"/>
                <a:cs typeface="Arial"/>
              </a:rPr>
              <a:t> </a:t>
            </a:r>
            <a:r>
              <a:rPr dirty="0" sz="3850">
                <a:latin typeface="Arial"/>
                <a:cs typeface="Arial"/>
              </a:rPr>
              <a:t>or</a:t>
            </a:r>
            <a:r>
              <a:rPr dirty="0" sz="3850" spc="-225">
                <a:latin typeface="Arial"/>
                <a:cs typeface="Arial"/>
              </a:rPr>
              <a:t> </a:t>
            </a:r>
            <a:r>
              <a:rPr dirty="0" sz="3850">
                <a:latin typeface="Arial"/>
                <a:cs typeface="Arial"/>
              </a:rPr>
              <a:t>ARBs,</a:t>
            </a:r>
            <a:r>
              <a:rPr dirty="0" sz="3850" spc="-5">
                <a:latin typeface="Arial"/>
                <a:cs typeface="Arial"/>
              </a:rPr>
              <a:t> </a:t>
            </a:r>
            <a:r>
              <a:rPr dirty="0" sz="3850">
                <a:latin typeface="Arial"/>
                <a:cs typeface="Arial"/>
              </a:rPr>
              <a:t>compared</a:t>
            </a:r>
            <a:r>
              <a:rPr dirty="0" sz="3850" spc="-40">
                <a:latin typeface="Arial"/>
                <a:cs typeface="Arial"/>
              </a:rPr>
              <a:t> </a:t>
            </a:r>
            <a:r>
              <a:rPr dirty="0" sz="3850">
                <a:latin typeface="Arial"/>
                <a:cs typeface="Arial"/>
              </a:rPr>
              <a:t>with</a:t>
            </a:r>
            <a:r>
              <a:rPr dirty="0" sz="3850" spc="-5">
                <a:latin typeface="Arial"/>
                <a:cs typeface="Arial"/>
              </a:rPr>
              <a:t> </a:t>
            </a:r>
            <a:r>
              <a:rPr dirty="0" sz="3850">
                <a:latin typeface="Arial"/>
                <a:cs typeface="Arial"/>
              </a:rPr>
              <a:t>other</a:t>
            </a:r>
            <a:r>
              <a:rPr dirty="0" sz="3850" spc="-35">
                <a:latin typeface="Arial"/>
                <a:cs typeface="Arial"/>
              </a:rPr>
              <a:t> </a:t>
            </a:r>
            <a:r>
              <a:rPr dirty="0" sz="3850">
                <a:latin typeface="Arial"/>
                <a:cs typeface="Arial"/>
              </a:rPr>
              <a:t>frequently</a:t>
            </a:r>
            <a:r>
              <a:rPr dirty="0" sz="3850" spc="-35">
                <a:latin typeface="Arial"/>
                <a:cs typeface="Arial"/>
              </a:rPr>
              <a:t> </a:t>
            </a:r>
            <a:r>
              <a:rPr dirty="0" sz="3850">
                <a:latin typeface="Arial"/>
                <a:cs typeface="Arial"/>
              </a:rPr>
              <a:t>used</a:t>
            </a:r>
            <a:r>
              <a:rPr dirty="0" sz="3850" spc="-25">
                <a:latin typeface="Arial"/>
                <a:cs typeface="Arial"/>
              </a:rPr>
              <a:t> </a:t>
            </a:r>
            <a:r>
              <a:rPr dirty="0" sz="3850" spc="-10">
                <a:latin typeface="Arial"/>
                <a:cs typeface="Arial"/>
              </a:rPr>
              <a:t>antihypertensive </a:t>
            </a:r>
            <a:r>
              <a:rPr dirty="0" sz="3850">
                <a:latin typeface="Arial"/>
                <a:cs typeface="Arial"/>
              </a:rPr>
              <a:t>medications*</a:t>
            </a:r>
            <a:r>
              <a:rPr dirty="0" sz="3850" spc="-50">
                <a:latin typeface="Arial"/>
                <a:cs typeface="Arial"/>
              </a:rPr>
              <a:t> </a:t>
            </a:r>
            <a:r>
              <a:rPr dirty="0" sz="3850">
                <a:latin typeface="Arial"/>
                <a:cs typeface="Arial"/>
              </a:rPr>
              <a:t>within</a:t>
            </a:r>
            <a:r>
              <a:rPr dirty="0" sz="3850" spc="-15">
                <a:latin typeface="Arial"/>
                <a:cs typeface="Arial"/>
              </a:rPr>
              <a:t> </a:t>
            </a:r>
            <a:r>
              <a:rPr dirty="0" sz="3850">
                <a:latin typeface="Arial"/>
                <a:cs typeface="Arial"/>
              </a:rPr>
              <a:t>a</a:t>
            </a:r>
            <a:r>
              <a:rPr dirty="0" sz="3850" spc="-35">
                <a:latin typeface="Arial"/>
                <a:cs typeface="Arial"/>
              </a:rPr>
              <a:t> </a:t>
            </a:r>
            <a:r>
              <a:rPr dirty="0" sz="3850">
                <a:latin typeface="Arial"/>
                <a:cs typeface="Arial"/>
              </a:rPr>
              <a:t>large,</a:t>
            </a:r>
            <a:r>
              <a:rPr dirty="0" sz="3850" spc="-25">
                <a:latin typeface="Arial"/>
                <a:cs typeface="Arial"/>
              </a:rPr>
              <a:t> </a:t>
            </a:r>
            <a:r>
              <a:rPr dirty="0" sz="3850">
                <a:latin typeface="Arial"/>
                <a:cs typeface="Arial"/>
              </a:rPr>
              <a:t>diverse</a:t>
            </a:r>
            <a:r>
              <a:rPr dirty="0" sz="3850" spc="-30">
                <a:latin typeface="Arial"/>
                <a:cs typeface="Arial"/>
              </a:rPr>
              <a:t> </a:t>
            </a:r>
            <a:r>
              <a:rPr dirty="0" sz="3850">
                <a:latin typeface="Arial"/>
                <a:cs typeface="Arial"/>
              </a:rPr>
              <a:t>hypertension</a:t>
            </a:r>
            <a:r>
              <a:rPr dirty="0" sz="3850" spc="-45">
                <a:latin typeface="Arial"/>
                <a:cs typeface="Arial"/>
              </a:rPr>
              <a:t> </a:t>
            </a:r>
            <a:r>
              <a:rPr dirty="0" sz="3850">
                <a:latin typeface="Arial"/>
                <a:cs typeface="Arial"/>
              </a:rPr>
              <a:t>population</a:t>
            </a:r>
            <a:r>
              <a:rPr dirty="0" sz="3850" spc="-40">
                <a:latin typeface="Arial"/>
                <a:cs typeface="Arial"/>
              </a:rPr>
              <a:t> </a:t>
            </a:r>
            <a:r>
              <a:rPr dirty="0" sz="3850">
                <a:latin typeface="Arial"/>
                <a:cs typeface="Arial"/>
              </a:rPr>
              <a:t>at</a:t>
            </a:r>
            <a:r>
              <a:rPr dirty="0" sz="3850" spc="-10">
                <a:latin typeface="Arial"/>
                <a:cs typeface="Arial"/>
              </a:rPr>
              <a:t> Kaiser </a:t>
            </a:r>
            <a:r>
              <a:rPr dirty="0" sz="3850">
                <a:latin typeface="Arial"/>
                <a:cs typeface="Arial"/>
              </a:rPr>
              <a:t>Permanente</a:t>
            </a:r>
            <a:r>
              <a:rPr dirty="0" sz="3850" spc="-65">
                <a:latin typeface="Arial"/>
                <a:cs typeface="Arial"/>
              </a:rPr>
              <a:t> </a:t>
            </a:r>
            <a:r>
              <a:rPr dirty="0" sz="3850">
                <a:latin typeface="Arial"/>
                <a:cs typeface="Arial"/>
              </a:rPr>
              <a:t>Southern</a:t>
            </a:r>
            <a:r>
              <a:rPr dirty="0" sz="3850" spc="-60">
                <a:latin typeface="Arial"/>
                <a:cs typeface="Arial"/>
              </a:rPr>
              <a:t> </a:t>
            </a:r>
            <a:r>
              <a:rPr dirty="0" sz="3850" spc="-10">
                <a:latin typeface="Arial"/>
                <a:cs typeface="Arial"/>
              </a:rPr>
              <a:t>California.</a:t>
            </a:r>
            <a:endParaRPr sz="3850">
              <a:latin typeface="Arial"/>
              <a:cs typeface="Aria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1444665" y="9420179"/>
            <a:ext cx="15353030" cy="4781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50">
                <a:latin typeface="Arial"/>
                <a:cs typeface="Arial"/>
              </a:rPr>
              <a:t>*Calcium</a:t>
            </a:r>
            <a:r>
              <a:rPr dirty="0" sz="2950" spc="-25">
                <a:latin typeface="Arial"/>
                <a:cs typeface="Arial"/>
              </a:rPr>
              <a:t> </a:t>
            </a:r>
            <a:r>
              <a:rPr dirty="0" sz="2950">
                <a:latin typeface="Arial"/>
                <a:cs typeface="Arial"/>
              </a:rPr>
              <a:t>channel</a:t>
            </a:r>
            <a:r>
              <a:rPr dirty="0" sz="2950" spc="-10">
                <a:latin typeface="Arial"/>
                <a:cs typeface="Arial"/>
              </a:rPr>
              <a:t> </a:t>
            </a:r>
            <a:r>
              <a:rPr dirty="0" sz="2950">
                <a:latin typeface="Arial"/>
                <a:cs typeface="Arial"/>
              </a:rPr>
              <a:t>blockers</a:t>
            </a:r>
            <a:r>
              <a:rPr dirty="0" sz="2950" spc="-15">
                <a:latin typeface="Arial"/>
                <a:cs typeface="Arial"/>
              </a:rPr>
              <a:t> </a:t>
            </a:r>
            <a:r>
              <a:rPr dirty="0" sz="2950">
                <a:latin typeface="Arial"/>
                <a:cs typeface="Arial"/>
              </a:rPr>
              <a:t>(CCB),</a:t>
            </a:r>
            <a:r>
              <a:rPr dirty="0" sz="2950" spc="5">
                <a:latin typeface="Arial"/>
                <a:cs typeface="Arial"/>
              </a:rPr>
              <a:t> </a:t>
            </a:r>
            <a:r>
              <a:rPr dirty="0" sz="2950">
                <a:latin typeface="Arial"/>
                <a:cs typeface="Arial"/>
              </a:rPr>
              <a:t>beta-blockers</a:t>
            </a:r>
            <a:r>
              <a:rPr dirty="0" sz="2950" spc="-25">
                <a:latin typeface="Arial"/>
                <a:cs typeface="Arial"/>
              </a:rPr>
              <a:t> </a:t>
            </a:r>
            <a:r>
              <a:rPr dirty="0" sz="2950">
                <a:latin typeface="Arial"/>
                <a:cs typeface="Arial"/>
              </a:rPr>
              <a:t>(BB), thiazide</a:t>
            </a:r>
            <a:r>
              <a:rPr dirty="0" sz="2950" spc="-25">
                <a:latin typeface="Arial"/>
                <a:cs typeface="Arial"/>
              </a:rPr>
              <a:t> </a:t>
            </a:r>
            <a:r>
              <a:rPr dirty="0" sz="2950">
                <a:latin typeface="Arial"/>
                <a:cs typeface="Arial"/>
              </a:rPr>
              <a:t>or</a:t>
            </a:r>
            <a:r>
              <a:rPr dirty="0" sz="2950" spc="5">
                <a:latin typeface="Arial"/>
                <a:cs typeface="Arial"/>
              </a:rPr>
              <a:t> </a:t>
            </a:r>
            <a:r>
              <a:rPr dirty="0" sz="2950" spc="-10">
                <a:latin typeface="Arial"/>
                <a:cs typeface="Arial"/>
              </a:rPr>
              <a:t>thiazide-</a:t>
            </a:r>
            <a:r>
              <a:rPr dirty="0" sz="2950">
                <a:latin typeface="Arial"/>
                <a:cs typeface="Arial"/>
              </a:rPr>
              <a:t>like</a:t>
            </a:r>
            <a:r>
              <a:rPr dirty="0" sz="2950" spc="-20">
                <a:latin typeface="Arial"/>
                <a:cs typeface="Arial"/>
              </a:rPr>
              <a:t> </a:t>
            </a:r>
            <a:r>
              <a:rPr dirty="0" sz="2950">
                <a:latin typeface="Arial"/>
                <a:cs typeface="Arial"/>
              </a:rPr>
              <a:t>diuretics</a:t>
            </a:r>
            <a:r>
              <a:rPr dirty="0" sz="2950" spc="-15">
                <a:latin typeface="Arial"/>
                <a:cs typeface="Arial"/>
              </a:rPr>
              <a:t> </a:t>
            </a:r>
            <a:r>
              <a:rPr dirty="0" sz="2950" spc="-20">
                <a:latin typeface="Arial"/>
                <a:cs typeface="Arial"/>
              </a:rPr>
              <a:t>(TD)</a:t>
            </a:r>
            <a:endParaRPr sz="29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455454" y="10755245"/>
            <a:ext cx="96348" cy="98658"/>
          </a:xfrm>
          <a:prstGeom prst="rect">
            <a:avLst/>
          </a:prstGeom>
        </p:spPr>
      </p:pic>
      <p:grpSp>
        <p:nvGrpSpPr>
          <p:cNvPr id="3" name="object 3" descr=""/>
          <p:cNvGrpSpPr/>
          <p:nvPr/>
        </p:nvGrpSpPr>
        <p:grpSpPr>
          <a:xfrm>
            <a:off x="2010158" y="1991313"/>
            <a:ext cx="3460115" cy="2148840"/>
            <a:chOff x="2010158" y="1991313"/>
            <a:chExt cx="3460115" cy="2148840"/>
          </a:xfrm>
        </p:grpSpPr>
        <p:sp>
          <p:nvSpPr>
            <p:cNvPr id="4" name="object 4" descr=""/>
            <p:cNvSpPr/>
            <p:nvPr/>
          </p:nvSpPr>
          <p:spPr>
            <a:xfrm>
              <a:off x="2010158" y="1991313"/>
              <a:ext cx="3460115" cy="2148840"/>
            </a:xfrm>
            <a:custGeom>
              <a:avLst/>
              <a:gdLst/>
              <a:ahLst/>
              <a:cxnLst/>
              <a:rect l="l" t="t" r="r" b="b"/>
              <a:pathLst>
                <a:path w="3460115" h="2148840">
                  <a:moveTo>
                    <a:pt x="3459985" y="0"/>
                  </a:moveTo>
                  <a:lnTo>
                    <a:pt x="0" y="0"/>
                  </a:lnTo>
                  <a:lnTo>
                    <a:pt x="0" y="2148357"/>
                  </a:lnTo>
                  <a:lnTo>
                    <a:pt x="3459985" y="2148357"/>
                  </a:lnTo>
                  <a:lnTo>
                    <a:pt x="3459985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2833739" y="2133071"/>
              <a:ext cx="1813560" cy="2006600"/>
            </a:xfrm>
            <a:custGeom>
              <a:avLst/>
              <a:gdLst/>
              <a:ahLst/>
              <a:cxnLst/>
              <a:rect l="l" t="t" r="r" b="b"/>
              <a:pathLst>
                <a:path w="1813560" h="2006600">
                  <a:moveTo>
                    <a:pt x="952774" y="0"/>
                  </a:moveTo>
                  <a:lnTo>
                    <a:pt x="854941" y="0"/>
                  </a:lnTo>
                  <a:lnTo>
                    <a:pt x="808545" y="12699"/>
                  </a:lnTo>
                  <a:lnTo>
                    <a:pt x="764308" y="25399"/>
                  </a:lnTo>
                  <a:lnTo>
                    <a:pt x="722705" y="50799"/>
                  </a:lnTo>
                  <a:lnTo>
                    <a:pt x="684213" y="76199"/>
                  </a:lnTo>
                  <a:lnTo>
                    <a:pt x="649308" y="101599"/>
                  </a:lnTo>
                  <a:lnTo>
                    <a:pt x="618466" y="139699"/>
                  </a:lnTo>
                  <a:lnTo>
                    <a:pt x="592164" y="177799"/>
                  </a:lnTo>
                  <a:lnTo>
                    <a:pt x="570877" y="215899"/>
                  </a:lnTo>
                  <a:lnTo>
                    <a:pt x="555083" y="266699"/>
                  </a:lnTo>
                  <a:lnTo>
                    <a:pt x="545257" y="304799"/>
                  </a:lnTo>
                  <a:lnTo>
                    <a:pt x="541876" y="355599"/>
                  </a:lnTo>
                  <a:lnTo>
                    <a:pt x="545956" y="406399"/>
                  </a:lnTo>
                  <a:lnTo>
                    <a:pt x="557658" y="457199"/>
                  </a:lnTo>
                  <a:lnTo>
                    <a:pt x="576181" y="507999"/>
                  </a:lnTo>
                  <a:lnTo>
                    <a:pt x="600719" y="546099"/>
                  </a:lnTo>
                  <a:lnTo>
                    <a:pt x="630469" y="584199"/>
                  </a:lnTo>
                  <a:lnTo>
                    <a:pt x="664628" y="622299"/>
                  </a:lnTo>
                  <a:lnTo>
                    <a:pt x="620046" y="634999"/>
                  </a:lnTo>
                  <a:lnTo>
                    <a:pt x="578761" y="647699"/>
                  </a:lnTo>
                  <a:lnTo>
                    <a:pt x="541364" y="673099"/>
                  </a:lnTo>
                  <a:lnTo>
                    <a:pt x="508449" y="711199"/>
                  </a:lnTo>
                  <a:lnTo>
                    <a:pt x="480606" y="736599"/>
                  </a:lnTo>
                  <a:lnTo>
                    <a:pt x="458430" y="774699"/>
                  </a:lnTo>
                  <a:lnTo>
                    <a:pt x="442513" y="825499"/>
                  </a:lnTo>
                  <a:lnTo>
                    <a:pt x="433447" y="863599"/>
                  </a:lnTo>
                  <a:lnTo>
                    <a:pt x="385165" y="876299"/>
                  </a:lnTo>
                  <a:lnTo>
                    <a:pt x="339165" y="888999"/>
                  </a:lnTo>
                  <a:lnTo>
                    <a:pt x="295934" y="901699"/>
                  </a:lnTo>
                  <a:lnTo>
                    <a:pt x="255960" y="927099"/>
                  </a:lnTo>
                  <a:lnTo>
                    <a:pt x="219733" y="965199"/>
                  </a:lnTo>
                  <a:lnTo>
                    <a:pt x="187740" y="1003299"/>
                  </a:lnTo>
                  <a:lnTo>
                    <a:pt x="160469" y="1041399"/>
                  </a:lnTo>
                  <a:lnTo>
                    <a:pt x="138408" y="1079499"/>
                  </a:lnTo>
                  <a:lnTo>
                    <a:pt x="122046" y="1117599"/>
                  </a:lnTo>
                  <a:lnTo>
                    <a:pt x="111871" y="1168399"/>
                  </a:lnTo>
                  <a:lnTo>
                    <a:pt x="108371" y="1219199"/>
                  </a:lnTo>
                  <a:lnTo>
                    <a:pt x="112483" y="1269999"/>
                  </a:lnTo>
                  <a:lnTo>
                    <a:pt x="124419" y="1320799"/>
                  </a:lnTo>
                  <a:lnTo>
                    <a:pt x="143579" y="1358899"/>
                  </a:lnTo>
                  <a:lnTo>
                    <a:pt x="169364" y="1409699"/>
                  </a:lnTo>
                  <a:lnTo>
                    <a:pt x="201174" y="1447799"/>
                  </a:lnTo>
                  <a:lnTo>
                    <a:pt x="238409" y="1485899"/>
                  </a:lnTo>
                  <a:lnTo>
                    <a:pt x="194081" y="1498599"/>
                  </a:lnTo>
                  <a:lnTo>
                    <a:pt x="152963" y="1511299"/>
                  </a:lnTo>
                  <a:lnTo>
                    <a:pt x="115592" y="1536699"/>
                  </a:lnTo>
                  <a:lnTo>
                    <a:pt x="82502" y="1562099"/>
                  </a:lnTo>
                  <a:lnTo>
                    <a:pt x="54228" y="1600199"/>
                  </a:lnTo>
                  <a:lnTo>
                    <a:pt x="31306" y="1638299"/>
                  </a:lnTo>
                  <a:lnTo>
                    <a:pt x="14270" y="1676399"/>
                  </a:lnTo>
                  <a:lnTo>
                    <a:pt x="3656" y="1714499"/>
                  </a:lnTo>
                  <a:lnTo>
                    <a:pt x="0" y="1765299"/>
                  </a:lnTo>
                  <a:lnTo>
                    <a:pt x="0" y="2006599"/>
                  </a:lnTo>
                  <a:lnTo>
                    <a:pt x="93923" y="2006599"/>
                  </a:lnTo>
                  <a:lnTo>
                    <a:pt x="93923" y="1765299"/>
                  </a:lnTo>
                  <a:lnTo>
                    <a:pt x="99442" y="1727199"/>
                  </a:lnTo>
                  <a:lnTo>
                    <a:pt x="115071" y="1676399"/>
                  </a:lnTo>
                  <a:lnTo>
                    <a:pt x="139418" y="1638299"/>
                  </a:lnTo>
                  <a:lnTo>
                    <a:pt x="171094" y="1612899"/>
                  </a:lnTo>
                  <a:lnTo>
                    <a:pt x="208707" y="1587499"/>
                  </a:lnTo>
                  <a:lnTo>
                    <a:pt x="250866" y="1574799"/>
                  </a:lnTo>
                  <a:lnTo>
                    <a:pt x="877274" y="1574799"/>
                  </a:lnTo>
                  <a:lnTo>
                    <a:pt x="844225" y="1549399"/>
                  </a:lnTo>
                  <a:lnTo>
                    <a:pt x="805266" y="1511299"/>
                  </a:lnTo>
                  <a:lnTo>
                    <a:pt x="761790" y="1498599"/>
                  </a:lnTo>
                  <a:lnTo>
                    <a:pt x="715190" y="1485899"/>
                  </a:lnTo>
                  <a:lnTo>
                    <a:pt x="727424" y="1473199"/>
                  </a:lnTo>
                  <a:lnTo>
                    <a:pt x="427682" y="1473199"/>
                  </a:lnTo>
                  <a:lnTo>
                    <a:pt x="381889" y="1460499"/>
                  </a:lnTo>
                  <a:lnTo>
                    <a:pt x="340077" y="1435099"/>
                  </a:lnTo>
                  <a:lnTo>
                    <a:pt x="302901" y="1409699"/>
                  </a:lnTo>
                  <a:lnTo>
                    <a:pt x="271014" y="1384299"/>
                  </a:lnTo>
                  <a:lnTo>
                    <a:pt x="245074" y="1346199"/>
                  </a:lnTo>
                  <a:lnTo>
                    <a:pt x="225734" y="1308099"/>
                  </a:lnTo>
                  <a:lnTo>
                    <a:pt x="213649" y="1257299"/>
                  </a:lnTo>
                  <a:lnTo>
                    <a:pt x="209475" y="1219199"/>
                  </a:lnTo>
                  <a:lnTo>
                    <a:pt x="213649" y="1168399"/>
                  </a:lnTo>
                  <a:lnTo>
                    <a:pt x="225734" y="1130299"/>
                  </a:lnTo>
                  <a:lnTo>
                    <a:pt x="245074" y="1079499"/>
                  </a:lnTo>
                  <a:lnTo>
                    <a:pt x="271014" y="1041399"/>
                  </a:lnTo>
                  <a:lnTo>
                    <a:pt x="302901" y="1015999"/>
                  </a:lnTo>
                  <a:lnTo>
                    <a:pt x="340077" y="990599"/>
                  </a:lnTo>
                  <a:lnTo>
                    <a:pt x="381889" y="977899"/>
                  </a:lnTo>
                  <a:lnTo>
                    <a:pt x="427682" y="965199"/>
                  </a:lnTo>
                  <a:lnTo>
                    <a:pt x="476799" y="952499"/>
                  </a:lnTo>
                  <a:lnTo>
                    <a:pt x="717687" y="952499"/>
                  </a:lnTo>
                  <a:lnTo>
                    <a:pt x="700520" y="939799"/>
                  </a:lnTo>
                  <a:lnTo>
                    <a:pt x="662245" y="914399"/>
                  </a:lnTo>
                  <a:lnTo>
                    <a:pt x="620388" y="888999"/>
                  </a:lnTo>
                  <a:lnTo>
                    <a:pt x="575308" y="876299"/>
                  </a:lnTo>
                  <a:lnTo>
                    <a:pt x="527361" y="863599"/>
                  </a:lnTo>
                  <a:lnTo>
                    <a:pt x="542864" y="825499"/>
                  </a:lnTo>
                  <a:lnTo>
                    <a:pt x="566982" y="787399"/>
                  </a:lnTo>
                  <a:lnTo>
                    <a:pt x="598722" y="749299"/>
                  </a:lnTo>
                  <a:lnTo>
                    <a:pt x="637086" y="723899"/>
                  </a:lnTo>
                  <a:lnTo>
                    <a:pt x="681079" y="711199"/>
                  </a:lnTo>
                  <a:lnTo>
                    <a:pt x="1304893" y="711199"/>
                  </a:lnTo>
                  <a:lnTo>
                    <a:pt x="1271978" y="673099"/>
                  </a:lnTo>
                  <a:lnTo>
                    <a:pt x="1234581" y="647699"/>
                  </a:lnTo>
                  <a:lnTo>
                    <a:pt x="1193295" y="634999"/>
                  </a:lnTo>
                  <a:lnTo>
                    <a:pt x="1148714" y="622299"/>
                  </a:lnTo>
                  <a:lnTo>
                    <a:pt x="903018" y="622299"/>
                  </a:lnTo>
                  <a:lnTo>
                    <a:pt x="855803" y="609599"/>
                  </a:lnTo>
                  <a:lnTo>
                    <a:pt x="811028" y="596899"/>
                  </a:lnTo>
                  <a:lnTo>
                    <a:pt x="769525" y="584199"/>
                  </a:lnTo>
                  <a:lnTo>
                    <a:pt x="732126" y="558799"/>
                  </a:lnTo>
                  <a:lnTo>
                    <a:pt x="699663" y="520699"/>
                  </a:lnTo>
                  <a:lnTo>
                    <a:pt x="672966" y="482599"/>
                  </a:lnTo>
                  <a:lnTo>
                    <a:pt x="652867" y="444499"/>
                  </a:lnTo>
                  <a:lnTo>
                    <a:pt x="640198" y="406399"/>
                  </a:lnTo>
                  <a:lnTo>
                    <a:pt x="635790" y="355599"/>
                  </a:lnTo>
                  <a:lnTo>
                    <a:pt x="640198" y="304799"/>
                  </a:lnTo>
                  <a:lnTo>
                    <a:pt x="652867" y="266699"/>
                  </a:lnTo>
                  <a:lnTo>
                    <a:pt x="672966" y="228599"/>
                  </a:lnTo>
                  <a:lnTo>
                    <a:pt x="699663" y="190499"/>
                  </a:lnTo>
                  <a:lnTo>
                    <a:pt x="732126" y="152399"/>
                  </a:lnTo>
                  <a:lnTo>
                    <a:pt x="769525" y="126999"/>
                  </a:lnTo>
                  <a:lnTo>
                    <a:pt x="811028" y="114299"/>
                  </a:lnTo>
                  <a:lnTo>
                    <a:pt x="855803" y="101599"/>
                  </a:lnTo>
                  <a:lnTo>
                    <a:pt x="1163121" y="101599"/>
                  </a:lnTo>
                  <a:lnTo>
                    <a:pt x="1127679" y="76199"/>
                  </a:lnTo>
                  <a:lnTo>
                    <a:pt x="1088472" y="50799"/>
                  </a:lnTo>
                  <a:lnTo>
                    <a:pt x="1045952" y="25399"/>
                  </a:lnTo>
                  <a:lnTo>
                    <a:pt x="1000569" y="12699"/>
                  </a:lnTo>
                  <a:lnTo>
                    <a:pt x="952774" y="0"/>
                  </a:lnTo>
                  <a:close/>
                </a:path>
                <a:path w="1813560" h="2006600">
                  <a:moveTo>
                    <a:pt x="877274" y="1574799"/>
                  </a:moveTo>
                  <a:lnTo>
                    <a:pt x="698192" y="1574799"/>
                  </a:lnTo>
                  <a:lnTo>
                    <a:pt x="742263" y="1587499"/>
                  </a:lnTo>
                  <a:lnTo>
                    <a:pt x="781156" y="1612899"/>
                  </a:lnTo>
                  <a:lnTo>
                    <a:pt x="813607" y="1638299"/>
                  </a:lnTo>
                  <a:lnTo>
                    <a:pt x="838352" y="1676399"/>
                  </a:lnTo>
                  <a:lnTo>
                    <a:pt x="854127" y="1727199"/>
                  </a:lnTo>
                  <a:lnTo>
                    <a:pt x="859666" y="1765299"/>
                  </a:lnTo>
                  <a:lnTo>
                    <a:pt x="859666" y="2006599"/>
                  </a:lnTo>
                  <a:lnTo>
                    <a:pt x="953676" y="2006599"/>
                  </a:lnTo>
                  <a:lnTo>
                    <a:pt x="953676" y="1765299"/>
                  </a:lnTo>
                  <a:lnTo>
                    <a:pt x="959215" y="1727199"/>
                  </a:lnTo>
                  <a:lnTo>
                    <a:pt x="974990" y="1676399"/>
                  </a:lnTo>
                  <a:lnTo>
                    <a:pt x="999735" y="1638299"/>
                  </a:lnTo>
                  <a:lnTo>
                    <a:pt x="1032186" y="1612899"/>
                  </a:lnTo>
                  <a:lnTo>
                    <a:pt x="903018" y="1612899"/>
                  </a:lnTo>
                  <a:lnTo>
                    <a:pt x="877274" y="1574799"/>
                  </a:lnTo>
                  <a:close/>
                </a:path>
                <a:path w="1813560" h="2006600">
                  <a:moveTo>
                    <a:pt x="1740256" y="1574799"/>
                  </a:moveTo>
                  <a:lnTo>
                    <a:pt x="1562476" y="1574799"/>
                  </a:lnTo>
                  <a:lnTo>
                    <a:pt x="1604633" y="1587499"/>
                  </a:lnTo>
                  <a:lnTo>
                    <a:pt x="1642244" y="1612899"/>
                  </a:lnTo>
                  <a:lnTo>
                    <a:pt x="1673918" y="1638299"/>
                  </a:lnTo>
                  <a:lnTo>
                    <a:pt x="1698264" y="1676399"/>
                  </a:lnTo>
                  <a:lnTo>
                    <a:pt x="1713891" y="1727199"/>
                  </a:lnTo>
                  <a:lnTo>
                    <a:pt x="1719409" y="1765299"/>
                  </a:lnTo>
                  <a:lnTo>
                    <a:pt x="1719409" y="2006599"/>
                  </a:lnTo>
                  <a:lnTo>
                    <a:pt x="1813323" y="2006599"/>
                  </a:lnTo>
                  <a:lnTo>
                    <a:pt x="1813323" y="1765299"/>
                  </a:lnTo>
                  <a:lnTo>
                    <a:pt x="1809667" y="1714499"/>
                  </a:lnTo>
                  <a:lnTo>
                    <a:pt x="1799055" y="1676399"/>
                  </a:lnTo>
                  <a:lnTo>
                    <a:pt x="1782022" y="1638299"/>
                  </a:lnTo>
                  <a:lnTo>
                    <a:pt x="1759103" y="1600199"/>
                  </a:lnTo>
                  <a:lnTo>
                    <a:pt x="1740256" y="1574799"/>
                  </a:lnTo>
                  <a:close/>
                </a:path>
                <a:path w="1813560" h="2006600">
                  <a:moveTo>
                    <a:pt x="1304893" y="711199"/>
                  </a:moveTo>
                  <a:lnTo>
                    <a:pt x="1132263" y="711199"/>
                  </a:lnTo>
                  <a:lnTo>
                    <a:pt x="1176256" y="723899"/>
                  </a:lnTo>
                  <a:lnTo>
                    <a:pt x="1214620" y="749299"/>
                  </a:lnTo>
                  <a:lnTo>
                    <a:pt x="1246359" y="787399"/>
                  </a:lnTo>
                  <a:lnTo>
                    <a:pt x="1270478" y="825499"/>
                  </a:lnTo>
                  <a:lnTo>
                    <a:pt x="1285981" y="863599"/>
                  </a:lnTo>
                  <a:lnTo>
                    <a:pt x="1238034" y="876299"/>
                  </a:lnTo>
                  <a:lnTo>
                    <a:pt x="1192953" y="888999"/>
                  </a:lnTo>
                  <a:lnTo>
                    <a:pt x="1151096" y="914399"/>
                  </a:lnTo>
                  <a:lnTo>
                    <a:pt x="1112822" y="939799"/>
                  </a:lnTo>
                  <a:lnTo>
                    <a:pt x="1078488" y="965199"/>
                  </a:lnTo>
                  <a:lnTo>
                    <a:pt x="1048453" y="1003299"/>
                  </a:lnTo>
                  <a:lnTo>
                    <a:pt x="1023075" y="1041399"/>
                  </a:lnTo>
                  <a:lnTo>
                    <a:pt x="1002713" y="1079499"/>
                  </a:lnTo>
                  <a:lnTo>
                    <a:pt x="987725" y="1117599"/>
                  </a:lnTo>
                  <a:lnTo>
                    <a:pt x="978469" y="1168399"/>
                  </a:lnTo>
                  <a:lnTo>
                    <a:pt x="975304" y="1219199"/>
                  </a:lnTo>
                  <a:lnTo>
                    <a:pt x="978884" y="1269999"/>
                  </a:lnTo>
                  <a:lnTo>
                    <a:pt x="989488" y="1320799"/>
                  </a:lnTo>
                  <a:lnTo>
                    <a:pt x="1006917" y="1358899"/>
                  </a:lnTo>
                  <a:lnTo>
                    <a:pt x="1030971" y="1409699"/>
                  </a:lnTo>
                  <a:lnTo>
                    <a:pt x="1061450" y="1447799"/>
                  </a:lnTo>
                  <a:lnTo>
                    <a:pt x="1098152" y="1485899"/>
                  </a:lnTo>
                  <a:lnTo>
                    <a:pt x="1051494" y="1498599"/>
                  </a:lnTo>
                  <a:lnTo>
                    <a:pt x="1007608" y="1511299"/>
                  </a:lnTo>
                  <a:lnTo>
                    <a:pt x="967539" y="1549399"/>
                  </a:lnTo>
                  <a:lnTo>
                    <a:pt x="932328" y="1574799"/>
                  </a:lnTo>
                  <a:lnTo>
                    <a:pt x="903018" y="1612899"/>
                  </a:lnTo>
                  <a:lnTo>
                    <a:pt x="1032186" y="1612899"/>
                  </a:lnTo>
                  <a:lnTo>
                    <a:pt x="1071079" y="1587499"/>
                  </a:lnTo>
                  <a:lnTo>
                    <a:pt x="1115150" y="1574799"/>
                  </a:lnTo>
                  <a:lnTo>
                    <a:pt x="1740256" y="1574799"/>
                  </a:lnTo>
                  <a:lnTo>
                    <a:pt x="1730832" y="1562099"/>
                  </a:lnTo>
                  <a:lnTo>
                    <a:pt x="1697745" y="1536699"/>
                  </a:lnTo>
                  <a:lnTo>
                    <a:pt x="1660376" y="1511299"/>
                  </a:lnTo>
                  <a:lnTo>
                    <a:pt x="1619261" y="1498599"/>
                  </a:lnTo>
                  <a:lnTo>
                    <a:pt x="1574933" y="1485899"/>
                  </a:lnTo>
                  <a:lnTo>
                    <a:pt x="1587345" y="1473199"/>
                  </a:lnTo>
                  <a:lnTo>
                    <a:pt x="1289324" y="1473199"/>
                  </a:lnTo>
                  <a:lnTo>
                    <a:pt x="1244540" y="1460499"/>
                  </a:lnTo>
                  <a:lnTo>
                    <a:pt x="1203025" y="1435099"/>
                  </a:lnTo>
                  <a:lnTo>
                    <a:pt x="1165611" y="1409699"/>
                  </a:lnTo>
                  <a:lnTo>
                    <a:pt x="1133131" y="1384299"/>
                  </a:lnTo>
                  <a:lnTo>
                    <a:pt x="1106419" y="1346199"/>
                  </a:lnTo>
                  <a:lnTo>
                    <a:pt x="1086307" y="1308099"/>
                  </a:lnTo>
                  <a:lnTo>
                    <a:pt x="1073630" y="1257299"/>
                  </a:lnTo>
                  <a:lnTo>
                    <a:pt x="1069219" y="1219199"/>
                  </a:lnTo>
                  <a:lnTo>
                    <a:pt x="1073630" y="1168399"/>
                  </a:lnTo>
                  <a:lnTo>
                    <a:pt x="1086307" y="1130299"/>
                  </a:lnTo>
                  <a:lnTo>
                    <a:pt x="1106419" y="1079499"/>
                  </a:lnTo>
                  <a:lnTo>
                    <a:pt x="1133131" y="1041399"/>
                  </a:lnTo>
                  <a:lnTo>
                    <a:pt x="1165611" y="1015999"/>
                  </a:lnTo>
                  <a:lnTo>
                    <a:pt x="1203025" y="990599"/>
                  </a:lnTo>
                  <a:lnTo>
                    <a:pt x="1244540" y="977899"/>
                  </a:lnTo>
                  <a:lnTo>
                    <a:pt x="1289324" y="965199"/>
                  </a:lnTo>
                  <a:lnTo>
                    <a:pt x="1336543" y="952499"/>
                  </a:lnTo>
                  <a:lnTo>
                    <a:pt x="1581540" y="952499"/>
                  </a:lnTo>
                  <a:lnTo>
                    <a:pt x="1557387" y="927099"/>
                  </a:lnTo>
                  <a:lnTo>
                    <a:pt x="1517412" y="901699"/>
                  </a:lnTo>
                  <a:lnTo>
                    <a:pt x="1474179" y="888999"/>
                  </a:lnTo>
                  <a:lnTo>
                    <a:pt x="1428177" y="876299"/>
                  </a:lnTo>
                  <a:lnTo>
                    <a:pt x="1379895" y="863599"/>
                  </a:lnTo>
                  <a:lnTo>
                    <a:pt x="1370829" y="825499"/>
                  </a:lnTo>
                  <a:lnTo>
                    <a:pt x="1354911" y="774699"/>
                  </a:lnTo>
                  <a:lnTo>
                    <a:pt x="1332735" y="736599"/>
                  </a:lnTo>
                  <a:lnTo>
                    <a:pt x="1304893" y="711199"/>
                  </a:lnTo>
                  <a:close/>
                </a:path>
                <a:path w="1813560" h="2006600">
                  <a:moveTo>
                    <a:pt x="717687" y="952499"/>
                  </a:moveTo>
                  <a:lnTo>
                    <a:pt x="476799" y="952499"/>
                  </a:lnTo>
                  <a:lnTo>
                    <a:pt x="524018" y="965199"/>
                  </a:lnTo>
                  <a:lnTo>
                    <a:pt x="568802" y="977899"/>
                  </a:lnTo>
                  <a:lnTo>
                    <a:pt x="610317" y="990599"/>
                  </a:lnTo>
                  <a:lnTo>
                    <a:pt x="647731" y="1015999"/>
                  </a:lnTo>
                  <a:lnTo>
                    <a:pt x="680211" y="1041399"/>
                  </a:lnTo>
                  <a:lnTo>
                    <a:pt x="706923" y="1079499"/>
                  </a:lnTo>
                  <a:lnTo>
                    <a:pt x="727034" y="1130299"/>
                  </a:lnTo>
                  <a:lnTo>
                    <a:pt x="739712" y="1168399"/>
                  </a:lnTo>
                  <a:lnTo>
                    <a:pt x="744123" y="1219199"/>
                  </a:lnTo>
                  <a:lnTo>
                    <a:pt x="739712" y="1257299"/>
                  </a:lnTo>
                  <a:lnTo>
                    <a:pt x="727034" y="1308099"/>
                  </a:lnTo>
                  <a:lnTo>
                    <a:pt x="706923" y="1346199"/>
                  </a:lnTo>
                  <a:lnTo>
                    <a:pt x="680211" y="1384299"/>
                  </a:lnTo>
                  <a:lnTo>
                    <a:pt x="647731" y="1409699"/>
                  </a:lnTo>
                  <a:lnTo>
                    <a:pt x="610317" y="1435099"/>
                  </a:lnTo>
                  <a:lnTo>
                    <a:pt x="568802" y="1460499"/>
                  </a:lnTo>
                  <a:lnTo>
                    <a:pt x="524018" y="1473199"/>
                  </a:lnTo>
                  <a:lnTo>
                    <a:pt x="727424" y="1473199"/>
                  </a:lnTo>
                  <a:lnTo>
                    <a:pt x="782370" y="1409699"/>
                  </a:lnTo>
                  <a:lnTo>
                    <a:pt x="806424" y="1358899"/>
                  </a:lnTo>
                  <a:lnTo>
                    <a:pt x="823854" y="1320799"/>
                  </a:lnTo>
                  <a:lnTo>
                    <a:pt x="834458" y="1269999"/>
                  </a:lnTo>
                  <a:lnTo>
                    <a:pt x="838038" y="1219199"/>
                  </a:lnTo>
                  <a:lnTo>
                    <a:pt x="834873" y="1168399"/>
                  </a:lnTo>
                  <a:lnTo>
                    <a:pt x="825617" y="1117599"/>
                  </a:lnTo>
                  <a:lnTo>
                    <a:pt x="810629" y="1079499"/>
                  </a:lnTo>
                  <a:lnTo>
                    <a:pt x="790267" y="1041399"/>
                  </a:lnTo>
                  <a:lnTo>
                    <a:pt x="764889" y="1003299"/>
                  </a:lnTo>
                  <a:lnTo>
                    <a:pt x="734854" y="965199"/>
                  </a:lnTo>
                  <a:lnTo>
                    <a:pt x="717687" y="952499"/>
                  </a:lnTo>
                  <a:close/>
                </a:path>
                <a:path w="1813560" h="2006600">
                  <a:moveTo>
                    <a:pt x="1581540" y="952499"/>
                  </a:moveTo>
                  <a:lnTo>
                    <a:pt x="1336543" y="952499"/>
                  </a:lnTo>
                  <a:lnTo>
                    <a:pt x="1385660" y="965199"/>
                  </a:lnTo>
                  <a:lnTo>
                    <a:pt x="1431452" y="977899"/>
                  </a:lnTo>
                  <a:lnTo>
                    <a:pt x="1473264" y="990599"/>
                  </a:lnTo>
                  <a:lnTo>
                    <a:pt x="1510441" y="1015999"/>
                  </a:lnTo>
                  <a:lnTo>
                    <a:pt x="1542327" y="1041399"/>
                  </a:lnTo>
                  <a:lnTo>
                    <a:pt x="1568268" y="1079499"/>
                  </a:lnTo>
                  <a:lnTo>
                    <a:pt x="1587608" y="1130299"/>
                  </a:lnTo>
                  <a:lnTo>
                    <a:pt x="1599693" y="1168399"/>
                  </a:lnTo>
                  <a:lnTo>
                    <a:pt x="1603867" y="1219199"/>
                  </a:lnTo>
                  <a:lnTo>
                    <a:pt x="1599693" y="1257299"/>
                  </a:lnTo>
                  <a:lnTo>
                    <a:pt x="1587608" y="1308099"/>
                  </a:lnTo>
                  <a:lnTo>
                    <a:pt x="1568268" y="1346199"/>
                  </a:lnTo>
                  <a:lnTo>
                    <a:pt x="1542327" y="1384299"/>
                  </a:lnTo>
                  <a:lnTo>
                    <a:pt x="1510441" y="1409699"/>
                  </a:lnTo>
                  <a:lnTo>
                    <a:pt x="1473265" y="1435099"/>
                  </a:lnTo>
                  <a:lnTo>
                    <a:pt x="1431452" y="1460499"/>
                  </a:lnTo>
                  <a:lnTo>
                    <a:pt x="1385660" y="1473199"/>
                  </a:lnTo>
                  <a:lnTo>
                    <a:pt x="1587345" y="1473199"/>
                  </a:lnTo>
                  <a:lnTo>
                    <a:pt x="1643983" y="1409699"/>
                  </a:lnTo>
                  <a:lnTo>
                    <a:pt x="1669772" y="1358899"/>
                  </a:lnTo>
                  <a:lnTo>
                    <a:pt x="1688937" y="1320799"/>
                  </a:lnTo>
                  <a:lnTo>
                    <a:pt x="1700877" y="1269999"/>
                  </a:lnTo>
                  <a:lnTo>
                    <a:pt x="1704990" y="1219199"/>
                  </a:lnTo>
                  <a:lnTo>
                    <a:pt x="1701489" y="1168399"/>
                  </a:lnTo>
                  <a:lnTo>
                    <a:pt x="1691313" y="1117599"/>
                  </a:lnTo>
                  <a:lnTo>
                    <a:pt x="1674949" y="1079499"/>
                  </a:lnTo>
                  <a:lnTo>
                    <a:pt x="1652886" y="1041399"/>
                  </a:lnTo>
                  <a:lnTo>
                    <a:pt x="1625613" y="1003299"/>
                  </a:lnTo>
                  <a:lnTo>
                    <a:pt x="1593617" y="965199"/>
                  </a:lnTo>
                  <a:lnTo>
                    <a:pt x="1581540" y="952499"/>
                  </a:lnTo>
                  <a:close/>
                </a:path>
                <a:path w="1813560" h="2006600">
                  <a:moveTo>
                    <a:pt x="1163121" y="101599"/>
                  </a:moveTo>
                  <a:lnTo>
                    <a:pt x="952408" y="101599"/>
                  </a:lnTo>
                  <a:lnTo>
                    <a:pt x="998877" y="114299"/>
                  </a:lnTo>
                  <a:lnTo>
                    <a:pt x="1041652" y="126999"/>
                  </a:lnTo>
                  <a:lnTo>
                    <a:pt x="1079963" y="152399"/>
                  </a:lnTo>
                  <a:lnTo>
                    <a:pt x="1113038" y="190499"/>
                  </a:lnTo>
                  <a:lnTo>
                    <a:pt x="1140105" y="228599"/>
                  </a:lnTo>
                  <a:lnTo>
                    <a:pt x="1160395" y="266699"/>
                  </a:lnTo>
                  <a:lnTo>
                    <a:pt x="1173134" y="304799"/>
                  </a:lnTo>
                  <a:lnTo>
                    <a:pt x="1177551" y="355599"/>
                  </a:lnTo>
                  <a:lnTo>
                    <a:pt x="1173134" y="406399"/>
                  </a:lnTo>
                  <a:lnTo>
                    <a:pt x="1160395" y="444499"/>
                  </a:lnTo>
                  <a:lnTo>
                    <a:pt x="1140105" y="482599"/>
                  </a:lnTo>
                  <a:lnTo>
                    <a:pt x="1113038" y="520699"/>
                  </a:lnTo>
                  <a:lnTo>
                    <a:pt x="1079963" y="558799"/>
                  </a:lnTo>
                  <a:lnTo>
                    <a:pt x="1041652" y="584199"/>
                  </a:lnTo>
                  <a:lnTo>
                    <a:pt x="998877" y="596899"/>
                  </a:lnTo>
                  <a:lnTo>
                    <a:pt x="952408" y="609599"/>
                  </a:lnTo>
                  <a:lnTo>
                    <a:pt x="903018" y="622299"/>
                  </a:lnTo>
                  <a:lnTo>
                    <a:pt x="1148714" y="622299"/>
                  </a:lnTo>
                  <a:lnTo>
                    <a:pt x="1182873" y="584199"/>
                  </a:lnTo>
                  <a:lnTo>
                    <a:pt x="1212623" y="546099"/>
                  </a:lnTo>
                  <a:lnTo>
                    <a:pt x="1237161" y="507999"/>
                  </a:lnTo>
                  <a:lnTo>
                    <a:pt x="1255683" y="457199"/>
                  </a:lnTo>
                  <a:lnTo>
                    <a:pt x="1267386" y="406399"/>
                  </a:lnTo>
                  <a:lnTo>
                    <a:pt x="1271466" y="355599"/>
                  </a:lnTo>
                  <a:lnTo>
                    <a:pt x="1268080" y="304799"/>
                  </a:lnTo>
                  <a:lnTo>
                    <a:pt x="1258225" y="266699"/>
                  </a:lnTo>
                  <a:lnTo>
                    <a:pt x="1242350" y="215899"/>
                  </a:lnTo>
                  <a:lnTo>
                    <a:pt x="1220907" y="177799"/>
                  </a:lnTo>
                  <a:lnTo>
                    <a:pt x="1194347" y="139699"/>
                  </a:lnTo>
                  <a:lnTo>
                    <a:pt x="1163121" y="101599"/>
                  </a:lnTo>
                  <a:close/>
                </a:path>
              </a:pathLst>
            </a:custGeom>
            <a:solidFill>
              <a:srgbClr val="030304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072839" y="928787"/>
            <a:ext cx="2261870" cy="67881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-10"/>
              <a:t>Methods</a:t>
            </a:r>
          </a:p>
        </p:txBody>
      </p:sp>
      <p:sp>
        <p:nvSpPr>
          <p:cNvPr id="7" name="object 7" descr=""/>
          <p:cNvSpPr txBox="1"/>
          <p:nvPr/>
        </p:nvSpPr>
        <p:spPr>
          <a:xfrm>
            <a:off x="5470144" y="1991313"/>
            <a:ext cx="13156565" cy="754380"/>
          </a:xfrm>
          <a:prstGeom prst="rect">
            <a:avLst/>
          </a:prstGeom>
          <a:solidFill>
            <a:srgbClr val="006EA4"/>
          </a:solidFill>
        </p:spPr>
        <p:txBody>
          <a:bodyPr wrap="square" lIns="0" tIns="147320" rIns="0" bIns="0" rtlCol="0" vert="horz">
            <a:spAutoFit/>
          </a:bodyPr>
          <a:lstStyle/>
          <a:p>
            <a:pPr marL="71755">
              <a:lnSpc>
                <a:spcPct val="100000"/>
              </a:lnSpc>
              <a:spcBef>
                <a:spcPts val="1160"/>
              </a:spcBef>
            </a:pPr>
            <a:r>
              <a:rPr dirty="0" sz="2950" b="1">
                <a:solidFill>
                  <a:srgbClr val="FFFFFF"/>
                </a:solidFill>
                <a:latin typeface="Arial"/>
                <a:cs typeface="Arial"/>
              </a:rPr>
              <a:t>Retrospective</a:t>
            </a:r>
            <a:r>
              <a:rPr dirty="0" sz="2950" spc="-4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950" b="1">
                <a:solidFill>
                  <a:srgbClr val="FFFFFF"/>
                </a:solidFill>
                <a:latin typeface="Arial"/>
                <a:cs typeface="Arial"/>
              </a:rPr>
              <a:t>Study</a:t>
            </a:r>
            <a:r>
              <a:rPr dirty="0" sz="295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950" spc="-10" b="1">
                <a:solidFill>
                  <a:srgbClr val="FFFFFF"/>
                </a:solidFill>
                <a:latin typeface="Arial"/>
                <a:cs typeface="Arial"/>
              </a:rPr>
              <a:t>Cohort</a:t>
            </a:r>
            <a:endParaRPr sz="295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530522" y="2761109"/>
            <a:ext cx="11697970" cy="14109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9255" marR="5080" indent="-377190">
              <a:lnSpc>
                <a:spcPct val="100000"/>
              </a:lnSpc>
              <a:spcBef>
                <a:spcPts val="100"/>
              </a:spcBef>
              <a:buChar char="•"/>
              <a:tabLst>
                <a:tab pos="389255" algn="l"/>
              </a:tabLst>
            </a:pPr>
            <a:r>
              <a:rPr dirty="0" sz="2800">
                <a:solidFill>
                  <a:srgbClr val="252525"/>
                </a:solidFill>
                <a:latin typeface="Arial"/>
                <a:cs typeface="Arial"/>
              </a:rPr>
              <a:t>Patients</a:t>
            </a:r>
            <a:r>
              <a:rPr dirty="0" sz="2800" spc="-6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252525"/>
                </a:solidFill>
                <a:latin typeface="Arial"/>
                <a:cs typeface="Arial"/>
              </a:rPr>
              <a:t>with</a:t>
            </a:r>
            <a:r>
              <a:rPr dirty="0" sz="2800" spc="-6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800" spc="-10">
                <a:solidFill>
                  <a:srgbClr val="252525"/>
                </a:solidFill>
                <a:latin typeface="Arial"/>
                <a:cs typeface="Arial"/>
              </a:rPr>
              <a:t>hypertension</a:t>
            </a:r>
            <a:r>
              <a:rPr dirty="0" sz="2800" spc="-5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252525"/>
                </a:solidFill>
                <a:latin typeface="Arial"/>
                <a:cs typeface="Arial"/>
              </a:rPr>
              <a:t>as</a:t>
            </a:r>
            <a:r>
              <a:rPr dirty="0" sz="2800" spc="-5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dirty="0" sz="2800" spc="-6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252525"/>
                </a:solidFill>
                <a:latin typeface="Arial"/>
                <a:cs typeface="Arial"/>
              </a:rPr>
              <a:t>March</a:t>
            </a:r>
            <a:r>
              <a:rPr dirty="0" sz="2800" spc="-5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252525"/>
                </a:solidFill>
                <a:latin typeface="Arial"/>
                <a:cs typeface="Arial"/>
              </a:rPr>
              <a:t>1,</a:t>
            </a:r>
            <a:r>
              <a:rPr dirty="0" sz="2800" spc="-6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252525"/>
                </a:solidFill>
                <a:latin typeface="Arial"/>
                <a:cs typeface="Arial"/>
              </a:rPr>
              <a:t>2020</a:t>
            </a:r>
            <a:r>
              <a:rPr dirty="0" sz="2800" spc="-6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252525"/>
                </a:solidFill>
                <a:latin typeface="Arial"/>
                <a:cs typeface="Arial"/>
              </a:rPr>
              <a:t>(index</a:t>
            </a:r>
            <a:r>
              <a:rPr dirty="0" sz="2800" spc="-5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252525"/>
                </a:solidFill>
                <a:latin typeface="Arial"/>
                <a:cs typeface="Arial"/>
              </a:rPr>
              <a:t>date)</a:t>
            </a:r>
            <a:r>
              <a:rPr dirty="0" sz="2800" spc="-5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252525"/>
                </a:solidFill>
                <a:latin typeface="Arial"/>
                <a:cs typeface="Arial"/>
              </a:rPr>
              <a:t>from</a:t>
            </a:r>
            <a:r>
              <a:rPr dirty="0" sz="2800" spc="-5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800" spc="-10">
                <a:solidFill>
                  <a:srgbClr val="252525"/>
                </a:solidFill>
                <a:latin typeface="Arial"/>
                <a:cs typeface="Arial"/>
              </a:rPr>
              <a:t>Kaiser </a:t>
            </a:r>
            <a:r>
              <a:rPr dirty="0" sz="2800">
                <a:solidFill>
                  <a:srgbClr val="252525"/>
                </a:solidFill>
                <a:latin typeface="Arial"/>
                <a:cs typeface="Arial"/>
              </a:rPr>
              <a:t>Permanente</a:t>
            </a:r>
            <a:r>
              <a:rPr dirty="0" sz="2800" spc="-14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252525"/>
                </a:solidFill>
                <a:latin typeface="Arial"/>
                <a:cs typeface="Arial"/>
              </a:rPr>
              <a:t>Southern</a:t>
            </a:r>
            <a:r>
              <a:rPr dirty="0" sz="2800" spc="-15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800" spc="-10">
                <a:solidFill>
                  <a:srgbClr val="252525"/>
                </a:solidFill>
                <a:latin typeface="Arial"/>
                <a:cs typeface="Arial"/>
              </a:rPr>
              <a:t>California</a:t>
            </a:r>
            <a:endParaRPr sz="2800">
              <a:latin typeface="Arial"/>
              <a:cs typeface="Arial"/>
            </a:endParaRPr>
          </a:p>
          <a:p>
            <a:pPr marL="389255" indent="-376555">
              <a:lnSpc>
                <a:spcPct val="100000"/>
              </a:lnSpc>
              <a:spcBef>
                <a:spcPts val="830"/>
              </a:spcBef>
              <a:buChar char="•"/>
              <a:tabLst>
                <a:tab pos="389255" algn="l"/>
              </a:tabLst>
            </a:pPr>
            <a:r>
              <a:rPr dirty="0" sz="2800">
                <a:solidFill>
                  <a:srgbClr val="252525"/>
                </a:solidFill>
                <a:latin typeface="Arial"/>
                <a:cs typeface="Arial"/>
              </a:rPr>
              <a:t>Had</a:t>
            </a:r>
            <a:r>
              <a:rPr dirty="0" sz="2800" spc="-4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 sz="2800" spc="-4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252525"/>
                </a:solidFill>
                <a:latin typeface="Arial"/>
                <a:cs typeface="Arial"/>
              </a:rPr>
              <a:t>test</a:t>
            </a:r>
            <a:r>
              <a:rPr dirty="0" sz="2800" spc="-2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252525"/>
                </a:solidFill>
                <a:latin typeface="Arial"/>
                <a:cs typeface="Arial"/>
              </a:rPr>
              <a:t>for</a:t>
            </a:r>
            <a:r>
              <a:rPr dirty="0" sz="2800" spc="-3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800" spc="-25">
                <a:solidFill>
                  <a:srgbClr val="252525"/>
                </a:solidFill>
                <a:latin typeface="Arial"/>
                <a:cs typeface="Arial"/>
              </a:rPr>
              <a:t>Covid-</a:t>
            </a:r>
            <a:r>
              <a:rPr dirty="0" sz="2800">
                <a:solidFill>
                  <a:srgbClr val="252525"/>
                </a:solidFill>
                <a:latin typeface="Arial"/>
                <a:cs typeface="Arial"/>
              </a:rPr>
              <a:t>19</a:t>
            </a:r>
            <a:r>
              <a:rPr dirty="0" sz="2800" spc="-3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252525"/>
                </a:solidFill>
                <a:latin typeface="Arial"/>
                <a:cs typeface="Arial"/>
              </a:rPr>
              <a:t>between</a:t>
            </a:r>
            <a:r>
              <a:rPr dirty="0" sz="2800" spc="-3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252525"/>
                </a:solidFill>
                <a:latin typeface="Arial"/>
                <a:cs typeface="Arial"/>
              </a:rPr>
              <a:t>March</a:t>
            </a:r>
            <a:r>
              <a:rPr dirty="0" sz="2800" spc="-3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252525"/>
                </a:solidFill>
                <a:latin typeface="Arial"/>
                <a:cs typeface="Arial"/>
              </a:rPr>
              <a:t>1</a:t>
            </a:r>
            <a:r>
              <a:rPr dirty="0" sz="2800" spc="-2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252525"/>
                </a:solidFill>
                <a:latin typeface="Arial"/>
                <a:cs typeface="Arial"/>
              </a:rPr>
              <a:t>–</a:t>
            </a:r>
            <a:r>
              <a:rPr dirty="0" sz="2800" spc="-4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252525"/>
                </a:solidFill>
                <a:latin typeface="Arial"/>
                <a:cs typeface="Arial"/>
              </a:rPr>
              <a:t>May</a:t>
            </a:r>
            <a:r>
              <a:rPr dirty="0" sz="2800" spc="-2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252525"/>
                </a:solidFill>
                <a:latin typeface="Arial"/>
                <a:cs typeface="Arial"/>
              </a:rPr>
              <a:t>6,</a:t>
            </a:r>
            <a:r>
              <a:rPr dirty="0" sz="2800" spc="-4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800" spc="-20">
                <a:solidFill>
                  <a:srgbClr val="252525"/>
                </a:solidFill>
                <a:latin typeface="Arial"/>
                <a:cs typeface="Arial"/>
              </a:rPr>
              <a:t>2020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5530522" y="5122791"/>
            <a:ext cx="5562600" cy="3216275"/>
          </a:xfrm>
          <a:prstGeom prst="rect">
            <a:avLst/>
          </a:prstGeom>
        </p:spPr>
        <p:txBody>
          <a:bodyPr wrap="square" lIns="0" tIns="117475" rIns="0" bIns="0" rtlCol="0" vert="horz">
            <a:spAutoFit/>
          </a:bodyPr>
          <a:lstStyle/>
          <a:p>
            <a:pPr marL="389255" indent="-376555">
              <a:lnSpc>
                <a:spcPct val="100000"/>
              </a:lnSpc>
              <a:spcBef>
                <a:spcPts val="925"/>
              </a:spcBef>
              <a:buFont typeface="Arial"/>
              <a:buChar char="•"/>
              <a:tabLst>
                <a:tab pos="389255" algn="l"/>
              </a:tabLst>
            </a:pPr>
            <a:r>
              <a:rPr dirty="0" sz="2800" spc="-10" b="1">
                <a:solidFill>
                  <a:srgbClr val="252525"/>
                </a:solidFill>
                <a:latin typeface="Arial"/>
                <a:cs typeface="Arial"/>
              </a:rPr>
              <a:t>Exposure</a:t>
            </a:r>
            <a:r>
              <a:rPr dirty="0" sz="2800" spc="-10">
                <a:solidFill>
                  <a:srgbClr val="252525"/>
                </a:solidFill>
                <a:latin typeface="Arial"/>
                <a:cs typeface="Arial"/>
              </a:rPr>
              <a:t>:</a:t>
            </a:r>
            <a:endParaRPr sz="2800">
              <a:latin typeface="Arial"/>
              <a:cs typeface="Arial"/>
            </a:endParaRPr>
          </a:p>
          <a:p>
            <a:pPr marL="389255" indent="-376555">
              <a:lnSpc>
                <a:spcPct val="100000"/>
              </a:lnSpc>
              <a:spcBef>
                <a:spcPts val="830"/>
              </a:spcBef>
              <a:buChar char="•"/>
              <a:tabLst>
                <a:tab pos="389255" algn="l"/>
              </a:tabLst>
            </a:pPr>
            <a:r>
              <a:rPr dirty="0" sz="2800">
                <a:solidFill>
                  <a:srgbClr val="252525"/>
                </a:solidFill>
                <a:latin typeface="Arial"/>
                <a:cs typeface="Arial"/>
              </a:rPr>
              <a:t>1)</a:t>
            </a:r>
            <a:r>
              <a:rPr dirty="0" sz="2800" spc="-15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252525"/>
                </a:solidFill>
                <a:latin typeface="Arial"/>
                <a:cs typeface="Arial"/>
              </a:rPr>
              <a:t>Any</a:t>
            </a:r>
            <a:r>
              <a:rPr dirty="0" sz="2800" spc="-16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800" spc="-10">
                <a:solidFill>
                  <a:srgbClr val="252525"/>
                </a:solidFill>
                <a:latin typeface="Arial"/>
                <a:cs typeface="Arial"/>
              </a:rPr>
              <a:t>ACEIs</a:t>
            </a:r>
            <a:endParaRPr sz="2800">
              <a:latin typeface="Arial"/>
              <a:cs typeface="Arial"/>
            </a:endParaRPr>
          </a:p>
          <a:p>
            <a:pPr marL="389255" indent="-376555">
              <a:lnSpc>
                <a:spcPct val="100000"/>
              </a:lnSpc>
              <a:spcBef>
                <a:spcPts val="825"/>
              </a:spcBef>
              <a:buChar char="•"/>
              <a:tabLst>
                <a:tab pos="389255" algn="l"/>
              </a:tabLst>
            </a:pPr>
            <a:r>
              <a:rPr dirty="0" sz="2800">
                <a:solidFill>
                  <a:srgbClr val="252525"/>
                </a:solidFill>
                <a:latin typeface="Arial"/>
                <a:cs typeface="Arial"/>
              </a:rPr>
              <a:t>2)</a:t>
            </a:r>
            <a:r>
              <a:rPr dirty="0" sz="2800" spc="-15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252525"/>
                </a:solidFill>
                <a:latin typeface="Arial"/>
                <a:cs typeface="Arial"/>
              </a:rPr>
              <a:t>Any</a:t>
            </a:r>
            <a:r>
              <a:rPr dirty="0" sz="2800" spc="-16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800" spc="-20">
                <a:solidFill>
                  <a:srgbClr val="252525"/>
                </a:solidFill>
                <a:latin typeface="Arial"/>
                <a:cs typeface="Arial"/>
              </a:rPr>
              <a:t>ARBs</a:t>
            </a:r>
            <a:endParaRPr sz="2800">
              <a:latin typeface="Arial"/>
              <a:cs typeface="Arial"/>
            </a:endParaRPr>
          </a:p>
          <a:p>
            <a:pPr marL="389255" indent="-376555">
              <a:lnSpc>
                <a:spcPct val="100000"/>
              </a:lnSpc>
              <a:spcBef>
                <a:spcPts val="830"/>
              </a:spcBef>
              <a:buChar char="•"/>
              <a:tabLst>
                <a:tab pos="389255" algn="l"/>
              </a:tabLst>
            </a:pPr>
            <a:r>
              <a:rPr dirty="0" sz="2800">
                <a:solidFill>
                  <a:srgbClr val="252525"/>
                </a:solidFill>
                <a:latin typeface="Arial"/>
                <a:cs typeface="Arial"/>
              </a:rPr>
              <a:t>3)</a:t>
            </a:r>
            <a:r>
              <a:rPr dirty="0" sz="2800" spc="-7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252525"/>
                </a:solidFill>
                <a:latin typeface="Arial"/>
                <a:cs typeface="Arial"/>
              </a:rPr>
              <a:t>CCB/BB/TD</a:t>
            </a:r>
            <a:r>
              <a:rPr dirty="0" sz="2800" spc="-6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252525"/>
                </a:solidFill>
                <a:latin typeface="Arial"/>
                <a:cs typeface="Arial"/>
              </a:rPr>
              <a:t>(reference</a:t>
            </a:r>
            <a:r>
              <a:rPr dirty="0" sz="2800" spc="-3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800" spc="-10">
                <a:solidFill>
                  <a:srgbClr val="252525"/>
                </a:solidFill>
                <a:latin typeface="Arial"/>
                <a:cs typeface="Arial"/>
              </a:rPr>
              <a:t>group)</a:t>
            </a:r>
            <a:endParaRPr sz="2800">
              <a:latin typeface="Arial"/>
              <a:cs typeface="Arial"/>
            </a:endParaRPr>
          </a:p>
          <a:p>
            <a:pPr marL="389255" indent="-376555">
              <a:lnSpc>
                <a:spcPct val="100000"/>
              </a:lnSpc>
              <a:spcBef>
                <a:spcPts val="825"/>
              </a:spcBef>
              <a:buChar char="•"/>
              <a:tabLst>
                <a:tab pos="389255" algn="l"/>
              </a:tabLst>
            </a:pPr>
            <a:r>
              <a:rPr dirty="0" sz="2800">
                <a:solidFill>
                  <a:srgbClr val="252525"/>
                </a:solidFill>
                <a:latin typeface="Arial"/>
                <a:cs typeface="Arial"/>
              </a:rPr>
              <a:t>4)</a:t>
            </a:r>
            <a:r>
              <a:rPr dirty="0" sz="2800" spc="-3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252525"/>
                </a:solidFill>
                <a:latin typeface="Arial"/>
                <a:cs typeface="Arial"/>
              </a:rPr>
              <a:t>Other</a:t>
            </a:r>
            <a:r>
              <a:rPr dirty="0" sz="2800" spc="-1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800" spc="-10">
                <a:solidFill>
                  <a:srgbClr val="252525"/>
                </a:solidFill>
                <a:latin typeface="Arial"/>
                <a:cs typeface="Arial"/>
              </a:rPr>
              <a:t>antihypertensives</a:t>
            </a:r>
            <a:endParaRPr sz="2800">
              <a:latin typeface="Arial"/>
              <a:cs typeface="Arial"/>
            </a:endParaRPr>
          </a:p>
          <a:p>
            <a:pPr marL="389255" indent="-376555">
              <a:lnSpc>
                <a:spcPct val="100000"/>
              </a:lnSpc>
              <a:spcBef>
                <a:spcPts val="830"/>
              </a:spcBef>
              <a:buChar char="•"/>
              <a:tabLst>
                <a:tab pos="389255" algn="l"/>
              </a:tabLst>
            </a:pPr>
            <a:r>
              <a:rPr dirty="0" sz="2800">
                <a:solidFill>
                  <a:srgbClr val="252525"/>
                </a:solidFill>
                <a:latin typeface="Arial"/>
                <a:cs typeface="Arial"/>
              </a:rPr>
              <a:t>5)</a:t>
            </a:r>
            <a:r>
              <a:rPr dirty="0" sz="2800" spc="-3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252525"/>
                </a:solidFill>
                <a:latin typeface="Arial"/>
                <a:cs typeface="Arial"/>
              </a:rPr>
              <a:t>No</a:t>
            </a:r>
            <a:r>
              <a:rPr dirty="0" sz="2800" spc="-2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800" spc="-10">
                <a:solidFill>
                  <a:srgbClr val="252525"/>
                </a:solidFill>
                <a:latin typeface="Arial"/>
                <a:cs typeface="Arial"/>
              </a:rPr>
              <a:t>antihypertensives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529789" y="9362916"/>
            <a:ext cx="12870815" cy="155511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389255" marR="5080" indent="-377190">
              <a:lnSpc>
                <a:spcPct val="123300"/>
              </a:lnSpc>
              <a:spcBef>
                <a:spcPts val="114"/>
              </a:spcBef>
              <a:buChar char="•"/>
              <a:tabLst>
                <a:tab pos="389255" algn="l"/>
              </a:tabLst>
            </a:pPr>
            <a:r>
              <a:rPr dirty="0" sz="2800">
                <a:solidFill>
                  <a:srgbClr val="252525"/>
                </a:solidFill>
                <a:latin typeface="Arial"/>
                <a:cs typeface="Arial"/>
              </a:rPr>
              <a:t>Propensity</a:t>
            </a:r>
            <a:r>
              <a:rPr dirty="0" sz="2800" spc="-9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252525"/>
                </a:solidFill>
                <a:latin typeface="Arial"/>
                <a:cs typeface="Arial"/>
              </a:rPr>
              <a:t>score</a:t>
            </a:r>
            <a:r>
              <a:rPr dirty="0" sz="2800" spc="-11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252525"/>
                </a:solidFill>
                <a:latin typeface="Arial"/>
                <a:cs typeface="Arial"/>
              </a:rPr>
              <a:t>matching</a:t>
            </a:r>
            <a:r>
              <a:rPr dirty="0" sz="2800" spc="-10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252525"/>
                </a:solidFill>
                <a:latin typeface="Arial"/>
                <a:cs typeface="Arial"/>
              </a:rPr>
              <a:t>based</a:t>
            </a:r>
            <a:r>
              <a:rPr dirty="0" sz="2800" spc="-11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252525"/>
                </a:solidFill>
                <a:latin typeface="Arial"/>
                <a:cs typeface="Arial"/>
              </a:rPr>
              <a:t>on</a:t>
            </a:r>
            <a:r>
              <a:rPr dirty="0" sz="2800" spc="-10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dirty="0" sz="2650">
                <a:solidFill>
                  <a:srgbClr val="252525"/>
                </a:solidFill>
                <a:latin typeface="Arial"/>
                <a:cs typeface="Arial"/>
              </a:rPr>
              <a:t>atient</a:t>
            </a:r>
            <a:r>
              <a:rPr dirty="0" sz="2650" spc="-10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650" spc="-10">
                <a:solidFill>
                  <a:srgbClr val="252525"/>
                </a:solidFill>
                <a:latin typeface="Arial"/>
                <a:cs typeface="Arial"/>
              </a:rPr>
              <a:t>demographics,</a:t>
            </a:r>
            <a:r>
              <a:rPr dirty="0" sz="2650" spc="-12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650" spc="-10">
                <a:solidFill>
                  <a:srgbClr val="252525"/>
                </a:solidFill>
                <a:latin typeface="Arial"/>
                <a:cs typeface="Arial"/>
              </a:rPr>
              <a:t>neighborhood</a:t>
            </a:r>
            <a:r>
              <a:rPr dirty="0" sz="2650" spc="-12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650" spc="-10">
                <a:solidFill>
                  <a:srgbClr val="252525"/>
                </a:solidFill>
                <a:latin typeface="Arial"/>
                <a:cs typeface="Arial"/>
              </a:rPr>
              <a:t>income </a:t>
            </a:r>
            <a:r>
              <a:rPr dirty="0" sz="2650">
                <a:solidFill>
                  <a:srgbClr val="252525"/>
                </a:solidFill>
                <a:latin typeface="Arial"/>
                <a:cs typeface="Arial"/>
              </a:rPr>
              <a:t>and</a:t>
            </a:r>
            <a:r>
              <a:rPr dirty="0" sz="2650" spc="-10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650" spc="-10">
                <a:solidFill>
                  <a:srgbClr val="252525"/>
                </a:solidFill>
                <a:latin typeface="Arial"/>
                <a:cs typeface="Arial"/>
              </a:rPr>
              <a:t>education,</a:t>
            </a:r>
            <a:r>
              <a:rPr dirty="0" sz="2650" spc="-114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650" spc="-10">
                <a:solidFill>
                  <a:srgbClr val="252525"/>
                </a:solidFill>
                <a:latin typeface="Arial"/>
                <a:cs typeface="Arial"/>
              </a:rPr>
              <a:t>insurance,</a:t>
            </a:r>
            <a:r>
              <a:rPr dirty="0" sz="2650" spc="-13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650">
                <a:solidFill>
                  <a:srgbClr val="252525"/>
                </a:solidFill>
                <a:latin typeface="Arial"/>
                <a:cs typeface="Arial"/>
              </a:rPr>
              <a:t>body</a:t>
            </a:r>
            <a:r>
              <a:rPr dirty="0" sz="2650" spc="-10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650">
                <a:solidFill>
                  <a:srgbClr val="252525"/>
                </a:solidFill>
                <a:latin typeface="Arial"/>
                <a:cs typeface="Arial"/>
              </a:rPr>
              <a:t>mass</a:t>
            </a:r>
            <a:r>
              <a:rPr dirty="0" sz="2650" spc="-114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650">
                <a:solidFill>
                  <a:srgbClr val="252525"/>
                </a:solidFill>
                <a:latin typeface="Arial"/>
                <a:cs typeface="Arial"/>
              </a:rPr>
              <a:t>index,</a:t>
            </a:r>
            <a:r>
              <a:rPr dirty="0" sz="2650" spc="-10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650">
                <a:solidFill>
                  <a:srgbClr val="252525"/>
                </a:solidFill>
                <a:latin typeface="Arial"/>
                <a:cs typeface="Arial"/>
              </a:rPr>
              <a:t>smoking,</a:t>
            </a:r>
            <a:r>
              <a:rPr dirty="0" sz="2650" spc="-13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650">
                <a:solidFill>
                  <a:srgbClr val="252525"/>
                </a:solidFill>
                <a:latin typeface="Arial"/>
                <a:cs typeface="Arial"/>
              </a:rPr>
              <a:t>blood</a:t>
            </a:r>
            <a:r>
              <a:rPr dirty="0" sz="2650" spc="-10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650">
                <a:solidFill>
                  <a:srgbClr val="252525"/>
                </a:solidFill>
                <a:latin typeface="Arial"/>
                <a:cs typeface="Arial"/>
              </a:rPr>
              <a:t>pressure,</a:t>
            </a:r>
            <a:r>
              <a:rPr dirty="0" sz="2650" spc="-12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650" spc="-10">
                <a:solidFill>
                  <a:srgbClr val="252525"/>
                </a:solidFill>
                <a:latin typeface="Arial"/>
                <a:cs typeface="Arial"/>
              </a:rPr>
              <a:t>baseline comorbidities,</a:t>
            </a:r>
            <a:r>
              <a:rPr dirty="0" sz="2650" spc="-13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650">
                <a:solidFill>
                  <a:srgbClr val="252525"/>
                </a:solidFill>
                <a:latin typeface="Arial"/>
                <a:cs typeface="Arial"/>
              </a:rPr>
              <a:t>and</a:t>
            </a:r>
            <a:r>
              <a:rPr dirty="0" sz="2650" spc="-13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650">
                <a:solidFill>
                  <a:srgbClr val="252525"/>
                </a:solidFill>
                <a:latin typeface="Arial"/>
                <a:cs typeface="Arial"/>
              </a:rPr>
              <a:t>medication</a:t>
            </a:r>
            <a:r>
              <a:rPr dirty="0" sz="2650" spc="-12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650" spc="-20">
                <a:solidFill>
                  <a:srgbClr val="252525"/>
                </a:solidFill>
                <a:latin typeface="Arial"/>
                <a:cs typeface="Arial"/>
              </a:rPr>
              <a:t>use.</a:t>
            </a:r>
            <a:endParaRPr sz="2650">
              <a:latin typeface="Arial"/>
              <a:cs typeface="Arial"/>
            </a:endParaRPr>
          </a:p>
        </p:txBody>
      </p:sp>
      <p:grpSp>
        <p:nvGrpSpPr>
          <p:cNvPr id="11" name="object 11" descr=""/>
          <p:cNvGrpSpPr/>
          <p:nvPr/>
        </p:nvGrpSpPr>
        <p:grpSpPr>
          <a:xfrm>
            <a:off x="2006389" y="4471346"/>
            <a:ext cx="3460115" cy="3942715"/>
            <a:chOff x="2006389" y="4471346"/>
            <a:chExt cx="3460115" cy="3942715"/>
          </a:xfrm>
        </p:grpSpPr>
        <p:sp>
          <p:nvSpPr>
            <p:cNvPr id="12" name="object 12" descr=""/>
            <p:cNvSpPr/>
            <p:nvPr/>
          </p:nvSpPr>
          <p:spPr>
            <a:xfrm>
              <a:off x="2006389" y="4471346"/>
              <a:ext cx="3460115" cy="3942715"/>
            </a:xfrm>
            <a:custGeom>
              <a:avLst/>
              <a:gdLst/>
              <a:ahLst/>
              <a:cxnLst/>
              <a:rect l="l" t="t" r="r" b="b"/>
              <a:pathLst>
                <a:path w="3460115" h="3942715">
                  <a:moveTo>
                    <a:pt x="3459985" y="0"/>
                  </a:moveTo>
                  <a:lnTo>
                    <a:pt x="0" y="0"/>
                  </a:lnTo>
                  <a:lnTo>
                    <a:pt x="0" y="3942423"/>
                  </a:lnTo>
                  <a:lnTo>
                    <a:pt x="3459985" y="3942423"/>
                  </a:lnTo>
                  <a:lnTo>
                    <a:pt x="3459985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2785808" y="5539640"/>
              <a:ext cx="1832610" cy="1788795"/>
            </a:xfrm>
            <a:custGeom>
              <a:avLst/>
              <a:gdLst/>
              <a:ahLst/>
              <a:cxnLst/>
              <a:rect l="l" t="t" r="r" b="b"/>
              <a:pathLst>
                <a:path w="1832610" h="1788795">
                  <a:moveTo>
                    <a:pt x="1612163" y="625335"/>
                  </a:moveTo>
                  <a:lnTo>
                    <a:pt x="1607667" y="581367"/>
                  </a:lnTo>
                  <a:lnTo>
                    <a:pt x="1598663" y="537845"/>
                  </a:lnTo>
                  <a:lnTo>
                    <a:pt x="1585150" y="495109"/>
                  </a:lnTo>
                  <a:lnTo>
                    <a:pt x="1567141" y="453555"/>
                  </a:lnTo>
                  <a:lnTo>
                    <a:pt x="1544624" y="413537"/>
                  </a:lnTo>
                  <a:lnTo>
                    <a:pt x="1517599" y="375424"/>
                  </a:lnTo>
                  <a:lnTo>
                    <a:pt x="1486090" y="339572"/>
                  </a:lnTo>
                  <a:lnTo>
                    <a:pt x="1443901" y="327240"/>
                  </a:lnTo>
                  <a:lnTo>
                    <a:pt x="1422006" y="330327"/>
                  </a:lnTo>
                  <a:lnTo>
                    <a:pt x="1401711" y="339572"/>
                  </a:lnTo>
                  <a:lnTo>
                    <a:pt x="1392174" y="359410"/>
                  </a:lnTo>
                  <a:lnTo>
                    <a:pt x="1388986" y="380758"/>
                  </a:lnTo>
                  <a:lnTo>
                    <a:pt x="1392174" y="402120"/>
                  </a:lnTo>
                  <a:lnTo>
                    <a:pt x="1401711" y="421957"/>
                  </a:lnTo>
                  <a:lnTo>
                    <a:pt x="1433106" y="457352"/>
                  </a:lnTo>
                  <a:lnTo>
                    <a:pt x="1458214" y="495769"/>
                  </a:lnTo>
                  <a:lnTo>
                    <a:pt x="1477048" y="536511"/>
                  </a:lnTo>
                  <a:lnTo>
                    <a:pt x="1489608" y="578942"/>
                  </a:lnTo>
                  <a:lnTo>
                    <a:pt x="1495894" y="622363"/>
                  </a:lnTo>
                  <a:lnTo>
                    <a:pt x="1495894" y="666127"/>
                  </a:lnTo>
                  <a:lnTo>
                    <a:pt x="1489608" y="709549"/>
                  </a:lnTo>
                  <a:lnTo>
                    <a:pt x="1477048" y="751967"/>
                  </a:lnTo>
                  <a:lnTo>
                    <a:pt x="1458214" y="792721"/>
                  </a:lnTo>
                  <a:lnTo>
                    <a:pt x="1433106" y="831126"/>
                  </a:lnTo>
                  <a:lnTo>
                    <a:pt x="1401711" y="866533"/>
                  </a:lnTo>
                  <a:lnTo>
                    <a:pt x="1392174" y="886371"/>
                  </a:lnTo>
                  <a:lnTo>
                    <a:pt x="1388986" y="907719"/>
                  </a:lnTo>
                  <a:lnTo>
                    <a:pt x="1392174" y="929081"/>
                  </a:lnTo>
                  <a:lnTo>
                    <a:pt x="1401711" y="948918"/>
                  </a:lnTo>
                  <a:lnTo>
                    <a:pt x="1409484" y="954951"/>
                  </a:lnTo>
                  <a:lnTo>
                    <a:pt x="1419618" y="960208"/>
                  </a:lnTo>
                  <a:lnTo>
                    <a:pt x="1431328" y="963942"/>
                  </a:lnTo>
                  <a:lnTo>
                    <a:pt x="1443837" y="965352"/>
                  </a:lnTo>
                  <a:lnTo>
                    <a:pt x="1455229" y="963942"/>
                  </a:lnTo>
                  <a:lnTo>
                    <a:pt x="1517599" y="914615"/>
                  </a:lnTo>
                  <a:lnTo>
                    <a:pt x="1544624" y="877824"/>
                  </a:lnTo>
                  <a:lnTo>
                    <a:pt x="1567141" y="838923"/>
                  </a:lnTo>
                  <a:lnTo>
                    <a:pt x="1585150" y="798258"/>
                  </a:lnTo>
                  <a:lnTo>
                    <a:pt x="1598663" y="756196"/>
                  </a:lnTo>
                  <a:lnTo>
                    <a:pt x="1607667" y="713117"/>
                  </a:lnTo>
                  <a:lnTo>
                    <a:pt x="1612163" y="669366"/>
                  </a:lnTo>
                  <a:lnTo>
                    <a:pt x="1612163" y="625335"/>
                  </a:lnTo>
                  <a:close/>
                </a:path>
                <a:path w="1832610" h="1788795">
                  <a:moveTo>
                    <a:pt x="1832343" y="644245"/>
                  </a:moveTo>
                  <a:lnTo>
                    <a:pt x="1830324" y="592886"/>
                  </a:lnTo>
                  <a:lnTo>
                    <a:pt x="1824291" y="542620"/>
                  </a:lnTo>
                  <a:lnTo>
                    <a:pt x="1814309" y="493534"/>
                  </a:lnTo>
                  <a:lnTo>
                    <a:pt x="1800428" y="445731"/>
                  </a:lnTo>
                  <a:lnTo>
                    <a:pt x="1782699" y="399313"/>
                  </a:lnTo>
                  <a:lnTo>
                    <a:pt x="1761172" y="354380"/>
                  </a:lnTo>
                  <a:lnTo>
                    <a:pt x="1735886" y="311023"/>
                  </a:lnTo>
                  <a:lnTo>
                    <a:pt x="1722462" y="291719"/>
                  </a:lnTo>
                  <a:lnTo>
                    <a:pt x="1722462" y="644245"/>
                  </a:lnTo>
                  <a:lnTo>
                    <a:pt x="1720303" y="690854"/>
                  </a:lnTo>
                  <a:lnTo>
                    <a:pt x="1713890" y="737120"/>
                  </a:lnTo>
                  <a:lnTo>
                    <a:pt x="1703387" y="782701"/>
                  </a:lnTo>
                  <a:lnTo>
                    <a:pt x="1688922" y="827265"/>
                  </a:lnTo>
                  <a:lnTo>
                    <a:pt x="1670634" y="870470"/>
                  </a:lnTo>
                  <a:lnTo>
                    <a:pt x="1648663" y="911974"/>
                  </a:lnTo>
                  <a:lnTo>
                    <a:pt x="1623148" y="951458"/>
                  </a:lnTo>
                  <a:lnTo>
                    <a:pt x="1594218" y="988568"/>
                  </a:lnTo>
                  <a:lnTo>
                    <a:pt x="1562036" y="1022972"/>
                  </a:lnTo>
                  <a:lnTo>
                    <a:pt x="1527568" y="1053769"/>
                  </a:lnTo>
                  <a:lnTo>
                    <a:pt x="1490967" y="1081138"/>
                  </a:lnTo>
                  <a:lnTo>
                    <a:pt x="1452473" y="1105090"/>
                  </a:lnTo>
                  <a:lnTo>
                    <a:pt x="1412354" y="1125613"/>
                  </a:lnTo>
                  <a:lnTo>
                    <a:pt x="1370838" y="1142720"/>
                  </a:lnTo>
                  <a:lnTo>
                    <a:pt x="1328204" y="1156411"/>
                  </a:lnTo>
                  <a:lnTo>
                    <a:pt x="1284681" y="1166672"/>
                  </a:lnTo>
                  <a:lnTo>
                    <a:pt x="1240536" y="1173518"/>
                  </a:lnTo>
                  <a:lnTo>
                    <a:pt x="1196009" y="1176934"/>
                  </a:lnTo>
                  <a:lnTo>
                    <a:pt x="1151356" y="1176934"/>
                  </a:lnTo>
                  <a:lnTo>
                    <a:pt x="1106830" y="1173518"/>
                  </a:lnTo>
                  <a:lnTo>
                    <a:pt x="1062685" y="1166672"/>
                  </a:lnTo>
                  <a:lnTo>
                    <a:pt x="1019149" y="1156411"/>
                  </a:lnTo>
                  <a:lnTo>
                    <a:pt x="976503" y="1142720"/>
                  </a:lnTo>
                  <a:lnTo>
                    <a:pt x="934986" y="1125613"/>
                  </a:lnTo>
                  <a:lnTo>
                    <a:pt x="894854" y="1105090"/>
                  </a:lnTo>
                  <a:lnTo>
                    <a:pt x="856361" y="1081138"/>
                  </a:lnTo>
                  <a:lnTo>
                    <a:pt x="819734" y="1053769"/>
                  </a:lnTo>
                  <a:lnTo>
                    <a:pt x="785253" y="1022972"/>
                  </a:lnTo>
                  <a:lnTo>
                    <a:pt x="759980" y="995934"/>
                  </a:lnTo>
                  <a:lnTo>
                    <a:pt x="759980" y="1146556"/>
                  </a:lnTo>
                  <a:lnTo>
                    <a:pt x="227977" y="1665300"/>
                  </a:lnTo>
                  <a:lnTo>
                    <a:pt x="185762" y="1681734"/>
                  </a:lnTo>
                  <a:lnTo>
                    <a:pt x="174421" y="1680324"/>
                  </a:lnTo>
                  <a:lnTo>
                    <a:pt x="126657" y="1648752"/>
                  </a:lnTo>
                  <a:lnTo>
                    <a:pt x="107657" y="1607616"/>
                  </a:lnTo>
                  <a:lnTo>
                    <a:pt x="112407" y="1586268"/>
                  </a:lnTo>
                  <a:lnTo>
                    <a:pt x="126657" y="1566481"/>
                  </a:lnTo>
                  <a:lnTo>
                    <a:pt x="658634" y="1047737"/>
                  </a:lnTo>
                  <a:lnTo>
                    <a:pt x="759980" y="1146556"/>
                  </a:lnTo>
                  <a:lnTo>
                    <a:pt x="759980" y="995934"/>
                  </a:lnTo>
                  <a:lnTo>
                    <a:pt x="722706" y="949553"/>
                  </a:lnTo>
                  <a:lnTo>
                    <a:pt x="697293" y="909688"/>
                  </a:lnTo>
                  <a:lnTo>
                    <a:pt x="675792" y="868083"/>
                  </a:lnTo>
                  <a:lnTo>
                    <a:pt x="658202" y="825042"/>
                  </a:lnTo>
                  <a:lnTo>
                    <a:pt x="644512" y="780846"/>
                  </a:lnTo>
                  <a:lnTo>
                    <a:pt x="634746" y="735787"/>
                  </a:lnTo>
                  <a:lnTo>
                    <a:pt x="628878" y="690156"/>
                  </a:lnTo>
                  <a:lnTo>
                    <a:pt x="626922" y="644245"/>
                  </a:lnTo>
                  <a:lnTo>
                    <a:pt x="628878" y="598322"/>
                  </a:lnTo>
                  <a:lnTo>
                    <a:pt x="634746" y="552691"/>
                  </a:lnTo>
                  <a:lnTo>
                    <a:pt x="644512" y="507631"/>
                  </a:lnTo>
                  <a:lnTo>
                    <a:pt x="658202" y="463435"/>
                  </a:lnTo>
                  <a:lnTo>
                    <a:pt x="675792" y="420395"/>
                  </a:lnTo>
                  <a:lnTo>
                    <a:pt x="697293" y="378802"/>
                  </a:lnTo>
                  <a:lnTo>
                    <a:pt x="722706" y="338924"/>
                  </a:lnTo>
                  <a:lnTo>
                    <a:pt x="752030" y="301066"/>
                  </a:lnTo>
                  <a:lnTo>
                    <a:pt x="785253" y="265506"/>
                  </a:lnTo>
                  <a:lnTo>
                    <a:pt x="822756" y="234111"/>
                  </a:lnTo>
                  <a:lnTo>
                    <a:pt x="861999" y="205917"/>
                  </a:lnTo>
                  <a:lnTo>
                    <a:pt x="902855" y="181025"/>
                  </a:lnTo>
                  <a:lnTo>
                    <a:pt x="945159" y="159600"/>
                  </a:lnTo>
                  <a:lnTo>
                    <a:pt x="988771" y="141770"/>
                  </a:lnTo>
                  <a:lnTo>
                    <a:pt x="1033576" y="127660"/>
                  </a:lnTo>
                  <a:lnTo>
                    <a:pt x="1079411" y="117424"/>
                  </a:lnTo>
                  <a:lnTo>
                    <a:pt x="1126147" y="111175"/>
                  </a:lnTo>
                  <a:lnTo>
                    <a:pt x="1173645" y="109067"/>
                  </a:lnTo>
                  <a:lnTo>
                    <a:pt x="1221168" y="111175"/>
                  </a:lnTo>
                  <a:lnTo>
                    <a:pt x="1267917" y="117424"/>
                  </a:lnTo>
                  <a:lnTo>
                    <a:pt x="1313764" y="127660"/>
                  </a:lnTo>
                  <a:lnTo>
                    <a:pt x="1358557" y="141770"/>
                  </a:lnTo>
                  <a:lnTo>
                    <a:pt x="1402168" y="159600"/>
                  </a:lnTo>
                  <a:lnTo>
                    <a:pt x="1444459" y="181025"/>
                  </a:lnTo>
                  <a:lnTo>
                    <a:pt x="1485290" y="205917"/>
                  </a:lnTo>
                  <a:lnTo>
                    <a:pt x="1524533" y="234111"/>
                  </a:lnTo>
                  <a:lnTo>
                    <a:pt x="1562036" y="265506"/>
                  </a:lnTo>
                  <a:lnTo>
                    <a:pt x="1594218" y="299910"/>
                  </a:lnTo>
                  <a:lnTo>
                    <a:pt x="1623148" y="337019"/>
                  </a:lnTo>
                  <a:lnTo>
                    <a:pt x="1648663" y="376504"/>
                  </a:lnTo>
                  <a:lnTo>
                    <a:pt x="1670634" y="418020"/>
                  </a:lnTo>
                  <a:lnTo>
                    <a:pt x="1688922" y="461225"/>
                  </a:lnTo>
                  <a:lnTo>
                    <a:pt x="1703387" y="505790"/>
                  </a:lnTo>
                  <a:lnTo>
                    <a:pt x="1713890" y="551370"/>
                  </a:lnTo>
                  <a:lnTo>
                    <a:pt x="1720303" y="597636"/>
                  </a:lnTo>
                  <a:lnTo>
                    <a:pt x="1722462" y="644245"/>
                  </a:lnTo>
                  <a:lnTo>
                    <a:pt x="1722462" y="291719"/>
                  </a:lnTo>
                  <a:lnTo>
                    <a:pt x="1674304" y="229463"/>
                  </a:lnTo>
                  <a:lnTo>
                    <a:pt x="1638096" y="191452"/>
                  </a:lnTo>
                  <a:lnTo>
                    <a:pt x="1602524" y="158216"/>
                  </a:lnTo>
                  <a:lnTo>
                    <a:pt x="1565059" y="128155"/>
                  </a:lnTo>
                  <a:lnTo>
                    <a:pt x="1537246" y="109067"/>
                  </a:lnTo>
                  <a:lnTo>
                    <a:pt x="1525892" y="101257"/>
                  </a:lnTo>
                  <a:lnTo>
                    <a:pt x="1485188" y="77533"/>
                  </a:lnTo>
                  <a:lnTo>
                    <a:pt x="1443151" y="56959"/>
                  </a:lnTo>
                  <a:lnTo>
                    <a:pt x="1399984" y="39560"/>
                  </a:lnTo>
                  <a:lnTo>
                    <a:pt x="1355852" y="25311"/>
                  </a:lnTo>
                  <a:lnTo>
                    <a:pt x="1310970" y="14236"/>
                  </a:lnTo>
                  <a:lnTo>
                    <a:pt x="1265516" y="6324"/>
                  </a:lnTo>
                  <a:lnTo>
                    <a:pt x="1219682" y="1587"/>
                  </a:lnTo>
                  <a:lnTo>
                    <a:pt x="1173657" y="0"/>
                  </a:lnTo>
                  <a:lnTo>
                    <a:pt x="1127633" y="1587"/>
                  </a:lnTo>
                  <a:lnTo>
                    <a:pt x="1081798" y="6324"/>
                  </a:lnTo>
                  <a:lnTo>
                    <a:pt x="1036345" y="14236"/>
                  </a:lnTo>
                  <a:lnTo>
                    <a:pt x="991463" y="25311"/>
                  </a:lnTo>
                  <a:lnTo>
                    <a:pt x="947343" y="39560"/>
                  </a:lnTo>
                  <a:lnTo>
                    <a:pt x="904189" y="56959"/>
                  </a:lnTo>
                  <a:lnTo>
                    <a:pt x="862164" y="77533"/>
                  </a:lnTo>
                  <a:lnTo>
                    <a:pt x="821474" y="101257"/>
                  </a:lnTo>
                  <a:lnTo>
                    <a:pt x="782307" y="128155"/>
                  </a:lnTo>
                  <a:lnTo>
                    <a:pt x="744855" y="158216"/>
                  </a:lnTo>
                  <a:lnTo>
                    <a:pt x="709307" y="191452"/>
                  </a:lnTo>
                  <a:lnTo>
                    <a:pt x="674433" y="226707"/>
                  </a:lnTo>
                  <a:lnTo>
                    <a:pt x="642988" y="263766"/>
                  </a:lnTo>
                  <a:lnTo>
                    <a:pt x="614934" y="302450"/>
                  </a:lnTo>
                  <a:lnTo>
                    <a:pt x="590283" y="342582"/>
                  </a:lnTo>
                  <a:lnTo>
                    <a:pt x="568998" y="383997"/>
                  </a:lnTo>
                  <a:lnTo>
                    <a:pt x="551053" y="426504"/>
                  </a:lnTo>
                  <a:lnTo>
                    <a:pt x="536460" y="469925"/>
                  </a:lnTo>
                  <a:lnTo>
                    <a:pt x="525170" y="514083"/>
                  </a:lnTo>
                  <a:lnTo>
                    <a:pt x="517194" y="558800"/>
                  </a:lnTo>
                  <a:lnTo>
                    <a:pt x="512495" y="603910"/>
                  </a:lnTo>
                  <a:lnTo>
                    <a:pt x="511060" y="649211"/>
                  </a:lnTo>
                  <a:lnTo>
                    <a:pt x="512876" y="694550"/>
                  </a:lnTo>
                  <a:lnTo>
                    <a:pt x="517918" y="739724"/>
                  </a:lnTo>
                  <a:lnTo>
                    <a:pt x="526173" y="784580"/>
                  </a:lnTo>
                  <a:lnTo>
                    <a:pt x="537629" y="828916"/>
                  </a:lnTo>
                  <a:lnTo>
                    <a:pt x="552272" y="872578"/>
                  </a:lnTo>
                  <a:lnTo>
                    <a:pt x="570064" y="915377"/>
                  </a:lnTo>
                  <a:lnTo>
                    <a:pt x="591007" y="957135"/>
                  </a:lnTo>
                  <a:lnTo>
                    <a:pt x="50660" y="1484096"/>
                  </a:lnTo>
                  <a:lnTo>
                    <a:pt x="22517" y="1520063"/>
                  </a:lnTo>
                  <a:lnTo>
                    <a:pt x="5626" y="1560626"/>
                  </a:lnTo>
                  <a:lnTo>
                    <a:pt x="0" y="1603463"/>
                  </a:lnTo>
                  <a:lnTo>
                    <a:pt x="5626" y="1646326"/>
                  </a:lnTo>
                  <a:lnTo>
                    <a:pt x="22517" y="1686902"/>
                  </a:lnTo>
                  <a:lnTo>
                    <a:pt x="50660" y="1722920"/>
                  </a:lnTo>
                  <a:lnTo>
                    <a:pt x="94335" y="1760994"/>
                  </a:lnTo>
                  <a:lnTo>
                    <a:pt x="154228" y="1785670"/>
                  </a:lnTo>
                  <a:lnTo>
                    <a:pt x="185762" y="1788756"/>
                  </a:lnTo>
                  <a:lnTo>
                    <a:pt x="222173" y="1785670"/>
                  </a:lnTo>
                  <a:lnTo>
                    <a:pt x="285496" y="1760994"/>
                  </a:lnTo>
                  <a:lnTo>
                    <a:pt x="371500" y="1681734"/>
                  </a:lnTo>
                  <a:lnTo>
                    <a:pt x="852779" y="1212392"/>
                  </a:lnTo>
                  <a:lnTo>
                    <a:pt x="895591" y="1232814"/>
                  </a:lnTo>
                  <a:lnTo>
                    <a:pt x="939482" y="1250175"/>
                  </a:lnTo>
                  <a:lnTo>
                    <a:pt x="984250" y="1264450"/>
                  </a:lnTo>
                  <a:lnTo>
                    <a:pt x="1029728" y="1275626"/>
                  </a:lnTo>
                  <a:lnTo>
                    <a:pt x="1075728" y="1283690"/>
                  </a:lnTo>
                  <a:lnTo>
                    <a:pt x="1122057" y="1288618"/>
                  </a:lnTo>
                  <a:lnTo>
                    <a:pt x="1168552" y="1290396"/>
                  </a:lnTo>
                  <a:lnTo>
                    <a:pt x="1215021" y="1288999"/>
                  </a:lnTo>
                  <a:lnTo>
                    <a:pt x="1261275" y="1284427"/>
                  </a:lnTo>
                  <a:lnTo>
                    <a:pt x="1307134" y="1276654"/>
                  </a:lnTo>
                  <a:lnTo>
                    <a:pt x="1352435" y="1265656"/>
                  </a:lnTo>
                  <a:lnTo>
                    <a:pt x="1396961" y="1251432"/>
                  </a:lnTo>
                  <a:lnTo>
                    <a:pt x="1440561" y="1233944"/>
                  </a:lnTo>
                  <a:lnTo>
                    <a:pt x="1483042" y="1213192"/>
                  </a:lnTo>
                  <a:lnTo>
                    <a:pt x="1524215" y="1189151"/>
                  </a:lnTo>
                  <a:lnTo>
                    <a:pt x="1541945" y="1176934"/>
                  </a:lnTo>
                  <a:lnTo>
                    <a:pt x="1563903" y="1161808"/>
                  </a:lnTo>
                  <a:lnTo>
                    <a:pt x="1601927" y="1131150"/>
                  </a:lnTo>
                  <a:lnTo>
                    <a:pt x="1638096" y="1097140"/>
                  </a:lnTo>
                  <a:lnTo>
                    <a:pt x="1674304" y="1061123"/>
                  </a:lnTo>
                  <a:lnTo>
                    <a:pt x="1706918" y="1022388"/>
                  </a:lnTo>
                  <a:lnTo>
                    <a:pt x="1735886" y="981163"/>
                  </a:lnTo>
                  <a:lnTo>
                    <a:pt x="1761172" y="937717"/>
                  </a:lnTo>
                  <a:lnTo>
                    <a:pt x="1782699" y="892302"/>
                  </a:lnTo>
                  <a:lnTo>
                    <a:pt x="1800428" y="845159"/>
                  </a:lnTo>
                  <a:lnTo>
                    <a:pt x="1814309" y="796531"/>
                  </a:lnTo>
                  <a:lnTo>
                    <a:pt x="1824291" y="746671"/>
                  </a:lnTo>
                  <a:lnTo>
                    <a:pt x="1830324" y="695820"/>
                  </a:lnTo>
                  <a:lnTo>
                    <a:pt x="1832343" y="644245"/>
                  </a:lnTo>
                  <a:close/>
                </a:path>
              </a:pathLst>
            </a:custGeom>
            <a:solidFill>
              <a:srgbClr val="030304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4" name="object 14" descr=""/>
          <p:cNvGrpSpPr/>
          <p:nvPr/>
        </p:nvGrpSpPr>
        <p:grpSpPr>
          <a:xfrm>
            <a:off x="2010158" y="8665040"/>
            <a:ext cx="3460115" cy="2201545"/>
            <a:chOff x="2010158" y="8665040"/>
            <a:chExt cx="3460115" cy="2201545"/>
          </a:xfrm>
        </p:grpSpPr>
        <p:sp>
          <p:nvSpPr>
            <p:cNvPr id="15" name="object 15" descr=""/>
            <p:cNvSpPr/>
            <p:nvPr/>
          </p:nvSpPr>
          <p:spPr>
            <a:xfrm>
              <a:off x="2010158" y="8665040"/>
              <a:ext cx="3460115" cy="2201545"/>
            </a:xfrm>
            <a:custGeom>
              <a:avLst/>
              <a:gdLst/>
              <a:ahLst/>
              <a:cxnLst/>
              <a:rect l="l" t="t" r="r" b="b"/>
              <a:pathLst>
                <a:path w="3460115" h="2201545">
                  <a:moveTo>
                    <a:pt x="3459985" y="0"/>
                  </a:moveTo>
                  <a:lnTo>
                    <a:pt x="0" y="0"/>
                  </a:lnTo>
                  <a:lnTo>
                    <a:pt x="0" y="2201123"/>
                  </a:lnTo>
                  <a:lnTo>
                    <a:pt x="3459985" y="2201123"/>
                  </a:lnTo>
                  <a:lnTo>
                    <a:pt x="3459985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2400274" y="8830643"/>
              <a:ext cx="2680335" cy="1872614"/>
            </a:xfrm>
            <a:custGeom>
              <a:avLst/>
              <a:gdLst/>
              <a:ahLst/>
              <a:cxnLst/>
              <a:rect l="l" t="t" r="r" b="b"/>
              <a:pathLst>
                <a:path w="2680335" h="1872615">
                  <a:moveTo>
                    <a:pt x="1191996" y="1266266"/>
                  </a:moveTo>
                  <a:lnTo>
                    <a:pt x="1189443" y="1220381"/>
                  </a:lnTo>
                  <a:lnTo>
                    <a:pt x="1181938" y="1175880"/>
                  </a:lnTo>
                  <a:lnTo>
                    <a:pt x="1169746" y="1133043"/>
                  </a:lnTo>
                  <a:lnTo>
                    <a:pt x="1153134" y="1092111"/>
                  </a:lnTo>
                  <a:lnTo>
                    <a:pt x="1132344" y="1053363"/>
                  </a:lnTo>
                  <a:lnTo>
                    <a:pt x="1107630" y="1017054"/>
                  </a:lnTo>
                  <a:lnTo>
                    <a:pt x="1079258" y="983462"/>
                  </a:lnTo>
                  <a:lnTo>
                    <a:pt x="1047483" y="952830"/>
                  </a:lnTo>
                  <a:lnTo>
                    <a:pt x="1024991" y="935177"/>
                  </a:lnTo>
                  <a:lnTo>
                    <a:pt x="1012571" y="925423"/>
                  </a:lnTo>
                  <a:lnTo>
                    <a:pt x="974763" y="901522"/>
                  </a:lnTo>
                  <a:lnTo>
                    <a:pt x="934313" y="881367"/>
                  </a:lnTo>
                  <a:lnTo>
                    <a:pt x="891501" y="865238"/>
                  </a:lnTo>
                  <a:lnTo>
                    <a:pt x="846569" y="853401"/>
                  </a:lnTo>
                  <a:lnTo>
                    <a:pt x="799769" y="846099"/>
                  </a:lnTo>
                  <a:lnTo>
                    <a:pt x="751357" y="843597"/>
                  </a:lnTo>
                  <a:lnTo>
                    <a:pt x="700798" y="843597"/>
                  </a:lnTo>
                  <a:lnTo>
                    <a:pt x="700798" y="653415"/>
                  </a:lnTo>
                  <a:lnTo>
                    <a:pt x="700798" y="568871"/>
                  </a:lnTo>
                  <a:lnTo>
                    <a:pt x="699439" y="558380"/>
                  </a:lnTo>
                  <a:lnTo>
                    <a:pt x="667118" y="525716"/>
                  </a:lnTo>
                  <a:lnTo>
                    <a:pt x="653796" y="523074"/>
                  </a:lnTo>
                  <a:lnTo>
                    <a:pt x="640473" y="525716"/>
                  </a:lnTo>
                  <a:lnTo>
                    <a:pt x="628510" y="533628"/>
                  </a:lnTo>
                  <a:lnTo>
                    <a:pt x="606882" y="545579"/>
                  </a:lnTo>
                  <a:lnTo>
                    <a:pt x="606882" y="653415"/>
                  </a:lnTo>
                  <a:lnTo>
                    <a:pt x="606882" y="1160602"/>
                  </a:lnTo>
                  <a:lnTo>
                    <a:pt x="151701" y="906970"/>
                  </a:lnTo>
                  <a:lnTo>
                    <a:pt x="606882" y="653415"/>
                  </a:lnTo>
                  <a:lnTo>
                    <a:pt x="606882" y="545579"/>
                  </a:lnTo>
                  <a:lnTo>
                    <a:pt x="28892" y="864692"/>
                  </a:lnTo>
                  <a:lnTo>
                    <a:pt x="18288" y="875296"/>
                  </a:lnTo>
                  <a:lnTo>
                    <a:pt x="9029" y="885863"/>
                  </a:lnTo>
                  <a:lnTo>
                    <a:pt x="2489" y="896416"/>
                  </a:lnTo>
                  <a:lnTo>
                    <a:pt x="0" y="906970"/>
                  </a:lnTo>
                  <a:lnTo>
                    <a:pt x="2489" y="921524"/>
                  </a:lnTo>
                  <a:lnTo>
                    <a:pt x="9029" y="933411"/>
                  </a:lnTo>
                  <a:lnTo>
                    <a:pt x="18288" y="942644"/>
                  </a:lnTo>
                  <a:lnTo>
                    <a:pt x="28892" y="949236"/>
                  </a:lnTo>
                  <a:lnTo>
                    <a:pt x="628510" y="1287411"/>
                  </a:lnTo>
                  <a:lnTo>
                    <a:pt x="635723" y="1287411"/>
                  </a:lnTo>
                  <a:lnTo>
                    <a:pt x="642937" y="1294460"/>
                  </a:lnTo>
                  <a:lnTo>
                    <a:pt x="650240" y="1294460"/>
                  </a:lnTo>
                  <a:lnTo>
                    <a:pt x="659815" y="1293355"/>
                  </a:lnTo>
                  <a:lnTo>
                    <a:pt x="667359" y="1290929"/>
                  </a:lnTo>
                  <a:lnTo>
                    <a:pt x="673557" y="1288503"/>
                  </a:lnTo>
                  <a:lnTo>
                    <a:pt x="679081" y="1287411"/>
                  </a:lnTo>
                  <a:lnTo>
                    <a:pt x="688555" y="1279804"/>
                  </a:lnTo>
                  <a:lnTo>
                    <a:pt x="695350" y="1268907"/>
                  </a:lnTo>
                  <a:lnTo>
                    <a:pt x="699439" y="1256703"/>
                  </a:lnTo>
                  <a:lnTo>
                    <a:pt x="700798" y="1245146"/>
                  </a:lnTo>
                  <a:lnTo>
                    <a:pt x="700798" y="1160602"/>
                  </a:lnTo>
                  <a:lnTo>
                    <a:pt x="700798" y="935177"/>
                  </a:lnTo>
                  <a:lnTo>
                    <a:pt x="751357" y="935177"/>
                  </a:lnTo>
                  <a:lnTo>
                    <a:pt x="799160" y="938199"/>
                  </a:lnTo>
                  <a:lnTo>
                    <a:pt x="844765" y="946988"/>
                  </a:lnTo>
                  <a:lnTo>
                    <a:pt x="887818" y="961148"/>
                  </a:lnTo>
                  <a:lnTo>
                    <a:pt x="927938" y="980313"/>
                  </a:lnTo>
                  <a:lnTo>
                    <a:pt x="964742" y="1004074"/>
                  </a:lnTo>
                  <a:lnTo>
                    <a:pt x="997864" y="1032040"/>
                  </a:lnTo>
                  <a:lnTo>
                    <a:pt x="1026922" y="1063815"/>
                  </a:lnTo>
                  <a:lnTo>
                    <a:pt x="1051534" y="1099019"/>
                  </a:lnTo>
                  <a:lnTo>
                    <a:pt x="1071333" y="1137259"/>
                  </a:lnTo>
                  <a:lnTo>
                    <a:pt x="1085951" y="1178140"/>
                  </a:lnTo>
                  <a:lnTo>
                    <a:pt x="1094994" y="1221270"/>
                  </a:lnTo>
                  <a:lnTo>
                    <a:pt x="1098092" y="1266266"/>
                  </a:lnTo>
                  <a:lnTo>
                    <a:pt x="1098092" y="1872119"/>
                  </a:lnTo>
                  <a:lnTo>
                    <a:pt x="1191996" y="1872119"/>
                  </a:lnTo>
                  <a:lnTo>
                    <a:pt x="1191996" y="1266266"/>
                  </a:lnTo>
                  <a:close/>
                </a:path>
                <a:path w="2680335" h="1872615">
                  <a:moveTo>
                    <a:pt x="1712226" y="618172"/>
                  </a:moveTo>
                  <a:lnTo>
                    <a:pt x="1711998" y="607720"/>
                  </a:lnTo>
                  <a:lnTo>
                    <a:pt x="1710410" y="597916"/>
                  </a:lnTo>
                  <a:lnTo>
                    <a:pt x="1706105" y="589419"/>
                  </a:lnTo>
                  <a:lnTo>
                    <a:pt x="1697710" y="582930"/>
                  </a:lnTo>
                  <a:lnTo>
                    <a:pt x="1689506" y="568871"/>
                  </a:lnTo>
                  <a:lnTo>
                    <a:pt x="1582178" y="385152"/>
                  </a:lnTo>
                  <a:lnTo>
                    <a:pt x="1582178" y="568871"/>
                  </a:lnTo>
                  <a:lnTo>
                    <a:pt x="1076464" y="568871"/>
                  </a:lnTo>
                  <a:lnTo>
                    <a:pt x="1329270" y="139090"/>
                  </a:lnTo>
                  <a:lnTo>
                    <a:pt x="1582178" y="568871"/>
                  </a:lnTo>
                  <a:lnTo>
                    <a:pt x="1582178" y="385152"/>
                  </a:lnTo>
                  <a:lnTo>
                    <a:pt x="1438440" y="139090"/>
                  </a:lnTo>
                  <a:lnTo>
                    <a:pt x="1372616" y="26428"/>
                  </a:lnTo>
                  <a:lnTo>
                    <a:pt x="1353007" y="6604"/>
                  </a:lnTo>
                  <a:lnTo>
                    <a:pt x="1329309" y="0"/>
                  </a:lnTo>
                  <a:lnTo>
                    <a:pt x="1305585" y="6604"/>
                  </a:lnTo>
                  <a:lnTo>
                    <a:pt x="1285913" y="26428"/>
                  </a:lnTo>
                  <a:lnTo>
                    <a:pt x="953604" y="589953"/>
                  </a:lnTo>
                  <a:lnTo>
                    <a:pt x="949553" y="601649"/>
                  </a:lnTo>
                  <a:lnTo>
                    <a:pt x="948207" y="614641"/>
                  </a:lnTo>
                  <a:lnTo>
                    <a:pt x="949553" y="627621"/>
                  </a:lnTo>
                  <a:lnTo>
                    <a:pt x="982078" y="659130"/>
                  </a:lnTo>
                  <a:lnTo>
                    <a:pt x="996962" y="660450"/>
                  </a:lnTo>
                  <a:lnTo>
                    <a:pt x="1293126" y="660450"/>
                  </a:lnTo>
                  <a:lnTo>
                    <a:pt x="1293126" y="1872119"/>
                  </a:lnTo>
                  <a:lnTo>
                    <a:pt x="1387132" y="1872119"/>
                  </a:lnTo>
                  <a:lnTo>
                    <a:pt x="1387132" y="660450"/>
                  </a:lnTo>
                  <a:lnTo>
                    <a:pt x="1668881" y="660450"/>
                  </a:lnTo>
                  <a:lnTo>
                    <a:pt x="1684782" y="656805"/>
                  </a:lnTo>
                  <a:lnTo>
                    <a:pt x="1698663" y="647217"/>
                  </a:lnTo>
                  <a:lnTo>
                    <a:pt x="1708492" y="633679"/>
                  </a:lnTo>
                  <a:lnTo>
                    <a:pt x="1712226" y="618172"/>
                  </a:lnTo>
                  <a:close/>
                </a:path>
                <a:path w="2680335" h="1872615">
                  <a:moveTo>
                    <a:pt x="2680309" y="913993"/>
                  </a:moveTo>
                  <a:lnTo>
                    <a:pt x="2651379" y="878852"/>
                  </a:lnTo>
                  <a:lnTo>
                    <a:pt x="2535732" y="812596"/>
                  </a:lnTo>
                  <a:lnTo>
                    <a:pt x="2535732" y="913993"/>
                  </a:lnTo>
                  <a:lnTo>
                    <a:pt x="2095093" y="1160602"/>
                  </a:lnTo>
                  <a:lnTo>
                    <a:pt x="2095093" y="935177"/>
                  </a:lnTo>
                  <a:lnTo>
                    <a:pt x="2095093" y="667473"/>
                  </a:lnTo>
                  <a:lnTo>
                    <a:pt x="2535732" y="913993"/>
                  </a:lnTo>
                  <a:lnTo>
                    <a:pt x="2535732" y="812596"/>
                  </a:lnTo>
                  <a:lnTo>
                    <a:pt x="2282456" y="667473"/>
                  </a:lnTo>
                  <a:lnTo>
                    <a:pt x="2073376" y="547687"/>
                  </a:lnTo>
                  <a:lnTo>
                    <a:pt x="2061425" y="543725"/>
                  </a:lnTo>
                  <a:lnTo>
                    <a:pt x="2048129" y="542417"/>
                  </a:lnTo>
                  <a:lnTo>
                    <a:pt x="2034806" y="543725"/>
                  </a:lnTo>
                  <a:lnTo>
                    <a:pt x="2002536" y="575449"/>
                  </a:lnTo>
                  <a:lnTo>
                    <a:pt x="2001177" y="589953"/>
                  </a:lnTo>
                  <a:lnTo>
                    <a:pt x="2001177" y="843597"/>
                  </a:lnTo>
                  <a:lnTo>
                    <a:pt x="1928901" y="843597"/>
                  </a:lnTo>
                  <a:lnTo>
                    <a:pt x="1880489" y="846099"/>
                  </a:lnTo>
                  <a:lnTo>
                    <a:pt x="1833689" y="853401"/>
                  </a:lnTo>
                  <a:lnTo>
                    <a:pt x="1788756" y="865238"/>
                  </a:lnTo>
                  <a:lnTo>
                    <a:pt x="1745945" y="881367"/>
                  </a:lnTo>
                  <a:lnTo>
                    <a:pt x="1705495" y="901522"/>
                  </a:lnTo>
                  <a:lnTo>
                    <a:pt x="1667687" y="925423"/>
                  </a:lnTo>
                  <a:lnTo>
                    <a:pt x="1632775" y="952830"/>
                  </a:lnTo>
                  <a:lnTo>
                    <a:pt x="1601000" y="983462"/>
                  </a:lnTo>
                  <a:lnTo>
                    <a:pt x="1572628" y="1017054"/>
                  </a:lnTo>
                  <a:lnTo>
                    <a:pt x="1547926" y="1053363"/>
                  </a:lnTo>
                  <a:lnTo>
                    <a:pt x="1527124" y="1092111"/>
                  </a:lnTo>
                  <a:lnTo>
                    <a:pt x="1510512" y="1133043"/>
                  </a:lnTo>
                  <a:lnTo>
                    <a:pt x="1498320" y="1175880"/>
                  </a:lnTo>
                  <a:lnTo>
                    <a:pt x="1490814" y="1220381"/>
                  </a:lnTo>
                  <a:lnTo>
                    <a:pt x="1488262" y="1266266"/>
                  </a:lnTo>
                  <a:lnTo>
                    <a:pt x="1488262" y="1872119"/>
                  </a:lnTo>
                  <a:lnTo>
                    <a:pt x="1582178" y="1872119"/>
                  </a:lnTo>
                  <a:lnTo>
                    <a:pt x="1582178" y="1266266"/>
                  </a:lnTo>
                  <a:lnTo>
                    <a:pt x="1585264" y="1221270"/>
                  </a:lnTo>
                  <a:lnTo>
                    <a:pt x="1594307" y="1178140"/>
                  </a:lnTo>
                  <a:lnTo>
                    <a:pt x="1608924" y="1137259"/>
                  </a:lnTo>
                  <a:lnTo>
                    <a:pt x="1628724" y="1099019"/>
                  </a:lnTo>
                  <a:lnTo>
                    <a:pt x="1653336" y="1063815"/>
                  </a:lnTo>
                  <a:lnTo>
                    <a:pt x="1682394" y="1032040"/>
                  </a:lnTo>
                  <a:lnTo>
                    <a:pt x="1715516" y="1004074"/>
                  </a:lnTo>
                  <a:lnTo>
                    <a:pt x="1752320" y="980313"/>
                  </a:lnTo>
                  <a:lnTo>
                    <a:pt x="1792439" y="961148"/>
                  </a:lnTo>
                  <a:lnTo>
                    <a:pt x="1835492" y="946988"/>
                  </a:lnTo>
                  <a:lnTo>
                    <a:pt x="1881098" y="938199"/>
                  </a:lnTo>
                  <a:lnTo>
                    <a:pt x="1928901" y="935177"/>
                  </a:lnTo>
                  <a:lnTo>
                    <a:pt x="2001177" y="935177"/>
                  </a:lnTo>
                  <a:lnTo>
                    <a:pt x="2001177" y="1245146"/>
                  </a:lnTo>
                  <a:lnTo>
                    <a:pt x="2002536" y="1256703"/>
                  </a:lnTo>
                  <a:lnTo>
                    <a:pt x="2006587" y="1268907"/>
                  </a:lnTo>
                  <a:lnTo>
                    <a:pt x="2013343" y="1279804"/>
                  </a:lnTo>
                  <a:lnTo>
                    <a:pt x="2022805" y="1287411"/>
                  </a:lnTo>
                  <a:lnTo>
                    <a:pt x="2029358" y="1288503"/>
                  </a:lnTo>
                  <a:lnTo>
                    <a:pt x="2045195" y="1293355"/>
                  </a:lnTo>
                  <a:lnTo>
                    <a:pt x="2051748" y="1294460"/>
                  </a:lnTo>
                  <a:lnTo>
                    <a:pt x="2058949" y="1294460"/>
                  </a:lnTo>
                  <a:lnTo>
                    <a:pt x="2066163" y="1287411"/>
                  </a:lnTo>
                  <a:lnTo>
                    <a:pt x="2073376" y="1287411"/>
                  </a:lnTo>
                  <a:lnTo>
                    <a:pt x="2294712" y="1160602"/>
                  </a:lnTo>
                  <a:lnTo>
                    <a:pt x="2651379" y="956271"/>
                  </a:lnTo>
                  <a:lnTo>
                    <a:pt x="2661970" y="949680"/>
                  </a:lnTo>
                  <a:lnTo>
                    <a:pt x="2671241" y="940447"/>
                  </a:lnTo>
                  <a:lnTo>
                    <a:pt x="2677807" y="928547"/>
                  </a:lnTo>
                  <a:lnTo>
                    <a:pt x="2680309" y="913993"/>
                  </a:lnTo>
                  <a:close/>
                </a:path>
              </a:pathLst>
            </a:custGeom>
            <a:solidFill>
              <a:srgbClr val="030304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7" name="object 17" descr=""/>
          <p:cNvSpPr txBox="1"/>
          <p:nvPr/>
        </p:nvSpPr>
        <p:spPr>
          <a:xfrm>
            <a:off x="5466375" y="4457527"/>
            <a:ext cx="13160375" cy="754380"/>
          </a:xfrm>
          <a:prstGeom prst="rect">
            <a:avLst/>
          </a:prstGeom>
          <a:solidFill>
            <a:srgbClr val="006EA4"/>
          </a:solidFill>
        </p:spPr>
        <p:txBody>
          <a:bodyPr wrap="square" lIns="0" tIns="147955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1165"/>
              </a:spcBef>
            </a:pPr>
            <a:r>
              <a:rPr dirty="0" sz="2950" b="1">
                <a:solidFill>
                  <a:srgbClr val="FFFFFF"/>
                </a:solidFill>
                <a:latin typeface="Arial"/>
                <a:cs typeface="Arial"/>
              </a:rPr>
              <a:t>Variables</a:t>
            </a:r>
            <a:r>
              <a:rPr dirty="0" sz="2950" spc="-9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950" b="1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2950" spc="-8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950" spc="-10" b="1">
                <a:solidFill>
                  <a:srgbClr val="FFFFFF"/>
                </a:solidFill>
                <a:latin typeface="Arial"/>
                <a:cs typeface="Arial"/>
              </a:rPr>
              <a:t>Interest</a:t>
            </a:r>
            <a:endParaRPr sz="2950">
              <a:latin typeface="Arial"/>
              <a:cs typeface="Aria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5470144" y="8668809"/>
            <a:ext cx="13155294" cy="754380"/>
          </a:xfrm>
          <a:prstGeom prst="rect">
            <a:avLst/>
          </a:prstGeom>
          <a:solidFill>
            <a:srgbClr val="006EA4"/>
          </a:solidFill>
        </p:spPr>
        <p:txBody>
          <a:bodyPr wrap="square" lIns="0" tIns="149225" rIns="0" bIns="0" rtlCol="0" vert="horz">
            <a:spAutoFit/>
          </a:bodyPr>
          <a:lstStyle/>
          <a:p>
            <a:pPr marL="71755">
              <a:lnSpc>
                <a:spcPct val="100000"/>
              </a:lnSpc>
              <a:spcBef>
                <a:spcPts val="1175"/>
              </a:spcBef>
            </a:pPr>
            <a:r>
              <a:rPr dirty="0" sz="2950" b="1">
                <a:solidFill>
                  <a:srgbClr val="FFFFFF"/>
                </a:solidFill>
                <a:latin typeface="Arial"/>
                <a:cs typeface="Arial"/>
              </a:rPr>
              <a:t>Statistical</a:t>
            </a:r>
            <a:r>
              <a:rPr dirty="0" sz="2950" spc="-1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950" spc="-10" b="1">
                <a:solidFill>
                  <a:srgbClr val="FFFFFF"/>
                </a:solidFill>
                <a:latin typeface="Arial"/>
                <a:cs typeface="Arial"/>
              </a:rPr>
              <a:t>Analysis</a:t>
            </a:r>
            <a:endParaRPr sz="2950">
              <a:latin typeface="Arial"/>
              <a:cs typeface="Aria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12919112" y="5186942"/>
            <a:ext cx="4969510" cy="1943100"/>
          </a:xfrm>
          <a:prstGeom prst="rect">
            <a:avLst/>
          </a:prstGeom>
        </p:spPr>
        <p:txBody>
          <a:bodyPr wrap="square" lIns="0" tIns="116839" rIns="0" bIns="0" rtlCol="0" vert="horz">
            <a:spAutoFit/>
          </a:bodyPr>
          <a:lstStyle/>
          <a:p>
            <a:pPr marL="389255" indent="-376555">
              <a:lnSpc>
                <a:spcPct val="100000"/>
              </a:lnSpc>
              <a:spcBef>
                <a:spcPts val="919"/>
              </a:spcBef>
              <a:buFont typeface="Arial"/>
              <a:buChar char="•"/>
              <a:tabLst>
                <a:tab pos="389255" algn="l"/>
              </a:tabLst>
            </a:pPr>
            <a:r>
              <a:rPr dirty="0" sz="2800" spc="-10" b="1">
                <a:latin typeface="Arial"/>
                <a:cs typeface="Arial"/>
              </a:rPr>
              <a:t>Outcome</a:t>
            </a:r>
            <a:r>
              <a:rPr dirty="0" sz="2800" spc="-10">
                <a:latin typeface="Arial"/>
                <a:cs typeface="Arial"/>
              </a:rPr>
              <a:t>:</a:t>
            </a:r>
            <a:endParaRPr sz="2800">
              <a:latin typeface="Arial"/>
              <a:cs typeface="Arial"/>
            </a:endParaRPr>
          </a:p>
          <a:p>
            <a:pPr marL="389255" marR="5080" indent="-377190">
              <a:lnSpc>
                <a:spcPct val="100000"/>
              </a:lnSpc>
              <a:spcBef>
                <a:spcPts val="825"/>
              </a:spcBef>
              <a:buChar char="•"/>
              <a:tabLst>
                <a:tab pos="389255" algn="l"/>
              </a:tabLst>
            </a:pPr>
            <a:r>
              <a:rPr dirty="0" sz="2800">
                <a:latin typeface="Arial"/>
                <a:cs typeface="Arial"/>
              </a:rPr>
              <a:t>Positive</a:t>
            </a:r>
            <a:r>
              <a:rPr dirty="0" sz="2800" spc="-7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reverse</a:t>
            </a:r>
            <a:r>
              <a:rPr dirty="0" sz="2800" spc="-40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transcription </a:t>
            </a:r>
            <a:r>
              <a:rPr dirty="0" sz="2800">
                <a:latin typeface="Arial"/>
                <a:cs typeface="Arial"/>
              </a:rPr>
              <a:t>polymerase</a:t>
            </a:r>
            <a:r>
              <a:rPr dirty="0" sz="2800" spc="-12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chain</a:t>
            </a:r>
            <a:r>
              <a:rPr dirty="0" sz="2800" spc="-140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reaction </a:t>
            </a:r>
            <a:r>
              <a:rPr dirty="0" sz="2800" spc="-80">
                <a:latin typeface="Arial"/>
                <a:cs typeface="Arial"/>
              </a:rPr>
              <a:t>(RT-</a:t>
            </a:r>
            <a:r>
              <a:rPr dirty="0" sz="2800">
                <a:latin typeface="Arial"/>
                <a:cs typeface="Arial"/>
              </a:rPr>
              <a:t>PCR)</a:t>
            </a:r>
            <a:r>
              <a:rPr dirty="0" sz="2800" spc="1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test for</a:t>
            </a:r>
            <a:r>
              <a:rPr dirty="0" sz="2800" spc="10">
                <a:latin typeface="Arial"/>
                <a:cs typeface="Arial"/>
              </a:rPr>
              <a:t> </a:t>
            </a:r>
            <a:r>
              <a:rPr dirty="0" sz="2800" spc="-25">
                <a:latin typeface="Arial"/>
                <a:cs typeface="Arial"/>
              </a:rPr>
              <a:t>Covid-19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0"/>
            <a:ext cx="148590" cy="11307445"/>
            <a:chOff x="0" y="0"/>
            <a:chExt cx="148590" cy="11307445"/>
          </a:xfrm>
        </p:grpSpPr>
        <p:sp>
          <p:nvSpPr>
            <p:cNvPr id="3" name="object 3" descr=""/>
            <p:cNvSpPr/>
            <p:nvPr/>
          </p:nvSpPr>
          <p:spPr>
            <a:xfrm>
              <a:off x="0" y="5653570"/>
              <a:ext cx="148590" cy="5654040"/>
            </a:xfrm>
            <a:custGeom>
              <a:avLst/>
              <a:gdLst/>
              <a:ahLst/>
              <a:cxnLst/>
              <a:rect l="l" t="t" r="r" b="b"/>
              <a:pathLst>
                <a:path w="148590" h="5654040">
                  <a:moveTo>
                    <a:pt x="148249" y="0"/>
                  </a:moveTo>
                  <a:lnTo>
                    <a:pt x="0" y="0"/>
                  </a:lnTo>
                  <a:lnTo>
                    <a:pt x="0" y="5653571"/>
                  </a:lnTo>
                  <a:lnTo>
                    <a:pt x="148249" y="5653571"/>
                  </a:lnTo>
                  <a:lnTo>
                    <a:pt x="148249" y="0"/>
                  </a:lnTo>
                  <a:close/>
                </a:path>
              </a:pathLst>
            </a:custGeom>
            <a:solidFill>
              <a:srgbClr val="0078B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0" y="0"/>
              <a:ext cx="148590" cy="5654040"/>
            </a:xfrm>
            <a:custGeom>
              <a:avLst/>
              <a:gdLst/>
              <a:ahLst/>
              <a:cxnLst/>
              <a:rect l="l" t="t" r="r" b="b"/>
              <a:pathLst>
                <a:path w="148590" h="5654040">
                  <a:moveTo>
                    <a:pt x="148249" y="0"/>
                  </a:moveTo>
                  <a:lnTo>
                    <a:pt x="0" y="0"/>
                  </a:lnTo>
                  <a:lnTo>
                    <a:pt x="0" y="5653571"/>
                  </a:lnTo>
                  <a:lnTo>
                    <a:pt x="148249" y="5653571"/>
                  </a:lnTo>
                  <a:lnTo>
                    <a:pt x="148249" y="0"/>
                  </a:lnTo>
                  <a:close/>
                </a:path>
              </a:pathLst>
            </a:custGeom>
            <a:solidFill>
              <a:srgbClr val="92CCE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 descr=""/>
          <p:cNvSpPr/>
          <p:nvPr/>
        </p:nvSpPr>
        <p:spPr>
          <a:xfrm>
            <a:off x="15783509" y="10474518"/>
            <a:ext cx="446405" cy="374015"/>
          </a:xfrm>
          <a:custGeom>
            <a:avLst/>
            <a:gdLst/>
            <a:ahLst/>
            <a:cxnLst/>
            <a:rect l="l" t="t" r="r" b="b"/>
            <a:pathLst>
              <a:path w="446405" h="374015">
                <a:moveTo>
                  <a:pt x="99961" y="374015"/>
                </a:moveTo>
                <a:lnTo>
                  <a:pt x="0" y="330962"/>
                </a:lnTo>
                <a:lnTo>
                  <a:pt x="0" y="374015"/>
                </a:lnTo>
                <a:lnTo>
                  <a:pt x="99961" y="374015"/>
                </a:lnTo>
                <a:close/>
              </a:path>
              <a:path w="446405" h="374015">
                <a:moveTo>
                  <a:pt x="103530" y="347103"/>
                </a:moveTo>
                <a:lnTo>
                  <a:pt x="0" y="277152"/>
                </a:lnTo>
                <a:lnTo>
                  <a:pt x="0" y="321995"/>
                </a:lnTo>
                <a:lnTo>
                  <a:pt x="25971" y="328688"/>
                </a:lnTo>
                <a:lnTo>
                  <a:pt x="52438" y="335216"/>
                </a:lnTo>
                <a:lnTo>
                  <a:pt x="78574" y="341414"/>
                </a:lnTo>
                <a:lnTo>
                  <a:pt x="103530" y="347103"/>
                </a:lnTo>
                <a:close/>
              </a:path>
              <a:path w="446405" h="374015">
                <a:moveTo>
                  <a:pt x="114249" y="321995"/>
                </a:moveTo>
                <a:lnTo>
                  <a:pt x="85852" y="293738"/>
                </a:lnTo>
                <a:lnTo>
                  <a:pt x="28397" y="237236"/>
                </a:lnTo>
                <a:lnTo>
                  <a:pt x="0" y="208978"/>
                </a:lnTo>
                <a:lnTo>
                  <a:pt x="0" y="269976"/>
                </a:lnTo>
                <a:lnTo>
                  <a:pt x="114249" y="321995"/>
                </a:lnTo>
                <a:close/>
              </a:path>
              <a:path w="446405" h="374015">
                <a:moveTo>
                  <a:pt x="123164" y="45745"/>
                </a:moveTo>
                <a:lnTo>
                  <a:pt x="109474" y="10934"/>
                </a:lnTo>
                <a:lnTo>
                  <a:pt x="77876" y="0"/>
                </a:lnTo>
                <a:lnTo>
                  <a:pt x="46609" y="11938"/>
                </a:lnTo>
                <a:lnTo>
                  <a:pt x="33921" y="45745"/>
                </a:lnTo>
                <a:lnTo>
                  <a:pt x="47866" y="80048"/>
                </a:lnTo>
                <a:lnTo>
                  <a:pt x="79883" y="91490"/>
                </a:lnTo>
                <a:lnTo>
                  <a:pt x="111226" y="80048"/>
                </a:lnTo>
                <a:lnTo>
                  <a:pt x="123164" y="45745"/>
                </a:lnTo>
                <a:close/>
              </a:path>
              <a:path w="446405" h="374015">
                <a:moveTo>
                  <a:pt x="130314" y="304050"/>
                </a:moveTo>
                <a:lnTo>
                  <a:pt x="12496" y="135432"/>
                </a:lnTo>
                <a:lnTo>
                  <a:pt x="6019" y="149821"/>
                </a:lnTo>
                <a:lnTo>
                  <a:pt x="2235" y="165709"/>
                </a:lnTo>
                <a:lnTo>
                  <a:pt x="444" y="182613"/>
                </a:lnTo>
                <a:lnTo>
                  <a:pt x="0" y="200012"/>
                </a:lnTo>
                <a:lnTo>
                  <a:pt x="130314" y="304050"/>
                </a:lnTo>
                <a:close/>
              </a:path>
              <a:path w="446405" h="374015">
                <a:moveTo>
                  <a:pt x="151726" y="286118"/>
                </a:moveTo>
                <a:lnTo>
                  <a:pt x="67830" y="101358"/>
                </a:lnTo>
                <a:lnTo>
                  <a:pt x="52463" y="103568"/>
                </a:lnTo>
                <a:lnTo>
                  <a:pt x="38595" y="109651"/>
                </a:lnTo>
                <a:lnTo>
                  <a:pt x="26416" y="118757"/>
                </a:lnTo>
                <a:lnTo>
                  <a:pt x="16065" y="130060"/>
                </a:lnTo>
                <a:lnTo>
                  <a:pt x="151726" y="286118"/>
                </a:lnTo>
                <a:close/>
              </a:path>
              <a:path w="446405" h="374015">
                <a:moveTo>
                  <a:pt x="174942" y="277152"/>
                </a:moveTo>
                <a:lnTo>
                  <a:pt x="165760" y="235915"/>
                </a:lnTo>
                <a:lnTo>
                  <a:pt x="156413" y="190817"/>
                </a:lnTo>
                <a:lnTo>
                  <a:pt x="146062" y="150761"/>
                </a:lnTo>
                <a:lnTo>
                  <a:pt x="133883" y="124675"/>
                </a:lnTo>
                <a:lnTo>
                  <a:pt x="116395" y="108635"/>
                </a:lnTo>
                <a:lnTo>
                  <a:pt x="97066" y="101358"/>
                </a:lnTo>
                <a:lnTo>
                  <a:pt x="81419" y="99453"/>
                </a:lnTo>
                <a:lnTo>
                  <a:pt x="74968" y="99568"/>
                </a:lnTo>
                <a:lnTo>
                  <a:pt x="100126" y="144462"/>
                </a:lnTo>
                <a:lnTo>
                  <a:pt x="149783" y="234264"/>
                </a:lnTo>
                <a:lnTo>
                  <a:pt x="174942" y="277152"/>
                </a:lnTo>
                <a:close/>
              </a:path>
              <a:path w="446405" h="374015">
                <a:moveTo>
                  <a:pt x="201714" y="271767"/>
                </a:moveTo>
                <a:lnTo>
                  <a:pt x="192786" y="70866"/>
                </a:lnTo>
                <a:lnTo>
                  <a:pt x="185648" y="72656"/>
                </a:lnTo>
                <a:lnTo>
                  <a:pt x="180289" y="78041"/>
                </a:lnTo>
                <a:lnTo>
                  <a:pt x="174942" y="81635"/>
                </a:lnTo>
                <a:lnTo>
                  <a:pt x="164033" y="92024"/>
                </a:lnTo>
                <a:lnTo>
                  <a:pt x="155968" y="104279"/>
                </a:lnTo>
                <a:lnTo>
                  <a:pt x="151587" y="118198"/>
                </a:lnTo>
                <a:lnTo>
                  <a:pt x="151726" y="133654"/>
                </a:lnTo>
                <a:lnTo>
                  <a:pt x="201714" y="271767"/>
                </a:lnTo>
                <a:close/>
              </a:path>
              <a:path w="446405" h="374015">
                <a:moveTo>
                  <a:pt x="255257" y="69062"/>
                </a:moveTo>
                <a:lnTo>
                  <a:pt x="242328" y="65773"/>
                </a:lnTo>
                <a:lnTo>
                  <a:pt x="228041" y="64350"/>
                </a:lnTo>
                <a:lnTo>
                  <a:pt x="213093" y="65278"/>
                </a:lnTo>
                <a:lnTo>
                  <a:pt x="198145" y="69062"/>
                </a:lnTo>
                <a:lnTo>
                  <a:pt x="228485" y="268173"/>
                </a:lnTo>
                <a:lnTo>
                  <a:pt x="255257" y="69062"/>
                </a:lnTo>
                <a:close/>
              </a:path>
              <a:path w="446405" h="374015">
                <a:moveTo>
                  <a:pt x="303593" y="118198"/>
                </a:moveTo>
                <a:lnTo>
                  <a:pt x="299224" y="104279"/>
                </a:lnTo>
                <a:lnTo>
                  <a:pt x="291160" y="92024"/>
                </a:lnTo>
                <a:lnTo>
                  <a:pt x="280263" y="81635"/>
                </a:lnTo>
                <a:lnTo>
                  <a:pt x="274891" y="78041"/>
                </a:lnTo>
                <a:lnTo>
                  <a:pt x="269532" y="72656"/>
                </a:lnTo>
                <a:lnTo>
                  <a:pt x="262394" y="70866"/>
                </a:lnTo>
                <a:lnTo>
                  <a:pt x="253479" y="271767"/>
                </a:lnTo>
                <a:lnTo>
                  <a:pt x="303466" y="133654"/>
                </a:lnTo>
                <a:lnTo>
                  <a:pt x="303593" y="118198"/>
                </a:lnTo>
                <a:close/>
              </a:path>
              <a:path w="446405" h="374015">
                <a:moveTo>
                  <a:pt x="362369" y="130060"/>
                </a:moveTo>
                <a:lnTo>
                  <a:pt x="324434" y="140589"/>
                </a:lnTo>
                <a:lnTo>
                  <a:pt x="299897" y="171310"/>
                </a:lnTo>
                <a:lnTo>
                  <a:pt x="276694" y="280733"/>
                </a:lnTo>
                <a:lnTo>
                  <a:pt x="362369" y="130060"/>
                </a:lnTo>
                <a:close/>
              </a:path>
              <a:path w="446405" h="374015">
                <a:moveTo>
                  <a:pt x="412343" y="76250"/>
                </a:moveTo>
                <a:lnTo>
                  <a:pt x="398424" y="41935"/>
                </a:lnTo>
                <a:lnTo>
                  <a:pt x="367944" y="30505"/>
                </a:lnTo>
                <a:lnTo>
                  <a:pt x="337781" y="41935"/>
                </a:lnTo>
                <a:lnTo>
                  <a:pt x="324866" y="76250"/>
                </a:lnTo>
                <a:lnTo>
                  <a:pt x="338785" y="108026"/>
                </a:lnTo>
                <a:lnTo>
                  <a:pt x="369277" y="119291"/>
                </a:lnTo>
                <a:lnTo>
                  <a:pt x="399427" y="109042"/>
                </a:lnTo>
                <a:lnTo>
                  <a:pt x="412343" y="76250"/>
                </a:lnTo>
                <a:close/>
              </a:path>
              <a:path w="446405" h="374015">
                <a:moveTo>
                  <a:pt x="423049" y="151587"/>
                </a:moveTo>
                <a:lnTo>
                  <a:pt x="411670" y="142163"/>
                </a:lnTo>
                <a:lnTo>
                  <a:pt x="398957" y="135432"/>
                </a:lnTo>
                <a:lnTo>
                  <a:pt x="384898" y="131394"/>
                </a:lnTo>
                <a:lnTo>
                  <a:pt x="369506" y="130060"/>
                </a:lnTo>
                <a:lnTo>
                  <a:pt x="298107" y="289699"/>
                </a:lnTo>
                <a:lnTo>
                  <a:pt x="423049" y="151587"/>
                </a:lnTo>
                <a:close/>
              </a:path>
              <a:path w="446405" h="374015">
                <a:moveTo>
                  <a:pt x="446265" y="334543"/>
                </a:moveTo>
                <a:lnTo>
                  <a:pt x="422478" y="345008"/>
                </a:lnTo>
                <a:lnTo>
                  <a:pt x="376237" y="364566"/>
                </a:lnTo>
                <a:lnTo>
                  <a:pt x="353441" y="374015"/>
                </a:lnTo>
                <a:lnTo>
                  <a:pt x="446265" y="374015"/>
                </a:lnTo>
                <a:lnTo>
                  <a:pt x="446265" y="334543"/>
                </a:lnTo>
                <a:close/>
              </a:path>
              <a:path w="446405" h="374015">
                <a:moveTo>
                  <a:pt x="446265" y="284327"/>
                </a:moveTo>
                <a:lnTo>
                  <a:pt x="421919" y="299427"/>
                </a:lnTo>
                <a:lnTo>
                  <a:pt x="397408" y="315036"/>
                </a:lnTo>
                <a:lnTo>
                  <a:pt x="373227" y="330987"/>
                </a:lnTo>
                <a:lnTo>
                  <a:pt x="349872" y="347103"/>
                </a:lnTo>
                <a:lnTo>
                  <a:pt x="446265" y="325577"/>
                </a:lnTo>
                <a:lnTo>
                  <a:pt x="446265" y="284327"/>
                </a:lnTo>
                <a:close/>
              </a:path>
              <a:path w="446405" h="374015">
                <a:moveTo>
                  <a:pt x="446265" y="219748"/>
                </a:moveTo>
                <a:lnTo>
                  <a:pt x="337388" y="325577"/>
                </a:lnTo>
                <a:lnTo>
                  <a:pt x="446265" y="273558"/>
                </a:lnTo>
                <a:lnTo>
                  <a:pt x="446265" y="219748"/>
                </a:lnTo>
                <a:close/>
              </a:path>
              <a:path w="446405" h="374015">
                <a:moveTo>
                  <a:pt x="446265" y="207187"/>
                </a:moveTo>
                <a:lnTo>
                  <a:pt x="445909" y="197802"/>
                </a:lnTo>
                <a:lnTo>
                  <a:pt x="444703" y="188582"/>
                </a:lnTo>
                <a:lnTo>
                  <a:pt x="442506" y="179692"/>
                </a:lnTo>
                <a:lnTo>
                  <a:pt x="439127" y="171310"/>
                </a:lnTo>
                <a:lnTo>
                  <a:pt x="437349" y="165938"/>
                </a:lnTo>
                <a:lnTo>
                  <a:pt x="433781" y="160553"/>
                </a:lnTo>
                <a:lnTo>
                  <a:pt x="428421" y="156959"/>
                </a:lnTo>
                <a:lnTo>
                  <a:pt x="321297" y="305841"/>
                </a:lnTo>
                <a:lnTo>
                  <a:pt x="353136" y="281597"/>
                </a:lnTo>
                <a:lnTo>
                  <a:pt x="384454" y="257187"/>
                </a:lnTo>
                <a:lnTo>
                  <a:pt x="415442" y="232448"/>
                </a:lnTo>
                <a:lnTo>
                  <a:pt x="446265" y="207187"/>
                </a:lnTo>
                <a:close/>
              </a:path>
            </a:pathLst>
          </a:custGeom>
          <a:solidFill>
            <a:srgbClr val="0F81C0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6" name="object 6" descr=""/>
          <p:cNvGrpSpPr/>
          <p:nvPr/>
        </p:nvGrpSpPr>
        <p:grpSpPr>
          <a:xfrm>
            <a:off x="13667926" y="10128467"/>
            <a:ext cx="6012180" cy="836294"/>
            <a:chOff x="13667926" y="10128467"/>
            <a:chExt cx="6012180" cy="836294"/>
          </a:xfrm>
        </p:grpSpPr>
        <p:sp>
          <p:nvSpPr>
            <p:cNvPr id="7" name="object 7" descr=""/>
            <p:cNvSpPr/>
            <p:nvPr/>
          </p:nvSpPr>
          <p:spPr>
            <a:xfrm>
              <a:off x="16390436" y="10608163"/>
              <a:ext cx="351790" cy="238760"/>
            </a:xfrm>
            <a:custGeom>
              <a:avLst/>
              <a:gdLst/>
              <a:ahLst/>
              <a:cxnLst/>
              <a:rect l="l" t="t" r="r" b="b"/>
              <a:pathLst>
                <a:path w="351790" h="238759">
                  <a:moveTo>
                    <a:pt x="41061" y="0"/>
                  </a:moveTo>
                  <a:lnTo>
                    <a:pt x="0" y="0"/>
                  </a:lnTo>
                  <a:lnTo>
                    <a:pt x="0" y="238565"/>
                  </a:lnTo>
                  <a:lnTo>
                    <a:pt x="41061" y="238565"/>
                  </a:lnTo>
                  <a:lnTo>
                    <a:pt x="41061" y="120175"/>
                  </a:lnTo>
                  <a:lnTo>
                    <a:pt x="84947" y="120175"/>
                  </a:lnTo>
                  <a:lnTo>
                    <a:pt x="82122" y="116588"/>
                  </a:lnTo>
                  <a:lnTo>
                    <a:pt x="84867" y="113001"/>
                  </a:lnTo>
                  <a:lnTo>
                    <a:pt x="41061" y="113001"/>
                  </a:lnTo>
                  <a:lnTo>
                    <a:pt x="41061" y="0"/>
                  </a:lnTo>
                  <a:close/>
                </a:path>
                <a:path w="351790" h="238759">
                  <a:moveTo>
                    <a:pt x="84947" y="120175"/>
                  </a:moveTo>
                  <a:lnTo>
                    <a:pt x="41061" y="120175"/>
                  </a:lnTo>
                  <a:lnTo>
                    <a:pt x="128536" y="238565"/>
                  </a:lnTo>
                  <a:lnTo>
                    <a:pt x="176734" y="238565"/>
                  </a:lnTo>
                  <a:lnTo>
                    <a:pt x="188941" y="202690"/>
                  </a:lnTo>
                  <a:lnTo>
                    <a:pt x="149946" y="202690"/>
                  </a:lnTo>
                  <a:lnTo>
                    <a:pt x="84947" y="120175"/>
                  </a:lnTo>
                  <a:close/>
                </a:path>
                <a:path w="351790" h="238759">
                  <a:moveTo>
                    <a:pt x="328195" y="170401"/>
                  </a:moveTo>
                  <a:lnTo>
                    <a:pt x="287403" y="170401"/>
                  </a:lnTo>
                  <a:lnTo>
                    <a:pt x="308814" y="238565"/>
                  </a:lnTo>
                  <a:lnTo>
                    <a:pt x="351659" y="238565"/>
                  </a:lnTo>
                  <a:lnTo>
                    <a:pt x="328195" y="170401"/>
                  </a:lnTo>
                  <a:close/>
                </a:path>
                <a:path w="351790" h="238759">
                  <a:moveTo>
                    <a:pt x="269537" y="0"/>
                  </a:moveTo>
                  <a:lnTo>
                    <a:pt x="219555" y="0"/>
                  </a:lnTo>
                  <a:lnTo>
                    <a:pt x="149946" y="202690"/>
                  </a:lnTo>
                  <a:lnTo>
                    <a:pt x="188941" y="202690"/>
                  </a:lnTo>
                  <a:lnTo>
                    <a:pt x="199929" y="170401"/>
                  </a:lnTo>
                  <a:lnTo>
                    <a:pt x="328195" y="170401"/>
                  </a:lnTo>
                  <a:lnTo>
                    <a:pt x="316463" y="136321"/>
                  </a:lnTo>
                  <a:lnTo>
                    <a:pt x="210634" y="136321"/>
                  </a:lnTo>
                  <a:lnTo>
                    <a:pt x="240989" y="37662"/>
                  </a:lnTo>
                  <a:lnTo>
                    <a:pt x="282501" y="37662"/>
                  </a:lnTo>
                  <a:lnTo>
                    <a:pt x="269537" y="0"/>
                  </a:lnTo>
                  <a:close/>
                </a:path>
                <a:path w="351790" h="238759">
                  <a:moveTo>
                    <a:pt x="282501" y="37662"/>
                  </a:moveTo>
                  <a:lnTo>
                    <a:pt x="242773" y="37662"/>
                  </a:lnTo>
                  <a:lnTo>
                    <a:pt x="274914" y="136321"/>
                  </a:lnTo>
                  <a:lnTo>
                    <a:pt x="316463" y="136321"/>
                  </a:lnTo>
                  <a:lnTo>
                    <a:pt x="282501" y="37662"/>
                  </a:lnTo>
                  <a:close/>
                </a:path>
                <a:path w="351790" h="238759">
                  <a:moveTo>
                    <a:pt x="171357" y="0"/>
                  </a:moveTo>
                  <a:lnTo>
                    <a:pt x="124967" y="0"/>
                  </a:lnTo>
                  <a:lnTo>
                    <a:pt x="41061" y="113001"/>
                  </a:lnTo>
                  <a:lnTo>
                    <a:pt x="84867" y="113001"/>
                  </a:lnTo>
                  <a:lnTo>
                    <a:pt x="171357" y="0"/>
                  </a:lnTo>
                  <a:close/>
                </a:path>
              </a:pathLst>
            </a:custGeom>
            <a:solidFill>
              <a:srgbClr val="0F81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3667917" y="10128468"/>
              <a:ext cx="6012180" cy="836294"/>
            </a:xfrm>
            <a:custGeom>
              <a:avLst/>
              <a:gdLst/>
              <a:ahLst/>
              <a:cxnLst/>
              <a:rect l="l" t="t" r="r" b="b"/>
              <a:pathLst>
                <a:path w="6012180" h="836295">
                  <a:moveTo>
                    <a:pt x="6011837" y="418020"/>
                  </a:moveTo>
                  <a:lnTo>
                    <a:pt x="3005925" y="418020"/>
                  </a:lnTo>
                  <a:lnTo>
                    <a:pt x="3005925" y="0"/>
                  </a:lnTo>
                  <a:lnTo>
                    <a:pt x="0" y="0"/>
                  </a:lnTo>
                  <a:lnTo>
                    <a:pt x="0" y="418020"/>
                  </a:lnTo>
                  <a:lnTo>
                    <a:pt x="0" y="836041"/>
                  </a:lnTo>
                  <a:lnTo>
                    <a:pt x="3005925" y="836041"/>
                  </a:lnTo>
                  <a:lnTo>
                    <a:pt x="6011837" y="836041"/>
                  </a:lnTo>
                  <a:lnTo>
                    <a:pt x="6011837" y="41802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graphicFrame>
        <p:nvGraphicFramePr>
          <p:cNvPr id="9" name="object 9" descr=""/>
          <p:cNvGraphicFramePr>
            <a:graphicFrameLocks noGrp="1"/>
          </p:cNvGraphicFramePr>
          <p:nvPr/>
        </p:nvGraphicFramePr>
        <p:xfrm>
          <a:off x="747799" y="3853013"/>
          <a:ext cx="19011265" cy="71050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44720"/>
                <a:gridCol w="2302510"/>
                <a:gridCol w="2645409"/>
                <a:gridCol w="3174365"/>
                <a:gridCol w="3108325"/>
                <a:gridCol w="2953384"/>
              </a:tblGrid>
              <a:tr h="12560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78B3"/>
                      </a:solidFill>
                      <a:prstDash val="solid"/>
                    </a:lnL>
                    <a:solidFill>
                      <a:srgbClr val="0078B3"/>
                    </a:solidFill>
                  </a:tcPr>
                </a:tc>
                <a:tc>
                  <a:txBody>
                    <a:bodyPr/>
                    <a:lstStyle/>
                    <a:p>
                      <a:pPr marL="29209" marR="441959" indent="509905">
                        <a:lnSpc>
                          <a:spcPts val="3100"/>
                        </a:lnSpc>
                        <a:spcBef>
                          <a:spcPts val="105"/>
                        </a:spcBef>
                      </a:pPr>
                      <a:r>
                        <a:rPr dirty="0" sz="265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ACEI </a:t>
                      </a:r>
                      <a:r>
                        <a:rPr dirty="0" sz="26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4,878</a:t>
                      </a:r>
                      <a:r>
                        <a:rPr dirty="0" sz="265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65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(29%)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solidFill>
                      <a:srgbClr val="0078B3"/>
                    </a:solidFill>
                  </a:tcPr>
                </a:tc>
                <a:tc>
                  <a:txBody>
                    <a:bodyPr/>
                    <a:lstStyle/>
                    <a:p>
                      <a:pPr marL="449580" marR="364490" indent="547370">
                        <a:lnSpc>
                          <a:spcPts val="3100"/>
                        </a:lnSpc>
                        <a:spcBef>
                          <a:spcPts val="105"/>
                        </a:spcBef>
                      </a:pPr>
                      <a:r>
                        <a:rPr dirty="0" sz="265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ARB </a:t>
                      </a:r>
                      <a:r>
                        <a:rPr dirty="0" sz="26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3,473</a:t>
                      </a:r>
                      <a:r>
                        <a:rPr dirty="0" sz="265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65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(21%)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solidFill>
                      <a:srgbClr val="0078B3"/>
                    </a:solidFill>
                  </a:tcPr>
                </a:tc>
                <a:tc>
                  <a:txBody>
                    <a:bodyPr/>
                    <a:lstStyle/>
                    <a:p>
                      <a:pPr marL="810260" marR="94615" indent="-438784">
                        <a:lnSpc>
                          <a:spcPts val="3100"/>
                        </a:lnSpc>
                        <a:spcBef>
                          <a:spcPts val="105"/>
                        </a:spcBef>
                      </a:pPr>
                      <a:r>
                        <a:rPr dirty="0" sz="26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CCB</a:t>
                      </a:r>
                      <a:r>
                        <a:rPr dirty="0" sz="265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6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265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6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BB</a:t>
                      </a:r>
                      <a:r>
                        <a:rPr dirty="0" sz="2650" spc="-6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6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265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65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TD </a:t>
                      </a:r>
                      <a:r>
                        <a:rPr dirty="0" sz="26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4,177</a:t>
                      </a:r>
                      <a:r>
                        <a:rPr dirty="0" sz="265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65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(25%)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solidFill>
                      <a:srgbClr val="0078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110"/>
                        </a:lnSpc>
                      </a:pPr>
                      <a:r>
                        <a:rPr dirty="0" sz="265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Other</a:t>
                      </a:r>
                      <a:endParaRPr sz="2650">
                        <a:latin typeface="Arial"/>
                        <a:cs typeface="Arial"/>
                      </a:endParaRPr>
                    </a:p>
                    <a:p>
                      <a:pPr algn="ctr" marL="102235" marR="95885">
                        <a:lnSpc>
                          <a:spcPts val="3100"/>
                        </a:lnSpc>
                        <a:spcBef>
                          <a:spcPts val="160"/>
                        </a:spcBef>
                      </a:pPr>
                      <a:r>
                        <a:rPr dirty="0" sz="265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Antihypertensives </a:t>
                      </a:r>
                      <a:r>
                        <a:rPr dirty="0" sz="26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377</a:t>
                      </a:r>
                      <a:r>
                        <a:rPr dirty="0" sz="2650" spc="-6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65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(2%)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0078B3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42545">
                        <a:lnSpc>
                          <a:spcPts val="3110"/>
                        </a:lnSpc>
                      </a:pPr>
                      <a:r>
                        <a:rPr dirty="0" sz="265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No</a:t>
                      </a:r>
                      <a:endParaRPr sz="2650">
                        <a:latin typeface="Arial"/>
                        <a:cs typeface="Arial"/>
                      </a:endParaRPr>
                    </a:p>
                    <a:p>
                      <a:pPr algn="ctr" marR="42545">
                        <a:lnSpc>
                          <a:spcPts val="3100"/>
                        </a:lnSpc>
                        <a:spcBef>
                          <a:spcPts val="160"/>
                        </a:spcBef>
                      </a:pPr>
                      <a:r>
                        <a:rPr dirty="0" sz="265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Antihypertensives </a:t>
                      </a:r>
                      <a:r>
                        <a:rPr dirty="0" sz="26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3,993</a:t>
                      </a:r>
                      <a:r>
                        <a:rPr dirty="0" sz="265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65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(24%)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0078B3"/>
                      </a:solidFill>
                      <a:prstDash val="solid"/>
                    </a:lnR>
                    <a:solidFill>
                      <a:srgbClr val="0078B3"/>
                    </a:solidFill>
                  </a:tcPr>
                </a:tc>
              </a:tr>
              <a:tr h="417830">
                <a:tc>
                  <a:txBody>
                    <a:bodyPr/>
                    <a:lstStyle/>
                    <a:p>
                      <a:pPr marL="46990">
                        <a:lnSpc>
                          <a:spcPts val="3025"/>
                        </a:lnSpc>
                      </a:pPr>
                      <a:r>
                        <a:rPr dirty="0" sz="2650">
                          <a:latin typeface="Arial"/>
                          <a:cs typeface="Arial"/>
                        </a:rPr>
                        <a:t>Age</a:t>
                      </a:r>
                      <a:r>
                        <a:rPr dirty="0" sz="265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650"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2650" spc="-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650">
                          <a:latin typeface="Arial"/>
                          <a:cs typeface="Arial"/>
                        </a:rPr>
                        <a:t>years,</a:t>
                      </a:r>
                      <a:r>
                        <a:rPr dirty="0" sz="265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650" spc="-20">
                          <a:latin typeface="Arial"/>
                          <a:cs typeface="Arial"/>
                        </a:rPr>
                        <a:t>mean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78B3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14655">
                        <a:lnSpc>
                          <a:spcPts val="3025"/>
                        </a:lnSpc>
                      </a:pPr>
                      <a:r>
                        <a:rPr dirty="0" sz="2650" spc="-25">
                          <a:latin typeface="Arial"/>
                          <a:cs typeface="Arial"/>
                        </a:rPr>
                        <a:t>64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76200">
                        <a:lnSpc>
                          <a:spcPts val="3025"/>
                        </a:lnSpc>
                      </a:pPr>
                      <a:r>
                        <a:rPr dirty="0" sz="2650" spc="-25">
                          <a:latin typeface="Arial"/>
                          <a:cs typeface="Arial"/>
                        </a:rPr>
                        <a:t>66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68605">
                        <a:lnSpc>
                          <a:spcPts val="3025"/>
                        </a:lnSpc>
                      </a:pPr>
                      <a:r>
                        <a:rPr dirty="0" sz="2650" spc="-25">
                          <a:latin typeface="Arial"/>
                          <a:cs typeface="Arial"/>
                        </a:rPr>
                        <a:t>65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25"/>
                        </a:lnSpc>
                      </a:pPr>
                      <a:r>
                        <a:rPr dirty="0" sz="2650" spc="-25">
                          <a:latin typeface="Arial"/>
                          <a:cs typeface="Arial"/>
                        </a:rPr>
                        <a:t>71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3180">
                        <a:lnSpc>
                          <a:spcPts val="3025"/>
                        </a:lnSpc>
                      </a:pPr>
                      <a:r>
                        <a:rPr dirty="0" sz="2650" spc="-25">
                          <a:latin typeface="Arial"/>
                          <a:cs typeface="Arial"/>
                        </a:rPr>
                        <a:t>61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0078B3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17830">
                <a:tc>
                  <a:txBody>
                    <a:bodyPr/>
                    <a:lstStyle/>
                    <a:p>
                      <a:pPr marL="46990">
                        <a:lnSpc>
                          <a:spcPts val="3030"/>
                        </a:lnSpc>
                      </a:pPr>
                      <a:r>
                        <a:rPr dirty="0" sz="2650">
                          <a:latin typeface="Arial"/>
                          <a:cs typeface="Arial"/>
                        </a:rPr>
                        <a:t>Male,</a:t>
                      </a:r>
                      <a:r>
                        <a:rPr dirty="0" sz="2650" spc="-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650" spc="-50">
                          <a:latin typeface="Arial"/>
                          <a:cs typeface="Arial"/>
                        </a:rPr>
                        <a:t>%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78B3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14655">
                        <a:lnSpc>
                          <a:spcPts val="3030"/>
                        </a:lnSpc>
                      </a:pPr>
                      <a:r>
                        <a:rPr dirty="0" sz="2650" spc="-25">
                          <a:latin typeface="Arial"/>
                          <a:cs typeface="Arial"/>
                        </a:rPr>
                        <a:t>53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76200">
                        <a:lnSpc>
                          <a:spcPts val="3030"/>
                        </a:lnSpc>
                      </a:pPr>
                      <a:r>
                        <a:rPr dirty="0" sz="2650" spc="-25">
                          <a:latin typeface="Arial"/>
                          <a:cs typeface="Arial"/>
                        </a:rPr>
                        <a:t>40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68605">
                        <a:lnSpc>
                          <a:spcPts val="3030"/>
                        </a:lnSpc>
                      </a:pPr>
                      <a:r>
                        <a:rPr dirty="0" sz="2650" spc="-25">
                          <a:latin typeface="Arial"/>
                          <a:cs typeface="Arial"/>
                        </a:rPr>
                        <a:t>39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30"/>
                        </a:lnSpc>
                      </a:pPr>
                      <a:r>
                        <a:rPr dirty="0" sz="2650" spc="-25">
                          <a:latin typeface="Arial"/>
                          <a:cs typeface="Arial"/>
                        </a:rPr>
                        <a:t>58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3180">
                        <a:lnSpc>
                          <a:spcPts val="3030"/>
                        </a:lnSpc>
                      </a:pPr>
                      <a:r>
                        <a:rPr dirty="0" sz="2650" spc="-25">
                          <a:latin typeface="Arial"/>
                          <a:cs typeface="Arial"/>
                        </a:rPr>
                        <a:t>45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0078B3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46990">
                        <a:lnSpc>
                          <a:spcPts val="3030"/>
                        </a:lnSpc>
                      </a:pPr>
                      <a:r>
                        <a:rPr dirty="0" sz="2650" spc="-25">
                          <a:latin typeface="Arial"/>
                          <a:cs typeface="Arial"/>
                        </a:rPr>
                        <a:t>Race/Ethnicity,</a:t>
                      </a:r>
                      <a:r>
                        <a:rPr dirty="0" sz="2650" spc="-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650" spc="-50">
                          <a:latin typeface="Arial"/>
                          <a:cs typeface="Arial"/>
                        </a:rPr>
                        <a:t>%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78B3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0078B3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417830">
                <a:tc>
                  <a:txBody>
                    <a:bodyPr/>
                    <a:lstStyle/>
                    <a:p>
                      <a:pPr marL="214629">
                        <a:lnSpc>
                          <a:spcPts val="3090"/>
                        </a:lnSpc>
                      </a:pPr>
                      <a:r>
                        <a:rPr dirty="0" sz="2650" spc="-10">
                          <a:latin typeface="Arial"/>
                          <a:cs typeface="Arial"/>
                        </a:rPr>
                        <a:t>Asian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78B3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R="440690">
                        <a:lnSpc>
                          <a:spcPts val="3090"/>
                        </a:lnSpc>
                      </a:pPr>
                      <a:r>
                        <a:rPr dirty="0" sz="2650" spc="-25">
                          <a:latin typeface="Arial"/>
                          <a:cs typeface="Arial"/>
                        </a:rPr>
                        <a:t>11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76200">
                        <a:lnSpc>
                          <a:spcPts val="3090"/>
                        </a:lnSpc>
                      </a:pPr>
                      <a:r>
                        <a:rPr dirty="0" sz="2650" spc="-25">
                          <a:latin typeface="Arial"/>
                          <a:cs typeface="Arial"/>
                        </a:rPr>
                        <a:t>20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268605">
                        <a:lnSpc>
                          <a:spcPts val="3090"/>
                        </a:lnSpc>
                      </a:pPr>
                      <a:r>
                        <a:rPr dirty="0" sz="2650" spc="-25">
                          <a:latin typeface="Arial"/>
                          <a:cs typeface="Arial"/>
                        </a:rPr>
                        <a:t>14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90"/>
                        </a:lnSpc>
                      </a:pPr>
                      <a:r>
                        <a:rPr dirty="0" sz="2650" spc="-50">
                          <a:latin typeface="Arial"/>
                          <a:cs typeface="Arial"/>
                        </a:rPr>
                        <a:t>7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43180">
                        <a:lnSpc>
                          <a:spcPts val="3090"/>
                        </a:lnSpc>
                      </a:pPr>
                      <a:r>
                        <a:rPr dirty="0" sz="2650" spc="-25">
                          <a:latin typeface="Arial"/>
                          <a:cs typeface="Arial"/>
                        </a:rPr>
                        <a:t>12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0078B3"/>
                      </a:solidFill>
                      <a:prstDash val="solid"/>
                    </a:lnR>
                  </a:tcPr>
                </a:tc>
              </a:tr>
              <a:tr h="417830">
                <a:tc>
                  <a:txBody>
                    <a:bodyPr/>
                    <a:lstStyle/>
                    <a:p>
                      <a:pPr marL="233045">
                        <a:lnSpc>
                          <a:spcPts val="3090"/>
                        </a:lnSpc>
                      </a:pPr>
                      <a:r>
                        <a:rPr dirty="0" sz="2650" spc="-10">
                          <a:latin typeface="Arial"/>
                          <a:cs typeface="Arial"/>
                        </a:rPr>
                        <a:t>Black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78B3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R="414655">
                        <a:lnSpc>
                          <a:spcPts val="3090"/>
                        </a:lnSpc>
                      </a:pPr>
                      <a:r>
                        <a:rPr dirty="0" sz="2650" spc="-25">
                          <a:latin typeface="Arial"/>
                          <a:cs typeface="Arial"/>
                        </a:rPr>
                        <a:t>12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76200">
                        <a:lnSpc>
                          <a:spcPts val="3090"/>
                        </a:lnSpc>
                      </a:pPr>
                      <a:r>
                        <a:rPr dirty="0" sz="2650" spc="-25">
                          <a:latin typeface="Arial"/>
                          <a:cs typeface="Arial"/>
                        </a:rPr>
                        <a:t>14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268605">
                        <a:lnSpc>
                          <a:spcPts val="3090"/>
                        </a:lnSpc>
                      </a:pPr>
                      <a:r>
                        <a:rPr dirty="0" sz="2650" spc="-25">
                          <a:latin typeface="Arial"/>
                          <a:cs typeface="Arial"/>
                        </a:rPr>
                        <a:t>18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90"/>
                        </a:lnSpc>
                      </a:pPr>
                      <a:r>
                        <a:rPr dirty="0" sz="2650" spc="-25">
                          <a:latin typeface="Arial"/>
                          <a:cs typeface="Arial"/>
                        </a:rPr>
                        <a:t>15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43180">
                        <a:lnSpc>
                          <a:spcPts val="3090"/>
                        </a:lnSpc>
                      </a:pPr>
                      <a:r>
                        <a:rPr dirty="0" sz="2650" spc="-25">
                          <a:latin typeface="Arial"/>
                          <a:cs typeface="Arial"/>
                        </a:rPr>
                        <a:t>14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0078B3"/>
                      </a:solidFill>
                      <a:prstDash val="solid"/>
                    </a:lnR>
                  </a:tcPr>
                </a:tc>
              </a:tr>
              <a:tr h="417830">
                <a:tc>
                  <a:txBody>
                    <a:bodyPr/>
                    <a:lstStyle/>
                    <a:p>
                      <a:pPr marL="233045">
                        <a:lnSpc>
                          <a:spcPts val="3090"/>
                        </a:lnSpc>
                      </a:pPr>
                      <a:r>
                        <a:rPr dirty="0" sz="2650" spc="-10">
                          <a:latin typeface="Arial"/>
                          <a:cs typeface="Arial"/>
                        </a:rPr>
                        <a:t>Hispanic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78B3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R="414655">
                        <a:lnSpc>
                          <a:spcPts val="3090"/>
                        </a:lnSpc>
                      </a:pPr>
                      <a:r>
                        <a:rPr dirty="0" sz="2650" spc="-25">
                          <a:latin typeface="Arial"/>
                          <a:cs typeface="Arial"/>
                        </a:rPr>
                        <a:t>36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76200">
                        <a:lnSpc>
                          <a:spcPts val="3090"/>
                        </a:lnSpc>
                      </a:pPr>
                      <a:r>
                        <a:rPr dirty="0" sz="2650" spc="-25">
                          <a:latin typeface="Arial"/>
                          <a:cs typeface="Arial"/>
                        </a:rPr>
                        <a:t>31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268605">
                        <a:lnSpc>
                          <a:spcPts val="3090"/>
                        </a:lnSpc>
                      </a:pPr>
                      <a:r>
                        <a:rPr dirty="0" sz="2650" spc="-25">
                          <a:latin typeface="Arial"/>
                          <a:cs typeface="Arial"/>
                        </a:rPr>
                        <a:t>27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90"/>
                        </a:lnSpc>
                      </a:pPr>
                      <a:r>
                        <a:rPr dirty="0" sz="2650" spc="-25">
                          <a:latin typeface="Arial"/>
                          <a:cs typeface="Arial"/>
                        </a:rPr>
                        <a:t>28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43180">
                        <a:lnSpc>
                          <a:spcPts val="3090"/>
                        </a:lnSpc>
                      </a:pPr>
                      <a:r>
                        <a:rPr dirty="0" sz="2650" spc="-25">
                          <a:latin typeface="Arial"/>
                          <a:cs typeface="Arial"/>
                        </a:rPr>
                        <a:t>39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0078B3"/>
                      </a:solidFill>
                      <a:prstDash val="solid"/>
                    </a:lnR>
                  </a:tcPr>
                </a:tc>
              </a:tr>
              <a:tr h="417830">
                <a:tc>
                  <a:txBody>
                    <a:bodyPr/>
                    <a:lstStyle/>
                    <a:p>
                      <a:pPr marL="233045">
                        <a:lnSpc>
                          <a:spcPts val="3090"/>
                        </a:lnSpc>
                      </a:pPr>
                      <a:r>
                        <a:rPr dirty="0" sz="2650" spc="-10">
                          <a:latin typeface="Arial"/>
                          <a:cs typeface="Arial"/>
                        </a:rPr>
                        <a:t>Other/Unknown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78B3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R="414020">
                        <a:lnSpc>
                          <a:spcPts val="3090"/>
                        </a:lnSpc>
                      </a:pPr>
                      <a:r>
                        <a:rPr dirty="0" sz="2650" spc="-50">
                          <a:latin typeface="Arial"/>
                          <a:cs typeface="Arial"/>
                        </a:rPr>
                        <a:t>2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76200">
                        <a:lnSpc>
                          <a:spcPts val="3090"/>
                        </a:lnSpc>
                      </a:pPr>
                      <a:r>
                        <a:rPr dirty="0" sz="2650" spc="-50">
                          <a:latin typeface="Arial"/>
                          <a:cs typeface="Arial"/>
                        </a:rPr>
                        <a:t>2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268605">
                        <a:lnSpc>
                          <a:spcPts val="3090"/>
                        </a:lnSpc>
                      </a:pPr>
                      <a:r>
                        <a:rPr dirty="0" sz="2650" spc="-50">
                          <a:latin typeface="Arial"/>
                          <a:cs typeface="Arial"/>
                        </a:rPr>
                        <a:t>2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90"/>
                        </a:lnSpc>
                      </a:pPr>
                      <a:r>
                        <a:rPr dirty="0" sz="2650" spc="-50">
                          <a:latin typeface="Arial"/>
                          <a:cs typeface="Arial"/>
                        </a:rPr>
                        <a:t>2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42545">
                        <a:lnSpc>
                          <a:spcPts val="3090"/>
                        </a:lnSpc>
                      </a:pPr>
                      <a:r>
                        <a:rPr dirty="0" sz="2650" spc="-50">
                          <a:latin typeface="Arial"/>
                          <a:cs typeface="Arial"/>
                        </a:rPr>
                        <a:t>2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0078B3"/>
                      </a:solidFill>
                      <a:prstDash val="solid"/>
                    </a:lnR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233045">
                        <a:lnSpc>
                          <a:spcPts val="3090"/>
                        </a:lnSpc>
                      </a:pPr>
                      <a:r>
                        <a:rPr dirty="0" sz="2650" spc="-10">
                          <a:latin typeface="Arial"/>
                          <a:cs typeface="Arial"/>
                        </a:rPr>
                        <a:t>White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78B3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14655">
                        <a:lnSpc>
                          <a:spcPts val="3090"/>
                        </a:lnSpc>
                      </a:pPr>
                      <a:r>
                        <a:rPr dirty="0" sz="2650" spc="-25">
                          <a:latin typeface="Arial"/>
                          <a:cs typeface="Arial"/>
                        </a:rPr>
                        <a:t>39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76200">
                        <a:lnSpc>
                          <a:spcPts val="3090"/>
                        </a:lnSpc>
                      </a:pPr>
                      <a:r>
                        <a:rPr dirty="0" sz="2650" spc="-25">
                          <a:latin typeface="Arial"/>
                          <a:cs typeface="Arial"/>
                        </a:rPr>
                        <a:t>33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68605">
                        <a:lnSpc>
                          <a:spcPts val="3090"/>
                        </a:lnSpc>
                      </a:pPr>
                      <a:r>
                        <a:rPr dirty="0" sz="2650" spc="-25">
                          <a:latin typeface="Arial"/>
                          <a:cs typeface="Arial"/>
                        </a:rPr>
                        <a:t>39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90"/>
                        </a:lnSpc>
                      </a:pPr>
                      <a:r>
                        <a:rPr dirty="0" sz="2650" spc="-25">
                          <a:latin typeface="Arial"/>
                          <a:cs typeface="Arial"/>
                        </a:rPr>
                        <a:t>48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3180">
                        <a:lnSpc>
                          <a:spcPts val="3090"/>
                        </a:lnSpc>
                      </a:pPr>
                      <a:r>
                        <a:rPr dirty="0" sz="2650" spc="-25">
                          <a:latin typeface="Arial"/>
                          <a:cs typeface="Arial"/>
                        </a:rPr>
                        <a:t>33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0078B3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10209">
                <a:tc>
                  <a:txBody>
                    <a:bodyPr/>
                    <a:lstStyle/>
                    <a:p>
                      <a:pPr marL="46990">
                        <a:lnSpc>
                          <a:spcPts val="3030"/>
                        </a:lnSpc>
                      </a:pPr>
                      <a:r>
                        <a:rPr dirty="0" sz="2650">
                          <a:latin typeface="Arial"/>
                          <a:cs typeface="Arial"/>
                        </a:rPr>
                        <a:t>Blood</a:t>
                      </a:r>
                      <a:r>
                        <a:rPr dirty="0" sz="2650" spc="-1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650">
                          <a:latin typeface="Arial"/>
                          <a:cs typeface="Arial"/>
                        </a:rPr>
                        <a:t>Pressure,</a:t>
                      </a:r>
                      <a:r>
                        <a:rPr dirty="0" sz="2650" spc="-1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650" spc="-50">
                          <a:latin typeface="Arial"/>
                          <a:cs typeface="Arial"/>
                        </a:rPr>
                        <a:t>%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78B3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0078B3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417830">
                <a:tc>
                  <a:txBody>
                    <a:bodyPr/>
                    <a:lstStyle/>
                    <a:p>
                      <a:pPr marL="233045">
                        <a:lnSpc>
                          <a:spcPts val="3090"/>
                        </a:lnSpc>
                      </a:pPr>
                      <a:r>
                        <a:rPr dirty="0" sz="2650">
                          <a:latin typeface="Arial"/>
                          <a:cs typeface="Arial"/>
                        </a:rPr>
                        <a:t>&lt;140/90</a:t>
                      </a:r>
                      <a:r>
                        <a:rPr dirty="0" sz="265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650">
                          <a:latin typeface="Arial"/>
                          <a:cs typeface="Arial"/>
                        </a:rPr>
                        <a:t>mm</a:t>
                      </a:r>
                      <a:r>
                        <a:rPr dirty="0" sz="2650" spc="-1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650" spc="-25">
                          <a:latin typeface="Arial"/>
                          <a:cs typeface="Arial"/>
                        </a:rPr>
                        <a:t>Hg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78B3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R="414655">
                        <a:lnSpc>
                          <a:spcPts val="3090"/>
                        </a:lnSpc>
                      </a:pPr>
                      <a:r>
                        <a:rPr dirty="0" sz="2650" spc="-25">
                          <a:latin typeface="Arial"/>
                          <a:cs typeface="Arial"/>
                        </a:rPr>
                        <a:t>82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76200">
                        <a:lnSpc>
                          <a:spcPts val="3090"/>
                        </a:lnSpc>
                      </a:pPr>
                      <a:r>
                        <a:rPr dirty="0" sz="2650" spc="-25">
                          <a:latin typeface="Arial"/>
                          <a:cs typeface="Arial"/>
                        </a:rPr>
                        <a:t>80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268605">
                        <a:lnSpc>
                          <a:spcPts val="3090"/>
                        </a:lnSpc>
                      </a:pPr>
                      <a:r>
                        <a:rPr dirty="0" sz="2650" spc="-25">
                          <a:latin typeface="Arial"/>
                          <a:cs typeface="Arial"/>
                        </a:rPr>
                        <a:t>82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90"/>
                        </a:lnSpc>
                      </a:pPr>
                      <a:r>
                        <a:rPr dirty="0" sz="2650" spc="-25">
                          <a:latin typeface="Arial"/>
                          <a:cs typeface="Arial"/>
                        </a:rPr>
                        <a:t>87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43180">
                        <a:lnSpc>
                          <a:spcPts val="3090"/>
                        </a:lnSpc>
                      </a:pPr>
                      <a:r>
                        <a:rPr dirty="0" sz="2650" spc="-25">
                          <a:latin typeface="Arial"/>
                          <a:cs typeface="Arial"/>
                        </a:rPr>
                        <a:t>72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0078B3"/>
                      </a:solidFill>
                      <a:prstDash val="solid"/>
                    </a:lnR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233045">
                        <a:lnSpc>
                          <a:spcPts val="3090"/>
                        </a:lnSpc>
                      </a:pPr>
                      <a:r>
                        <a:rPr dirty="0" sz="2650">
                          <a:latin typeface="Arial"/>
                          <a:cs typeface="Arial"/>
                        </a:rPr>
                        <a:t>&lt;130/80</a:t>
                      </a:r>
                      <a:r>
                        <a:rPr dirty="0" sz="265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650">
                          <a:latin typeface="Arial"/>
                          <a:cs typeface="Arial"/>
                        </a:rPr>
                        <a:t>mm</a:t>
                      </a:r>
                      <a:r>
                        <a:rPr dirty="0" sz="2650" spc="-1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650" spc="-25">
                          <a:latin typeface="Arial"/>
                          <a:cs typeface="Arial"/>
                        </a:rPr>
                        <a:t>Hg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78B3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14655">
                        <a:lnSpc>
                          <a:spcPts val="3090"/>
                        </a:lnSpc>
                      </a:pPr>
                      <a:r>
                        <a:rPr dirty="0" sz="2650" spc="-25">
                          <a:latin typeface="Arial"/>
                          <a:cs typeface="Arial"/>
                        </a:rPr>
                        <a:t>44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76200">
                        <a:lnSpc>
                          <a:spcPts val="3090"/>
                        </a:lnSpc>
                      </a:pPr>
                      <a:r>
                        <a:rPr dirty="0" sz="2650" spc="-25">
                          <a:latin typeface="Arial"/>
                          <a:cs typeface="Arial"/>
                        </a:rPr>
                        <a:t>40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68605">
                        <a:lnSpc>
                          <a:spcPts val="3090"/>
                        </a:lnSpc>
                      </a:pPr>
                      <a:r>
                        <a:rPr dirty="0" sz="2650" spc="-25">
                          <a:latin typeface="Arial"/>
                          <a:cs typeface="Arial"/>
                        </a:rPr>
                        <a:t>43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90"/>
                        </a:lnSpc>
                      </a:pPr>
                      <a:r>
                        <a:rPr dirty="0" sz="2650" spc="-25">
                          <a:latin typeface="Arial"/>
                          <a:cs typeface="Arial"/>
                        </a:rPr>
                        <a:t>53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3180">
                        <a:lnSpc>
                          <a:spcPts val="3090"/>
                        </a:lnSpc>
                      </a:pPr>
                      <a:r>
                        <a:rPr dirty="0" sz="2650" spc="-25">
                          <a:latin typeface="Arial"/>
                          <a:cs typeface="Arial"/>
                        </a:rPr>
                        <a:t>36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0078B3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10209">
                <a:tc>
                  <a:txBody>
                    <a:bodyPr/>
                    <a:lstStyle/>
                    <a:p>
                      <a:pPr marL="46990">
                        <a:lnSpc>
                          <a:spcPts val="3030"/>
                        </a:lnSpc>
                      </a:pPr>
                      <a:r>
                        <a:rPr dirty="0" sz="2650">
                          <a:latin typeface="Arial"/>
                          <a:cs typeface="Arial"/>
                        </a:rPr>
                        <a:t>Diabetes,</a:t>
                      </a:r>
                      <a:r>
                        <a:rPr dirty="0" sz="2650" spc="-1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650" spc="-50">
                          <a:latin typeface="Arial"/>
                          <a:cs typeface="Arial"/>
                        </a:rPr>
                        <a:t>%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78B3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R="414655">
                        <a:lnSpc>
                          <a:spcPts val="3030"/>
                        </a:lnSpc>
                      </a:pPr>
                      <a:r>
                        <a:rPr dirty="0" sz="2650" spc="-25">
                          <a:latin typeface="Arial"/>
                          <a:cs typeface="Arial"/>
                        </a:rPr>
                        <a:t>46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76200">
                        <a:lnSpc>
                          <a:spcPts val="3030"/>
                        </a:lnSpc>
                      </a:pPr>
                      <a:r>
                        <a:rPr dirty="0" sz="2650" spc="-25">
                          <a:latin typeface="Arial"/>
                          <a:cs typeface="Arial"/>
                        </a:rPr>
                        <a:t>49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268605">
                        <a:lnSpc>
                          <a:spcPts val="3030"/>
                        </a:lnSpc>
                      </a:pPr>
                      <a:r>
                        <a:rPr dirty="0" sz="2650" spc="-25">
                          <a:latin typeface="Arial"/>
                          <a:cs typeface="Arial"/>
                        </a:rPr>
                        <a:t>29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30"/>
                        </a:lnSpc>
                      </a:pPr>
                      <a:r>
                        <a:rPr dirty="0" sz="2650" spc="-25">
                          <a:latin typeface="Arial"/>
                          <a:cs typeface="Arial"/>
                        </a:rPr>
                        <a:t>39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R="43180">
                        <a:lnSpc>
                          <a:spcPts val="3030"/>
                        </a:lnSpc>
                      </a:pPr>
                      <a:r>
                        <a:rPr dirty="0" sz="2650" spc="-25">
                          <a:latin typeface="Arial"/>
                          <a:cs typeface="Arial"/>
                        </a:rPr>
                        <a:t>28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0078B3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417830">
                <a:tc>
                  <a:txBody>
                    <a:bodyPr/>
                    <a:lstStyle/>
                    <a:p>
                      <a:pPr marL="46990">
                        <a:lnSpc>
                          <a:spcPts val="3090"/>
                        </a:lnSpc>
                      </a:pPr>
                      <a:r>
                        <a:rPr dirty="0" sz="2650">
                          <a:latin typeface="Arial"/>
                          <a:cs typeface="Arial"/>
                        </a:rPr>
                        <a:t>Heart</a:t>
                      </a:r>
                      <a:r>
                        <a:rPr dirty="0" sz="2650" spc="-1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650">
                          <a:latin typeface="Arial"/>
                          <a:cs typeface="Arial"/>
                        </a:rPr>
                        <a:t>failure,</a:t>
                      </a:r>
                      <a:r>
                        <a:rPr dirty="0" sz="265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650" spc="-50">
                          <a:latin typeface="Arial"/>
                          <a:cs typeface="Arial"/>
                        </a:rPr>
                        <a:t>%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78B3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R="414020">
                        <a:lnSpc>
                          <a:spcPts val="3090"/>
                        </a:lnSpc>
                      </a:pPr>
                      <a:r>
                        <a:rPr dirty="0" sz="2650" spc="-50">
                          <a:latin typeface="Arial"/>
                          <a:cs typeface="Arial"/>
                        </a:rPr>
                        <a:t>7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76200">
                        <a:lnSpc>
                          <a:spcPts val="3090"/>
                        </a:lnSpc>
                      </a:pPr>
                      <a:r>
                        <a:rPr dirty="0" sz="2650" spc="-50">
                          <a:latin typeface="Arial"/>
                          <a:cs typeface="Arial"/>
                        </a:rPr>
                        <a:t>8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268605">
                        <a:lnSpc>
                          <a:spcPts val="3090"/>
                        </a:lnSpc>
                      </a:pPr>
                      <a:r>
                        <a:rPr dirty="0" sz="2650" spc="-25">
                          <a:latin typeface="Arial"/>
                          <a:cs typeface="Arial"/>
                        </a:rPr>
                        <a:t>10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90"/>
                        </a:lnSpc>
                      </a:pPr>
                      <a:r>
                        <a:rPr dirty="0" sz="2650" spc="-25">
                          <a:latin typeface="Arial"/>
                          <a:cs typeface="Arial"/>
                        </a:rPr>
                        <a:t>19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42545">
                        <a:lnSpc>
                          <a:spcPts val="3090"/>
                        </a:lnSpc>
                      </a:pPr>
                      <a:r>
                        <a:rPr dirty="0" sz="2650" spc="-50">
                          <a:latin typeface="Arial"/>
                          <a:cs typeface="Arial"/>
                        </a:rPr>
                        <a:t>3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0078B3"/>
                      </a:solidFill>
                      <a:prstDash val="solid"/>
                    </a:lnR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46990">
                        <a:lnSpc>
                          <a:spcPts val="3090"/>
                        </a:lnSpc>
                      </a:pPr>
                      <a:r>
                        <a:rPr dirty="0" sz="2650">
                          <a:latin typeface="Arial"/>
                          <a:cs typeface="Arial"/>
                        </a:rPr>
                        <a:t>Chronic</a:t>
                      </a:r>
                      <a:r>
                        <a:rPr dirty="0" sz="2650" spc="-1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650">
                          <a:latin typeface="Arial"/>
                          <a:cs typeface="Arial"/>
                        </a:rPr>
                        <a:t>kidney</a:t>
                      </a:r>
                      <a:r>
                        <a:rPr dirty="0" sz="2650" spc="-1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650">
                          <a:latin typeface="Arial"/>
                          <a:cs typeface="Arial"/>
                        </a:rPr>
                        <a:t>disease,</a:t>
                      </a:r>
                      <a:r>
                        <a:rPr dirty="0" sz="2650" spc="-1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650" spc="-50">
                          <a:latin typeface="Arial"/>
                          <a:cs typeface="Arial"/>
                        </a:rPr>
                        <a:t>%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78B3"/>
                      </a:solidFill>
                      <a:prstDash val="solid"/>
                    </a:lnL>
                    <a:lnB w="6350">
                      <a:solidFill>
                        <a:srgbClr val="0078B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14655">
                        <a:lnSpc>
                          <a:spcPts val="3090"/>
                        </a:lnSpc>
                      </a:pPr>
                      <a:r>
                        <a:rPr dirty="0" sz="2650" spc="-25">
                          <a:latin typeface="Arial"/>
                          <a:cs typeface="Arial"/>
                        </a:rPr>
                        <a:t>10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6350">
                      <a:solidFill>
                        <a:srgbClr val="0078B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76200">
                        <a:lnSpc>
                          <a:spcPts val="3090"/>
                        </a:lnSpc>
                      </a:pPr>
                      <a:r>
                        <a:rPr dirty="0" sz="2650" spc="-25">
                          <a:latin typeface="Arial"/>
                          <a:cs typeface="Arial"/>
                        </a:rPr>
                        <a:t>14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6350">
                      <a:solidFill>
                        <a:srgbClr val="0078B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68605">
                        <a:lnSpc>
                          <a:spcPts val="3090"/>
                        </a:lnSpc>
                      </a:pPr>
                      <a:r>
                        <a:rPr dirty="0" sz="2650" spc="-25">
                          <a:latin typeface="Arial"/>
                          <a:cs typeface="Arial"/>
                        </a:rPr>
                        <a:t>14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6350">
                      <a:solidFill>
                        <a:srgbClr val="0078B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3815">
                        <a:lnSpc>
                          <a:spcPts val="3090"/>
                        </a:lnSpc>
                      </a:pPr>
                      <a:r>
                        <a:rPr dirty="0" sz="2650" spc="-25">
                          <a:latin typeface="Arial"/>
                          <a:cs typeface="Arial"/>
                        </a:rPr>
                        <a:t>18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57150">
                      <a:solidFill>
                        <a:srgbClr val="0F81C0"/>
                      </a:solidFill>
                      <a:prstDash val="solid"/>
                    </a:lnR>
                    <a:lnB w="6350">
                      <a:solidFill>
                        <a:srgbClr val="0078B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92710">
                        <a:lnSpc>
                          <a:spcPts val="3090"/>
                        </a:lnSpc>
                      </a:pPr>
                      <a:r>
                        <a:rPr dirty="0" sz="2650" spc="-50">
                          <a:latin typeface="Arial"/>
                          <a:cs typeface="Arial"/>
                        </a:rPr>
                        <a:t>6</a:t>
                      </a:r>
                      <a:endParaRPr sz="2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7150">
                      <a:solidFill>
                        <a:srgbClr val="0F81C0"/>
                      </a:solidFill>
                      <a:prstDash val="solid"/>
                    </a:lnL>
                    <a:lnR w="6350">
                      <a:solidFill>
                        <a:srgbClr val="0078B3"/>
                      </a:solidFill>
                      <a:prstDash val="solid"/>
                    </a:lnR>
                    <a:lnB w="6350">
                      <a:solidFill>
                        <a:srgbClr val="0078B3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967754" y="1047658"/>
            <a:ext cx="1990089" cy="678815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pc="-10"/>
              <a:t>Results</a:t>
            </a:r>
          </a:p>
        </p:txBody>
      </p:sp>
      <p:sp>
        <p:nvSpPr>
          <p:cNvPr id="11" name="object 11" descr=""/>
          <p:cNvSpPr txBox="1"/>
          <p:nvPr/>
        </p:nvSpPr>
        <p:spPr>
          <a:xfrm>
            <a:off x="967754" y="2244435"/>
            <a:ext cx="15605125" cy="15614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3300">
                <a:latin typeface="Arial"/>
                <a:cs typeface="Arial"/>
              </a:rPr>
              <a:t>Among</a:t>
            </a:r>
            <a:r>
              <a:rPr dirty="0" sz="3300" spc="-95">
                <a:latin typeface="Arial"/>
                <a:cs typeface="Arial"/>
              </a:rPr>
              <a:t> </a:t>
            </a:r>
            <a:r>
              <a:rPr dirty="0" sz="3300">
                <a:latin typeface="Arial"/>
                <a:cs typeface="Arial"/>
              </a:rPr>
              <a:t>824,650</a:t>
            </a:r>
            <a:r>
              <a:rPr dirty="0" sz="3300" spc="-85">
                <a:latin typeface="Arial"/>
                <a:cs typeface="Arial"/>
              </a:rPr>
              <a:t> </a:t>
            </a:r>
            <a:r>
              <a:rPr dirty="0" sz="3300">
                <a:latin typeface="Arial"/>
                <a:cs typeface="Arial"/>
              </a:rPr>
              <a:t>patients</a:t>
            </a:r>
            <a:r>
              <a:rPr dirty="0" sz="3300" spc="-95">
                <a:latin typeface="Arial"/>
                <a:cs typeface="Arial"/>
              </a:rPr>
              <a:t> </a:t>
            </a:r>
            <a:r>
              <a:rPr dirty="0" sz="3300">
                <a:latin typeface="Arial"/>
                <a:cs typeface="Arial"/>
              </a:rPr>
              <a:t>with</a:t>
            </a:r>
            <a:r>
              <a:rPr dirty="0" sz="3300" spc="-95">
                <a:latin typeface="Arial"/>
                <a:cs typeface="Arial"/>
              </a:rPr>
              <a:t> </a:t>
            </a:r>
            <a:r>
              <a:rPr dirty="0" sz="3300">
                <a:latin typeface="Arial"/>
                <a:cs typeface="Arial"/>
              </a:rPr>
              <a:t>hypertension,</a:t>
            </a:r>
            <a:r>
              <a:rPr dirty="0" sz="3300" spc="-75">
                <a:latin typeface="Arial"/>
                <a:cs typeface="Arial"/>
              </a:rPr>
              <a:t> </a:t>
            </a:r>
            <a:r>
              <a:rPr dirty="0" sz="3300">
                <a:latin typeface="Arial"/>
                <a:cs typeface="Arial"/>
              </a:rPr>
              <a:t>16,898</a:t>
            </a:r>
            <a:r>
              <a:rPr dirty="0" sz="3300" spc="-95">
                <a:latin typeface="Arial"/>
                <a:cs typeface="Arial"/>
              </a:rPr>
              <a:t> </a:t>
            </a:r>
            <a:r>
              <a:rPr dirty="0" sz="3300">
                <a:latin typeface="Arial"/>
                <a:cs typeface="Arial"/>
              </a:rPr>
              <a:t>(2.0%)</a:t>
            </a:r>
            <a:r>
              <a:rPr dirty="0" sz="3300" spc="-80">
                <a:latin typeface="Arial"/>
                <a:cs typeface="Arial"/>
              </a:rPr>
              <a:t> </a:t>
            </a:r>
            <a:r>
              <a:rPr dirty="0" sz="3300">
                <a:latin typeface="Arial"/>
                <a:cs typeface="Arial"/>
              </a:rPr>
              <a:t>were</a:t>
            </a:r>
            <a:r>
              <a:rPr dirty="0" sz="3300" spc="-90">
                <a:latin typeface="Arial"/>
                <a:cs typeface="Arial"/>
              </a:rPr>
              <a:t> </a:t>
            </a:r>
            <a:r>
              <a:rPr dirty="0" sz="3300">
                <a:latin typeface="Arial"/>
                <a:cs typeface="Arial"/>
              </a:rPr>
              <a:t>tested</a:t>
            </a:r>
            <a:r>
              <a:rPr dirty="0" sz="3300" spc="-100">
                <a:latin typeface="Arial"/>
                <a:cs typeface="Arial"/>
              </a:rPr>
              <a:t> </a:t>
            </a:r>
            <a:r>
              <a:rPr dirty="0" sz="3300">
                <a:latin typeface="Arial"/>
                <a:cs typeface="Arial"/>
              </a:rPr>
              <a:t>for</a:t>
            </a:r>
            <a:r>
              <a:rPr dirty="0" sz="3300" spc="-105">
                <a:latin typeface="Arial"/>
                <a:cs typeface="Arial"/>
              </a:rPr>
              <a:t> </a:t>
            </a:r>
            <a:r>
              <a:rPr dirty="0" sz="3300" spc="-20">
                <a:latin typeface="Arial"/>
                <a:cs typeface="Arial"/>
              </a:rPr>
              <a:t>Covid-</a:t>
            </a:r>
            <a:r>
              <a:rPr dirty="0" sz="3300" spc="-25">
                <a:latin typeface="Arial"/>
                <a:cs typeface="Arial"/>
              </a:rPr>
              <a:t>19.</a:t>
            </a:r>
            <a:endParaRPr sz="3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800"/>
              </a:spcBef>
            </a:pPr>
            <a:endParaRPr sz="3300">
              <a:latin typeface="Arial"/>
              <a:cs typeface="Arial"/>
            </a:endParaRPr>
          </a:p>
          <a:p>
            <a:pPr marL="22860">
              <a:lnSpc>
                <a:spcPct val="100000"/>
              </a:lnSpc>
            </a:pPr>
            <a:r>
              <a:rPr dirty="0" sz="2950" spc="-45">
                <a:latin typeface="Arial"/>
                <a:cs typeface="Arial"/>
              </a:rPr>
              <a:t>Table </a:t>
            </a:r>
            <a:r>
              <a:rPr dirty="0" sz="2950">
                <a:latin typeface="Arial"/>
                <a:cs typeface="Arial"/>
              </a:rPr>
              <a:t>1.</a:t>
            </a:r>
            <a:r>
              <a:rPr dirty="0" sz="2950" spc="-25">
                <a:latin typeface="Arial"/>
                <a:cs typeface="Arial"/>
              </a:rPr>
              <a:t> </a:t>
            </a:r>
            <a:r>
              <a:rPr dirty="0" sz="2950">
                <a:latin typeface="Arial"/>
                <a:cs typeface="Arial"/>
              </a:rPr>
              <a:t>Patient</a:t>
            </a:r>
            <a:r>
              <a:rPr dirty="0" sz="2950" spc="-25">
                <a:latin typeface="Arial"/>
                <a:cs typeface="Arial"/>
              </a:rPr>
              <a:t> </a:t>
            </a:r>
            <a:r>
              <a:rPr dirty="0" sz="2950">
                <a:latin typeface="Arial"/>
                <a:cs typeface="Arial"/>
              </a:rPr>
              <a:t>demographic</a:t>
            </a:r>
            <a:r>
              <a:rPr dirty="0" sz="2950" spc="-45">
                <a:latin typeface="Arial"/>
                <a:cs typeface="Arial"/>
              </a:rPr>
              <a:t> </a:t>
            </a:r>
            <a:r>
              <a:rPr dirty="0" sz="2950">
                <a:latin typeface="Arial"/>
                <a:cs typeface="Arial"/>
              </a:rPr>
              <a:t>and</a:t>
            </a:r>
            <a:r>
              <a:rPr dirty="0" sz="2950" spc="-25">
                <a:latin typeface="Arial"/>
                <a:cs typeface="Arial"/>
              </a:rPr>
              <a:t> </a:t>
            </a:r>
            <a:r>
              <a:rPr dirty="0" sz="2950">
                <a:latin typeface="Arial"/>
                <a:cs typeface="Arial"/>
              </a:rPr>
              <a:t>clinical</a:t>
            </a:r>
            <a:r>
              <a:rPr dirty="0" sz="2950" spc="-40">
                <a:latin typeface="Arial"/>
                <a:cs typeface="Arial"/>
              </a:rPr>
              <a:t> </a:t>
            </a:r>
            <a:r>
              <a:rPr dirty="0" sz="2950">
                <a:latin typeface="Arial"/>
                <a:cs typeface="Arial"/>
              </a:rPr>
              <a:t>characteristics</a:t>
            </a:r>
            <a:r>
              <a:rPr dirty="0" sz="2950" spc="-35">
                <a:latin typeface="Arial"/>
                <a:cs typeface="Arial"/>
              </a:rPr>
              <a:t> </a:t>
            </a:r>
            <a:r>
              <a:rPr dirty="0" sz="2950">
                <a:latin typeface="Arial"/>
                <a:cs typeface="Arial"/>
              </a:rPr>
              <a:t>by</a:t>
            </a:r>
            <a:r>
              <a:rPr dirty="0" sz="2950" spc="-25">
                <a:latin typeface="Arial"/>
                <a:cs typeface="Arial"/>
              </a:rPr>
              <a:t> </a:t>
            </a:r>
            <a:r>
              <a:rPr dirty="0" sz="2950">
                <a:latin typeface="Arial"/>
                <a:cs typeface="Arial"/>
              </a:rPr>
              <a:t>antihypertensive</a:t>
            </a:r>
            <a:r>
              <a:rPr dirty="0" sz="2950" spc="-45">
                <a:latin typeface="Arial"/>
                <a:cs typeface="Arial"/>
              </a:rPr>
              <a:t> </a:t>
            </a:r>
            <a:r>
              <a:rPr dirty="0" sz="2950">
                <a:latin typeface="Arial"/>
                <a:cs typeface="Arial"/>
              </a:rPr>
              <a:t>drug</a:t>
            </a:r>
            <a:r>
              <a:rPr dirty="0" sz="2950" spc="-20">
                <a:latin typeface="Arial"/>
                <a:cs typeface="Arial"/>
              </a:rPr>
              <a:t> </a:t>
            </a:r>
            <a:r>
              <a:rPr dirty="0" sz="2950" spc="-10">
                <a:latin typeface="Arial"/>
                <a:cs typeface="Arial"/>
              </a:rPr>
              <a:t>exposure</a:t>
            </a:r>
            <a:endParaRPr sz="29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455454" y="10755245"/>
            <a:ext cx="96348" cy="9865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4174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-10"/>
              <a:t>Results</a:t>
            </a: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525939" y="4388427"/>
          <a:ext cx="19284950" cy="34353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14540"/>
                <a:gridCol w="2530475"/>
                <a:gridCol w="2207259"/>
                <a:gridCol w="2153284"/>
                <a:gridCol w="2665094"/>
                <a:gridCol w="2526030"/>
              </a:tblGrid>
              <a:tr h="17246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78B3"/>
                    </a:solidFill>
                  </a:tcPr>
                </a:tc>
                <a:tc>
                  <a:txBody>
                    <a:bodyPr/>
                    <a:lstStyle/>
                    <a:p>
                      <a:pPr marL="840740">
                        <a:lnSpc>
                          <a:spcPct val="100000"/>
                        </a:lnSpc>
                        <a:spcBef>
                          <a:spcPts val="2250"/>
                        </a:spcBef>
                      </a:pPr>
                      <a:r>
                        <a:rPr dirty="0" sz="28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ACEI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2857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78B3"/>
                    </a:solidFill>
                  </a:tcPr>
                </a:tc>
                <a:tc>
                  <a:txBody>
                    <a:bodyPr/>
                    <a:lstStyle/>
                    <a:p>
                      <a:pPr marL="718820">
                        <a:lnSpc>
                          <a:spcPct val="100000"/>
                        </a:lnSpc>
                        <a:spcBef>
                          <a:spcPts val="2250"/>
                        </a:spcBef>
                      </a:pPr>
                      <a:r>
                        <a:rPr dirty="0" sz="28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ARB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2857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78B3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250"/>
                        </a:spcBef>
                      </a:pPr>
                      <a:r>
                        <a:rPr dirty="0" sz="28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CCB</a:t>
                      </a:r>
                      <a:r>
                        <a:rPr dirty="0" sz="2800" spc="-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8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28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8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BB</a:t>
                      </a:r>
                      <a:endParaRPr sz="28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28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28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8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TD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2857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78B3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2250"/>
                        </a:spcBef>
                      </a:pPr>
                      <a:r>
                        <a:rPr dirty="0" sz="28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Other</a:t>
                      </a:r>
                      <a:r>
                        <a:rPr dirty="0" sz="2800" spc="-18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8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Anti-</a:t>
                      </a:r>
                      <a:endParaRPr sz="28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algn="ctr" marL="3175">
                        <a:lnSpc>
                          <a:spcPct val="100000"/>
                        </a:lnSpc>
                      </a:pPr>
                      <a:r>
                        <a:rPr dirty="0" sz="28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hypertensives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2857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78B3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2250"/>
                        </a:spcBef>
                      </a:pPr>
                      <a:r>
                        <a:rPr dirty="0" sz="28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No</a:t>
                      </a:r>
                      <a:r>
                        <a:rPr dirty="0" sz="2800" spc="-1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8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Anti-</a:t>
                      </a:r>
                      <a:endParaRPr sz="28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algn="ctr" marL="2540">
                        <a:lnSpc>
                          <a:spcPct val="100000"/>
                        </a:lnSpc>
                      </a:pPr>
                      <a:r>
                        <a:rPr dirty="0" sz="28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hypertensives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2857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78B3"/>
                    </a:solidFill>
                  </a:tcPr>
                </a:tc>
              </a:tr>
              <a:tr h="1710689"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  <a:spcBef>
                          <a:spcPts val="2250"/>
                        </a:spcBef>
                      </a:pPr>
                      <a:r>
                        <a:rPr dirty="0" sz="2800" spc="-25">
                          <a:latin typeface="Arial"/>
                          <a:cs typeface="Arial"/>
                        </a:rPr>
                        <a:t>Covid-</a:t>
                      </a:r>
                      <a:r>
                        <a:rPr dirty="0" sz="2800">
                          <a:latin typeface="Arial"/>
                          <a:cs typeface="Arial"/>
                        </a:rPr>
                        <a:t>19</a:t>
                      </a:r>
                      <a:r>
                        <a:rPr dirty="0" sz="28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800">
                          <a:latin typeface="Arial"/>
                          <a:cs typeface="Arial"/>
                        </a:rPr>
                        <a:t>Infection</a:t>
                      </a:r>
                      <a:r>
                        <a:rPr dirty="0" sz="28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800">
                          <a:latin typeface="Arial"/>
                          <a:cs typeface="Arial"/>
                        </a:rPr>
                        <a:t>per</a:t>
                      </a:r>
                      <a:r>
                        <a:rPr dirty="0" sz="28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800">
                          <a:latin typeface="Arial"/>
                          <a:cs typeface="Arial"/>
                        </a:rPr>
                        <a:t>1000</a:t>
                      </a:r>
                      <a:r>
                        <a:rPr dirty="0" sz="2800" spc="-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800">
                          <a:latin typeface="Arial"/>
                          <a:cs typeface="Arial"/>
                        </a:rPr>
                        <a:t>tested</a:t>
                      </a:r>
                      <a:r>
                        <a:rPr dirty="0" sz="28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800" spc="-10">
                          <a:latin typeface="Arial"/>
                          <a:cs typeface="Arial"/>
                        </a:rPr>
                        <a:t>patients</a:t>
                      </a:r>
                      <a:endParaRPr sz="28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marL="4699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2800">
                          <a:latin typeface="Arial"/>
                          <a:cs typeface="Arial"/>
                        </a:rPr>
                        <a:t>(95%</a:t>
                      </a:r>
                      <a:r>
                        <a:rPr dirty="0" sz="28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800" spc="-25">
                          <a:latin typeface="Arial"/>
                          <a:cs typeface="Arial"/>
                        </a:rPr>
                        <a:t>CI)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2857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250"/>
                        </a:spcBef>
                      </a:pPr>
                      <a:r>
                        <a:rPr dirty="0" sz="2800" spc="-10">
                          <a:latin typeface="Arial"/>
                          <a:cs typeface="Arial"/>
                        </a:rPr>
                        <a:t>107.6</a:t>
                      </a:r>
                      <a:endParaRPr sz="28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2800" spc="-25">
                          <a:latin typeface="Arial"/>
                          <a:cs typeface="Arial"/>
                        </a:rPr>
                        <a:t>(98.8-</a:t>
                      </a:r>
                      <a:r>
                        <a:rPr dirty="0" sz="2800" spc="-10">
                          <a:latin typeface="Arial"/>
                          <a:cs typeface="Arial"/>
                        </a:rPr>
                        <a:t>117.2)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2857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250"/>
                        </a:spcBef>
                      </a:pPr>
                      <a:r>
                        <a:rPr dirty="0" sz="2800" spc="-10">
                          <a:latin typeface="Arial"/>
                          <a:cs typeface="Arial"/>
                        </a:rPr>
                        <a:t>102.8</a:t>
                      </a:r>
                      <a:endParaRPr sz="28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2800" spc="-25">
                          <a:latin typeface="Arial"/>
                          <a:cs typeface="Arial"/>
                        </a:rPr>
                        <a:t>(92.7-</a:t>
                      </a:r>
                      <a:r>
                        <a:rPr dirty="0" sz="2800" spc="-10">
                          <a:latin typeface="Arial"/>
                          <a:cs typeface="Arial"/>
                        </a:rPr>
                        <a:t>114.0)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2857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2250"/>
                        </a:spcBef>
                      </a:pPr>
                      <a:r>
                        <a:rPr dirty="0" sz="2800" spc="-20">
                          <a:latin typeface="Arial"/>
                          <a:cs typeface="Arial"/>
                        </a:rPr>
                        <a:t>81.9</a:t>
                      </a:r>
                      <a:endParaRPr sz="28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2800" spc="-20">
                          <a:latin typeface="Arial"/>
                          <a:cs typeface="Arial"/>
                        </a:rPr>
                        <a:t>(73.6-</a:t>
                      </a:r>
                      <a:r>
                        <a:rPr dirty="0" sz="2800" spc="-10">
                          <a:latin typeface="Arial"/>
                          <a:cs typeface="Arial"/>
                        </a:rPr>
                        <a:t>91.0)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2857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2250"/>
                        </a:spcBef>
                      </a:pPr>
                      <a:r>
                        <a:rPr dirty="0" sz="2800" spc="-20">
                          <a:latin typeface="Arial"/>
                          <a:cs typeface="Arial"/>
                        </a:rPr>
                        <a:t>58.4</a:t>
                      </a:r>
                      <a:endParaRPr sz="28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2800" spc="-25">
                          <a:latin typeface="Arial"/>
                          <a:cs typeface="Arial"/>
                        </a:rPr>
                        <a:t>(38.4-</a:t>
                      </a:r>
                      <a:r>
                        <a:rPr dirty="0" sz="2800" spc="-10">
                          <a:latin typeface="Arial"/>
                          <a:cs typeface="Arial"/>
                        </a:rPr>
                        <a:t>88.6)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2857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250"/>
                        </a:spcBef>
                      </a:pPr>
                      <a:r>
                        <a:rPr dirty="0" sz="2800" spc="-10">
                          <a:latin typeface="Arial"/>
                          <a:cs typeface="Arial"/>
                        </a:rPr>
                        <a:t>137.2</a:t>
                      </a:r>
                      <a:endParaRPr sz="28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2800" spc="-25">
                          <a:latin typeface="Arial"/>
                          <a:cs typeface="Arial"/>
                        </a:rPr>
                        <a:t>(126.2-</a:t>
                      </a:r>
                      <a:r>
                        <a:rPr dirty="0" sz="2800" spc="-10">
                          <a:latin typeface="Arial"/>
                          <a:cs typeface="Arial"/>
                        </a:rPr>
                        <a:t>149.2)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2857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1"/>
                    </a:solidFill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691860" y="3760640"/>
            <a:ext cx="15665450" cy="4781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50" spc="-45">
                <a:latin typeface="Arial"/>
                <a:cs typeface="Arial"/>
              </a:rPr>
              <a:t>Table</a:t>
            </a:r>
            <a:r>
              <a:rPr dirty="0" sz="2950" spc="-25">
                <a:latin typeface="Arial"/>
                <a:cs typeface="Arial"/>
              </a:rPr>
              <a:t> </a:t>
            </a:r>
            <a:r>
              <a:rPr dirty="0" sz="2950">
                <a:latin typeface="Arial"/>
                <a:cs typeface="Arial"/>
              </a:rPr>
              <a:t>2.</a:t>
            </a:r>
            <a:r>
              <a:rPr dirty="0" sz="2950" spc="-15">
                <a:latin typeface="Arial"/>
                <a:cs typeface="Arial"/>
              </a:rPr>
              <a:t> </a:t>
            </a:r>
            <a:r>
              <a:rPr dirty="0" sz="2950">
                <a:latin typeface="Arial"/>
                <a:cs typeface="Arial"/>
              </a:rPr>
              <a:t>Incidence</a:t>
            </a:r>
            <a:r>
              <a:rPr dirty="0" sz="2950" spc="-25">
                <a:latin typeface="Arial"/>
                <a:cs typeface="Arial"/>
              </a:rPr>
              <a:t> </a:t>
            </a:r>
            <a:r>
              <a:rPr dirty="0" sz="2950">
                <a:latin typeface="Arial"/>
                <a:cs typeface="Arial"/>
              </a:rPr>
              <a:t>of</a:t>
            </a:r>
            <a:r>
              <a:rPr dirty="0" sz="2950" spc="-10">
                <a:latin typeface="Arial"/>
                <a:cs typeface="Arial"/>
              </a:rPr>
              <a:t> Covid-</a:t>
            </a:r>
            <a:r>
              <a:rPr dirty="0" sz="2950">
                <a:latin typeface="Arial"/>
                <a:cs typeface="Arial"/>
              </a:rPr>
              <a:t>19</a:t>
            </a:r>
            <a:r>
              <a:rPr dirty="0" sz="2950" spc="-25">
                <a:latin typeface="Arial"/>
                <a:cs typeface="Arial"/>
              </a:rPr>
              <a:t> </a:t>
            </a:r>
            <a:r>
              <a:rPr dirty="0" sz="2950">
                <a:latin typeface="Arial"/>
                <a:cs typeface="Arial"/>
              </a:rPr>
              <a:t>Infection</a:t>
            </a:r>
            <a:r>
              <a:rPr dirty="0" sz="2950" spc="-30">
                <a:latin typeface="Arial"/>
                <a:cs typeface="Arial"/>
              </a:rPr>
              <a:t> </a:t>
            </a:r>
            <a:r>
              <a:rPr dirty="0" sz="2950">
                <a:latin typeface="Arial"/>
                <a:cs typeface="Arial"/>
              </a:rPr>
              <a:t>per</a:t>
            </a:r>
            <a:r>
              <a:rPr dirty="0" sz="2950" spc="-15">
                <a:latin typeface="Arial"/>
                <a:cs typeface="Arial"/>
              </a:rPr>
              <a:t> </a:t>
            </a:r>
            <a:r>
              <a:rPr dirty="0" sz="2950">
                <a:latin typeface="Arial"/>
                <a:cs typeface="Arial"/>
              </a:rPr>
              <a:t>1000</a:t>
            </a:r>
            <a:r>
              <a:rPr dirty="0" sz="2950" spc="-20">
                <a:latin typeface="Arial"/>
                <a:cs typeface="Arial"/>
              </a:rPr>
              <a:t> </a:t>
            </a:r>
            <a:r>
              <a:rPr dirty="0" sz="2950">
                <a:latin typeface="Arial"/>
                <a:cs typeface="Arial"/>
              </a:rPr>
              <a:t>Patients</a:t>
            </a:r>
            <a:r>
              <a:rPr dirty="0" sz="2950" spc="-15">
                <a:latin typeface="Arial"/>
                <a:cs typeface="Arial"/>
              </a:rPr>
              <a:t> </a:t>
            </a:r>
            <a:r>
              <a:rPr dirty="0" sz="2950">
                <a:latin typeface="Arial"/>
                <a:cs typeface="Arial"/>
              </a:rPr>
              <a:t>by</a:t>
            </a:r>
            <a:r>
              <a:rPr dirty="0" sz="2950" spc="-185">
                <a:latin typeface="Arial"/>
                <a:cs typeface="Arial"/>
              </a:rPr>
              <a:t> </a:t>
            </a:r>
            <a:r>
              <a:rPr dirty="0" sz="2950">
                <a:latin typeface="Arial"/>
                <a:cs typeface="Arial"/>
              </a:rPr>
              <a:t>Antihypertensive</a:t>
            </a:r>
            <a:r>
              <a:rPr dirty="0" sz="2950" spc="-40">
                <a:latin typeface="Arial"/>
                <a:cs typeface="Arial"/>
              </a:rPr>
              <a:t> </a:t>
            </a:r>
            <a:r>
              <a:rPr dirty="0" sz="2950">
                <a:latin typeface="Arial"/>
                <a:cs typeface="Arial"/>
              </a:rPr>
              <a:t>Drug</a:t>
            </a:r>
            <a:r>
              <a:rPr dirty="0" sz="2950" spc="-20">
                <a:latin typeface="Arial"/>
                <a:cs typeface="Arial"/>
              </a:rPr>
              <a:t> </a:t>
            </a:r>
            <a:r>
              <a:rPr dirty="0" sz="2950" spc="-10">
                <a:latin typeface="Arial"/>
                <a:cs typeface="Arial"/>
              </a:rPr>
              <a:t>Exposure</a:t>
            </a:r>
            <a:endParaRPr sz="2950">
              <a:latin typeface="Arial"/>
              <a:cs typeface="Arial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541852" y="8023181"/>
            <a:ext cx="18333720" cy="3276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950">
                <a:latin typeface="Arial"/>
                <a:cs typeface="Arial"/>
              </a:rPr>
              <a:t>ACEI</a:t>
            </a:r>
            <a:r>
              <a:rPr dirty="0" sz="1950" spc="35">
                <a:latin typeface="Arial"/>
                <a:cs typeface="Arial"/>
              </a:rPr>
              <a:t> </a:t>
            </a:r>
            <a:r>
              <a:rPr dirty="0" sz="1950">
                <a:latin typeface="Arial"/>
                <a:cs typeface="Arial"/>
              </a:rPr>
              <a:t>=</a:t>
            </a:r>
            <a:r>
              <a:rPr dirty="0" sz="1950" spc="35">
                <a:latin typeface="Arial"/>
                <a:cs typeface="Arial"/>
              </a:rPr>
              <a:t> </a:t>
            </a:r>
            <a:r>
              <a:rPr dirty="0" sz="1950">
                <a:latin typeface="Arial"/>
                <a:cs typeface="Arial"/>
              </a:rPr>
              <a:t>angiotensin-converting</a:t>
            </a:r>
            <a:r>
              <a:rPr dirty="0" sz="1950" spc="85">
                <a:latin typeface="Arial"/>
                <a:cs typeface="Arial"/>
              </a:rPr>
              <a:t> </a:t>
            </a:r>
            <a:r>
              <a:rPr dirty="0" sz="1950">
                <a:latin typeface="Arial"/>
                <a:cs typeface="Arial"/>
              </a:rPr>
              <a:t>enzyme</a:t>
            </a:r>
            <a:r>
              <a:rPr dirty="0" sz="1950" spc="35">
                <a:latin typeface="Arial"/>
                <a:cs typeface="Arial"/>
              </a:rPr>
              <a:t> </a:t>
            </a:r>
            <a:r>
              <a:rPr dirty="0" sz="1950">
                <a:latin typeface="Arial"/>
                <a:cs typeface="Arial"/>
              </a:rPr>
              <a:t>inhibitors;</a:t>
            </a:r>
            <a:r>
              <a:rPr dirty="0" sz="1950" spc="-60">
                <a:latin typeface="Arial"/>
                <a:cs typeface="Arial"/>
              </a:rPr>
              <a:t> </a:t>
            </a:r>
            <a:r>
              <a:rPr dirty="0" sz="1950">
                <a:latin typeface="Arial"/>
                <a:cs typeface="Arial"/>
              </a:rPr>
              <a:t>ARB</a:t>
            </a:r>
            <a:r>
              <a:rPr dirty="0" sz="1950" spc="40">
                <a:latin typeface="Arial"/>
                <a:cs typeface="Arial"/>
              </a:rPr>
              <a:t> </a:t>
            </a:r>
            <a:r>
              <a:rPr dirty="0" sz="1950">
                <a:latin typeface="Arial"/>
                <a:cs typeface="Arial"/>
              </a:rPr>
              <a:t>=</a:t>
            </a:r>
            <a:r>
              <a:rPr dirty="0" sz="1950" spc="35">
                <a:latin typeface="Arial"/>
                <a:cs typeface="Arial"/>
              </a:rPr>
              <a:t> </a:t>
            </a:r>
            <a:r>
              <a:rPr dirty="0" sz="1950">
                <a:latin typeface="Arial"/>
                <a:cs typeface="Arial"/>
              </a:rPr>
              <a:t>angiotensin</a:t>
            </a:r>
            <a:r>
              <a:rPr dirty="0" sz="1950" spc="70">
                <a:latin typeface="Arial"/>
                <a:cs typeface="Arial"/>
              </a:rPr>
              <a:t> </a:t>
            </a:r>
            <a:r>
              <a:rPr dirty="0" sz="1950">
                <a:latin typeface="Arial"/>
                <a:cs typeface="Arial"/>
              </a:rPr>
              <a:t>receptor</a:t>
            </a:r>
            <a:r>
              <a:rPr dirty="0" sz="1950" spc="40">
                <a:latin typeface="Arial"/>
                <a:cs typeface="Arial"/>
              </a:rPr>
              <a:t> </a:t>
            </a:r>
            <a:r>
              <a:rPr dirty="0" sz="1950">
                <a:latin typeface="Arial"/>
                <a:cs typeface="Arial"/>
              </a:rPr>
              <a:t>blockers;</a:t>
            </a:r>
            <a:r>
              <a:rPr dirty="0" sz="1950" spc="45">
                <a:latin typeface="Arial"/>
                <a:cs typeface="Arial"/>
              </a:rPr>
              <a:t> </a:t>
            </a:r>
            <a:r>
              <a:rPr dirty="0" sz="1950">
                <a:latin typeface="Arial"/>
                <a:cs typeface="Arial"/>
              </a:rPr>
              <a:t>BB</a:t>
            </a:r>
            <a:r>
              <a:rPr dirty="0" sz="1950" spc="30">
                <a:latin typeface="Arial"/>
                <a:cs typeface="Arial"/>
              </a:rPr>
              <a:t> </a:t>
            </a:r>
            <a:r>
              <a:rPr dirty="0" sz="1950">
                <a:latin typeface="Arial"/>
                <a:cs typeface="Arial"/>
              </a:rPr>
              <a:t>=</a:t>
            </a:r>
            <a:r>
              <a:rPr dirty="0" sz="1950" spc="35">
                <a:latin typeface="Arial"/>
                <a:cs typeface="Arial"/>
              </a:rPr>
              <a:t> </a:t>
            </a:r>
            <a:r>
              <a:rPr dirty="0" sz="1950">
                <a:latin typeface="Arial"/>
                <a:cs typeface="Arial"/>
              </a:rPr>
              <a:t>beta-blockers;</a:t>
            </a:r>
            <a:r>
              <a:rPr dirty="0" sz="1950" spc="45">
                <a:latin typeface="Arial"/>
                <a:cs typeface="Arial"/>
              </a:rPr>
              <a:t> </a:t>
            </a:r>
            <a:r>
              <a:rPr dirty="0" sz="1950">
                <a:latin typeface="Arial"/>
                <a:cs typeface="Arial"/>
              </a:rPr>
              <a:t>CCB</a:t>
            </a:r>
            <a:r>
              <a:rPr dirty="0" sz="1950" spc="40">
                <a:latin typeface="Arial"/>
                <a:cs typeface="Arial"/>
              </a:rPr>
              <a:t> </a:t>
            </a:r>
            <a:r>
              <a:rPr dirty="0" sz="1950">
                <a:latin typeface="Arial"/>
                <a:cs typeface="Arial"/>
              </a:rPr>
              <a:t>=</a:t>
            </a:r>
            <a:r>
              <a:rPr dirty="0" sz="1950" spc="35">
                <a:latin typeface="Arial"/>
                <a:cs typeface="Arial"/>
              </a:rPr>
              <a:t> </a:t>
            </a:r>
            <a:r>
              <a:rPr dirty="0" sz="1950">
                <a:latin typeface="Arial"/>
                <a:cs typeface="Arial"/>
              </a:rPr>
              <a:t>calcium</a:t>
            </a:r>
            <a:r>
              <a:rPr dirty="0" sz="1950" spc="65">
                <a:latin typeface="Arial"/>
                <a:cs typeface="Arial"/>
              </a:rPr>
              <a:t> </a:t>
            </a:r>
            <a:r>
              <a:rPr dirty="0" sz="1950">
                <a:latin typeface="Arial"/>
                <a:cs typeface="Arial"/>
              </a:rPr>
              <a:t>channel</a:t>
            </a:r>
            <a:r>
              <a:rPr dirty="0" sz="1950" spc="60">
                <a:latin typeface="Arial"/>
                <a:cs typeface="Arial"/>
              </a:rPr>
              <a:t> </a:t>
            </a:r>
            <a:r>
              <a:rPr dirty="0" sz="1950">
                <a:latin typeface="Arial"/>
                <a:cs typeface="Arial"/>
              </a:rPr>
              <a:t>blockers;</a:t>
            </a:r>
            <a:r>
              <a:rPr dirty="0" sz="1950" spc="5">
                <a:latin typeface="Arial"/>
                <a:cs typeface="Arial"/>
              </a:rPr>
              <a:t> </a:t>
            </a:r>
            <a:r>
              <a:rPr dirty="0" sz="1950">
                <a:latin typeface="Arial"/>
                <a:cs typeface="Arial"/>
              </a:rPr>
              <a:t>TD</a:t>
            </a:r>
            <a:r>
              <a:rPr dirty="0" sz="1950" spc="30">
                <a:latin typeface="Arial"/>
                <a:cs typeface="Arial"/>
              </a:rPr>
              <a:t> </a:t>
            </a:r>
            <a:r>
              <a:rPr dirty="0" sz="1950">
                <a:latin typeface="Arial"/>
                <a:cs typeface="Arial"/>
              </a:rPr>
              <a:t>=</a:t>
            </a:r>
            <a:r>
              <a:rPr dirty="0" sz="1950" spc="40">
                <a:latin typeface="Arial"/>
                <a:cs typeface="Arial"/>
              </a:rPr>
              <a:t> </a:t>
            </a:r>
            <a:r>
              <a:rPr dirty="0" sz="1950">
                <a:latin typeface="Arial"/>
                <a:cs typeface="Arial"/>
              </a:rPr>
              <a:t>thiazide</a:t>
            </a:r>
            <a:r>
              <a:rPr dirty="0" sz="1950" spc="50">
                <a:latin typeface="Arial"/>
                <a:cs typeface="Arial"/>
              </a:rPr>
              <a:t> </a:t>
            </a:r>
            <a:r>
              <a:rPr dirty="0" sz="1950" spc="-10">
                <a:latin typeface="Arial"/>
                <a:cs typeface="Arial"/>
              </a:rPr>
              <a:t>diuretics</a:t>
            </a:r>
            <a:endParaRPr sz="19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1194788" y="3128307"/>
            <a:ext cx="18541365" cy="8141334"/>
            <a:chOff x="1194788" y="3128307"/>
            <a:chExt cx="18541365" cy="8141334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94788" y="3128307"/>
              <a:ext cx="17714523" cy="8141142"/>
            </a:xfrm>
            <a:prstGeom prst="rect">
              <a:avLst/>
            </a:prstGeom>
          </p:spPr>
        </p:pic>
        <p:sp>
          <p:nvSpPr>
            <p:cNvPr id="4" name="object 4" descr=""/>
            <p:cNvSpPr/>
            <p:nvPr/>
          </p:nvSpPr>
          <p:spPr>
            <a:xfrm>
              <a:off x="18914337" y="10467901"/>
              <a:ext cx="821690" cy="532765"/>
            </a:xfrm>
            <a:custGeom>
              <a:avLst/>
              <a:gdLst/>
              <a:ahLst/>
              <a:cxnLst/>
              <a:rect l="l" t="t" r="r" b="b"/>
              <a:pathLst>
                <a:path w="821690" h="532765">
                  <a:moveTo>
                    <a:pt x="821652" y="0"/>
                  </a:moveTo>
                  <a:lnTo>
                    <a:pt x="0" y="0"/>
                  </a:lnTo>
                  <a:lnTo>
                    <a:pt x="0" y="532692"/>
                  </a:lnTo>
                  <a:lnTo>
                    <a:pt x="821652" y="532692"/>
                  </a:lnTo>
                  <a:lnTo>
                    <a:pt x="82165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242602" y="345150"/>
            <a:ext cx="1990089" cy="678815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pc="-10"/>
              <a:t>Results</a:t>
            </a:r>
          </a:p>
        </p:txBody>
      </p:sp>
      <p:sp>
        <p:nvSpPr>
          <p:cNvPr id="6" name="object 6" descr=""/>
          <p:cNvSpPr txBox="1"/>
          <p:nvPr/>
        </p:nvSpPr>
        <p:spPr>
          <a:xfrm>
            <a:off x="1467488" y="1457961"/>
            <a:ext cx="18041620" cy="15982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1207135">
              <a:lnSpc>
                <a:spcPct val="100600"/>
              </a:lnSpc>
              <a:spcBef>
                <a:spcPts val="95"/>
              </a:spcBef>
            </a:pPr>
            <a:r>
              <a:rPr dirty="0" sz="2950">
                <a:latin typeface="Arial"/>
                <a:cs typeface="Arial"/>
              </a:rPr>
              <a:t>Figure</a:t>
            </a:r>
            <a:r>
              <a:rPr dirty="0" sz="2950" spc="-15">
                <a:latin typeface="Arial"/>
                <a:cs typeface="Arial"/>
              </a:rPr>
              <a:t> </a:t>
            </a:r>
            <a:r>
              <a:rPr dirty="0" sz="2950">
                <a:latin typeface="Arial"/>
                <a:cs typeface="Arial"/>
              </a:rPr>
              <a:t>1. Odds</a:t>
            </a:r>
            <a:r>
              <a:rPr dirty="0" sz="2950" spc="-5">
                <a:latin typeface="Arial"/>
                <a:cs typeface="Arial"/>
              </a:rPr>
              <a:t> </a:t>
            </a:r>
            <a:r>
              <a:rPr dirty="0" sz="2950">
                <a:latin typeface="Arial"/>
                <a:cs typeface="Arial"/>
              </a:rPr>
              <a:t>Ratio</a:t>
            </a:r>
            <a:r>
              <a:rPr dirty="0" sz="2950" spc="-15">
                <a:latin typeface="Arial"/>
                <a:cs typeface="Arial"/>
              </a:rPr>
              <a:t> </a:t>
            </a:r>
            <a:r>
              <a:rPr dirty="0" sz="2950">
                <a:latin typeface="Arial"/>
                <a:cs typeface="Arial"/>
              </a:rPr>
              <a:t>(95% CI)</a:t>
            </a:r>
            <a:r>
              <a:rPr dirty="0" sz="2950" spc="-5">
                <a:latin typeface="Arial"/>
                <a:cs typeface="Arial"/>
              </a:rPr>
              <a:t> </a:t>
            </a:r>
            <a:r>
              <a:rPr dirty="0" sz="2950">
                <a:latin typeface="Arial"/>
                <a:cs typeface="Arial"/>
              </a:rPr>
              <a:t>of</a:t>
            </a:r>
            <a:r>
              <a:rPr dirty="0" sz="2950" spc="5">
                <a:latin typeface="Arial"/>
                <a:cs typeface="Arial"/>
              </a:rPr>
              <a:t> </a:t>
            </a:r>
            <a:r>
              <a:rPr dirty="0" sz="2950" spc="-10">
                <a:latin typeface="Arial"/>
                <a:cs typeface="Arial"/>
              </a:rPr>
              <a:t>Covid-</a:t>
            </a:r>
            <a:r>
              <a:rPr dirty="0" sz="2950">
                <a:latin typeface="Arial"/>
                <a:cs typeface="Arial"/>
              </a:rPr>
              <a:t>19</a:t>
            </a:r>
            <a:r>
              <a:rPr dirty="0" sz="2950" spc="-30">
                <a:latin typeface="Arial"/>
                <a:cs typeface="Arial"/>
              </a:rPr>
              <a:t> </a:t>
            </a:r>
            <a:r>
              <a:rPr dirty="0" sz="2950" spc="-10">
                <a:latin typeface="Arial"/>
                <a:cs typeface="Arial"/>
              </a:rPr>
              <a:t>Infection</a:t>
            </a:r>
            <a:r>
              <a:rPr dirty="0" sz="2950" spc="-175">
                <a:latin typeface="Arial"/>
                <a:cs typeface="Arial"/>
              </a:rPr>
              <a:t> </a:t>
            </a:r>
            <a:r>
              <a:rPr dirty="0" sz="2950">
                <a:latin typeface="Arial"/>
                <a:cs typeface="Arial"/>
              </a:rPr>
              <a:t>Associated</a:t>
            </a:r>
            <a:r>
              <a:rPr dirty="0" sz="2950" spc="-5">
                <a:latin typeface="Arial"/>
                <a:cs typeface="Arial"/>
              </a:rPr>
              <a:t> </a:t>
            </a:r>
            <a:r>
              <a:rPr dirty="0" sz="2950">
                <a:latin typeface="Arial"/>
                <a:cs typeface="Arial"/>
              </a:rPr>
              <a:t>with</a:t>
            </a:r>
            <a:r>
              <a:rPr dirty="0" sz="2950" spc="-165">
                <a:latin typeface="Arial"/>
                <a:cs typeface="Arial"/>
              </a:rPr>
              <a:t> </a:t>
            </a:r>
            <a:r>
              <a:rPr dirty="0" sz="2950">
                <a:latin typeface="Arial"/>
                <a:cs typeface="Arial"/>
              </a:rPr>
              <a:t>Antihypertensive</a:t>
            </a:r>
            <a:r>
              <a:rPr dirty="0" sz="2950" spc="-25">
                <a:latin typeface="Arial"/>
                <a:cs typeface="Arial"/>
              </a:rPr>
              <a:t> </a:t>
            </a:r>
            <a:r>
              <a:rPr dirty="0" sz="2950">
                <a:latin typeface="Arial"/>
                <a:cs typeface="Arial"/>
              </a:rPr>
              <a:t>Drug</a:t>
            </a:r>
            <a:r>
              <a:rPr dirty="0" sz="2950" spc="-10">
                <a:latin typeface="Arial"/>
                <a:cs typeface="Arial"/>
              </a:rPr>
              <a:t> Exposure </a:t>
            </a:r>
            <a:r>
              <a:rPr dirty="0" sz="2950">
                <a:latin typeface="Arial"/>
                <a:cs typeface="Arial"/>
              </a:rPr>
              <a:t>Stratified</a:t>
            </a:r>
            <a:r>
              <a:rPr dirty="0" sz="2950" spc="-5">
                <a:latin typeface="Arial"/>
                <a:cs typeface="Arial"/>
              </a:rPr>
              <a:t> </a:t>
            </a:r>
            <a:r>
              <a:rPr dirty="0" sz="2950">
                <a:latin typeface="Arial"/>
                <a:cs typeface="Arial"/>
              </a:rPr>
              <a:t>by Sex,</a:t>
            </a:r>
            <a:r>
              <a:rPr dirty="0" sz="2950" spc="-175">
                <a:latin typeface="Arial"/>
                <a:cs typeface="Arial"/>
              </a:rPr>
              <a:t> </a:t>
            </a:r>
            <a:r>
              <a:rPr dirty="0" sz="2950">
                <a:latin typeface="Arial"/>
                <a:cs typeface="Arial"/>
              </a:rPr>
              <a:t>Age,</a:t>
            </a:r>
            <a:r>
              <a:rPr dirty="0" sz="2950" spc="5">
                <a:latin typeface="Arial"/>
                <a:cs typeface="Arial"/>
              </a:rPr>
              <a:t> </a:t>
            </a:r>
            <a:r>
              <a:rPr dirty="0" sz="2950">
                <a:latin typeface="Arial"/>
                <a:cs typeface="Arial"/>
              </a:rPr>
              <a:t>and </a:t>
            </a:r>
            <a:r>
              <a:rPr dirty="0" sz="2950" spc="-10">
                <a:latin typeface="Arial"/>
                <a:cs typeface="Arial"/>
              </a:rPr>
              <a:t>Race/ethnicity</a:t>
            </a:r>
            <a:r>
              <a:rPr dirty="0" sz="2950" spc="-185">
                <a:latin typeface="Arial"/>
                <a:cs typeface="Arial"/>
              </a:rPr>
              <a:t> </a:t>
            </a:r>
            <a:r>
              <a:rPr dirty="0" sz="2950">
                <a:latin typeface="Arial"/>
                <a:cs typeface="Arial"/>
              </a:rPr>
              <a:t>After</a:t>
            </a:r>
            <a:r>
              <a:rPr dirty="0" sz="2950" spc="5">
                <a:latin typeface="Arial"/>
                <a:cs typeface="Arial"/>
              </a:rPr>
              <a:t> </a:t>
            </a:r>
            <a:r>
              <a:rPr dirty="0" sz="2950">
                <a:latin typeface="Arial"/>
                <a:cs typeface="Arial"/>
              </a:rPr>
              <a:t>Propensity</a:t>
            </a:r>
            <a:r>
              <a:rPr dirty="0" sz="2950" spc="-20">
                <a:latin typeface="Arial"/>
                <a:cs typeface="Arial"/>
              </a:rPr>
              <a:t> </a:t>
            </a:r>
            <a:r>
              <a:rPr dirty="0" sz="2950">
                <a:latin typeface="Arial"/>
                <a:cs typeface="Arial"/>
              </a:rPr>
              <a:t>Score</a:t>
            </a:r>
            <a:r>
              <a:rPr dirty="0" sz="2950" spc="-5">
                <a:latin typeface="Arial"/>
                <a:cs typeface="Arial"/>
              </a:rPr>
              <a:t> </a:t>
            </a:r>
            <a:r>
              <a:rPr dirty="0" sz="2950" spc="-10">
                <a:latin typeface="Arial"/>
                <a:cs typeface="Arial"/>
              </a:rPr>
              <a:t>Matching</a:t>
            </a:r>
            <a:endParaRPr sz="2950">
              <a:latin typeface="Arial"/>
              <a:cs typeface="Arial"/>
            </a:endParaRPr>
          </a:p>
          <a:p>
            <a:pPr marL="2376805">
              <a:lnSpc>
                <a:spcPct val="100000"/>
              </a:lnSpc>
              <a:spcBef>
                <a:spcPts val="1720"/>
              </a:spcBef>
              <a:tabLst>
                <a:tab pos="7308215" algn="l"/>
                <a:tab pos="12390755" algn="l"/>
              </a:tabLst>
            </a:pPr>
            <a:r>
              <a:rPr dirty="0" sz="2950">
                <a:latin typeface="Arial"/>
                <a:cs typeface="Arial"/>
              </a:rPr>
              <a:t>(</a:t>
            </a:r>
            <a:r>
              <a:rPr dirty="0" sz="2300" b="1">
                <a:latin typeface="Arial"/>
                <a:cs typeface="Arial"/>
              </a:rPr>
              <a:t>A)</a:t>
            </a:r>
            <a:r>
              <a:rPr dirty="0" sz="2300" spc="-80" b="1">
                <a:latin typeface="Arial"/>
                <a:cs typeface="Arial"/>
              </a:rPr>
              <a:t> </a:t>
            </a:r>
            <a:r>
              <a:rPr dirty="0" sz="2300" b="1">
                <a:latin typeface="Arial"/>
                <a:cs typeface="Arial"/>
              </a:rPr>
              <a:t>ACEI</a:t>
            </a:r>
            <a:r>
              <a:rPr dirty="0" sz="2300" spc="5" b="1">
                <a:latin typeface="Arial"/>
                <a:cs typeface="Arial"/>
              </a:rPr>
              <a:t> </a:t>
            </a:r>
            <a:r>
              <a:rPr dirty="0" sz="2300" b="1">
                <a:latin typeface="Arial"/>
                <a:cs typeface="Arial"/>
              </a:rPr>
              <a:t>vs. </a:t>
            </a:r>
            <a:r>
              <a:rPr dirty="0" sz="2300" spc="-10" b="1">
                <a:latin typeface="Arial"/>
                <a:cs typeface="Arial"/>
              </a:rPr>
              <a:t>CCB/BB/TD</a:t>
            </a:r>
            <a:r>
              <a:rPr dirty="0" sz="2300" b="1">
                <a:latin typeface="Arial"/>
                <a:cs typeface="Arial"/>
              </a:rPr>
              <a:t>	(B)</a:t>
            </a:r>
            <a:r>
              <a:rPr dirty="0" sz="2300" spc="-70" b="1">
                <a:latin typeface="Arial"/>
                <a:cs typeface="Arial"/>
              </a:rPr>
              <a:t> </a:t>
            </a:r>
            <a:r>
              <a:rPr dirty="0" sz="2300" b="1">
                <a:latin typeface="Arial"/>
                <a:cs typeface="Arial"/>
              </a:rPr>
              <a:t>ARB vs.</a:t>
            </a:r>
            <a:r>
              <a:rPr dirty="0" sz="2300" spc="10" b="1">
                <a:latin typeface="Arial"/>
                <a:cs typeface="Arial"/>
              </a:rPr>
              <a:t> </a:t>
            </a:r>
            <a:r>
              <a:rPr dirty="0" sz="2300" spc="-10" b="1">
                <a:latin typeface="Arial"/>
                <a:cs typeface="Arial"/>
              </a:rPr>
              <a:t>CCB/DD/TD</a:t>
            </a:r>
            <a:r>
              <a:rPr dirty="0" sz="2300" b="1">
                <a:latin typeface="Arial"/>
                <a:cs typeface="Arial"/>
              </a:rPr>
              <a:t>	(C)</a:t>
            </a:r>
            <a:r>
              <a:rPr dirty="0" sz="2300" spc="-5" b="1">
                <a:latin typeface="Arial"/>
                <a:cs typeface="Arial"/>
              </a:rPr>
              <a:t> </a:t>
            </a:r>
            <a:r>
              <a:rPr dirty="0" sz="2300" b="1">
                <a:latin typeface="Arial"/>
                <a:cs typeface="Arial"/>
              </a:rPr>
              <a:t>No</a:t>
            </a:r>
            <a:r>
              <a:rPr dirty="0" sz="2300" spc="-10" b="1">
                <a:latin typeface="Arial"/>
                <a:cs typeface="Arial"/>
              </a:rPr>
              <a:t> </a:t>
            </a:r>
            <a:r>
              <a:rPr dirty="0" sz="2300" b="1">
                <a:latin typeface="Arial"/>
                <a:cs typeface="Arial"/>
              </a:rPr>
              <a:t>antihypertensives</a:t>
            </a:r>
            <a:r>
              <a:rPr dirty="0" sz="2300" spc="40" b="1">
                <a:latin typeface="Arial"/>
                <a:cs typeface="Arial"/>
              </a:rPr>
              <a:t> </a:t>
            </a:r>
            <a:r>
              <a:rPr dirty="0" sz="2300" b="1">
                <a:latin typeface="Arial"/>
                <a:cs typeface="Arial"/>
              </a:rPr>
              <a:t>vs.</a:t>
            </a:r>
            <a:r>
              <a:rPr dirty="0" sz="2300" spc="-10" b="1">
                <a:latin typeface="Arial"/>
                <a:cs typeface="Arial"/>
              </a:rPr>
              <a:t> CCB/BB/TD</a:t>
            </a:r>
            <a:endParaRPr sz="2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455454" y="10755245"/>
            <a:ext cx="96348" cy="9865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606854" rIns="0" bIns="0" rtlCol="0" vert="horz">
            <a:spAutoFit/>
          </a:bodyPr>
          <a:lstStyle/>
          <a:p>
            <a:pPr marL="766445">
              <a:lnSpc>
                <a:spcPct val="100000"/>
              </a:lnSpc>
              <a:spcBef>
                <a:spcPts val="135"/>
              </a:spcBef>
            </a:pPr>
            <a:r>
              <a:rPr dirty="0"/>
              <a:t>Summary</a:t>
            </a:r>
            <a:r>
              <a:rPr dirty="0" spc="-20"/>
              <a:t> </a:t>
            </a:r>
            <a:r>
              <a:rPr dirty="0"/>
              <a:t>of</a:t>
            </a:r>
            <a:r>
              <a:rPr dirty="0" spc="-5"/>
              <a:t> </a:t>
            </a:r>
            <a:r>
              <a:rPr dirty="0" spc="-10"/>
              <a:t>Findings/Discussion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1508948" y="2919095"/>
            <a:ext cx="16857345" cy="64585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9255" marR="514350" indent="-377190">
              <a:lnSpc>
                <a:spcPct val="100000"/>
              </a:lnSpc>
              <a:spcBef>
                <a:spcPts val="95"/>
              </a:spcBef>
              <a:buChar char="•"/>
              <a:tabLst>
                <a:tab pos="389255" algn="l"/>
              </a:tabLst>
            </a:pP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In</a:t>
            </a:r>
            <a:r>
              <a:rPr dirty="0" sz="3300" spc="-10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our</a:t>
            </a:r>
            <a:r>
              <a:rPr dirty="0" sz="3300" spc="-5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racially</a:t>
            </a:r>
            <a:r>
              <a:rPr dirty="0" sz="3300" spc="-7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and</a:t>
            </a:r>
            <a:r>
              <a:rPr dirty="0" sz="3300" spc="-7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ethnically</a:t>
            </a:r>
            <a:r>
              <a:rPr dirty="0" sz="3300" spc="-6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diverse</a:t>
            </a:r>
            <a:r>
              <a:rPr dirty="0" sz="3300" spc="-7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cohort,</a:t>
            </a:r>
            <a:r>
              <a:rPr dirty="0" sz="3300" spc="-6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 spc="-10">
                <a:solidFill>
                  <a:srgbClr val="252525"/>
                </a:solidFill>
                <a:latin typeface="Arial"/>
                <a:cs typeface="Arial"/>
              </a:rPr>
              <a:t>neither</a:t>
            </a:r>
            <a:r>
              <a:rPr dirty="0" sz="3300" spc="-21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ACEI</a:t>
            </a:r>
            <a:r>
              <a:rPr dirty="0" sz="3300" spc="-8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 spc="-10">
                <a:solidFill>
                  <a:srgbClr val="252525"/>
                </a:solidFill>
                <a:latin typeface="Arial"/>
                <a:cs typeface="Arial"/>
              </a:rPr>
              <a:t>nor</a:t>
            </a:r>
            <a:r>
              <a:rPr dirty="0" sz="3300" spc="-22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ARB</a:t>
            </a:r>
            <a:r>
              <a:rPr dirty="0" sz="3300" spc="-7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use</a:t>
            </a:r>
            <a:r>
              <a:rPr dirty="0" sz="3300" spc="-8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was</a:t>
            </a:r>
            <a:r>
              <a:rPr dirty="0" sz="3300" spc="-6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 spc="-10">
                <a:solidFill>
                  <a:srgbClr val="252525"/>
                </a:solidFill>
                <a:latin typeface="Arial"/>
                <a:cs typeface="Arial"/>
              </a:rPr>
              <a:t>associated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with</a:t>
            </a:r>
            <a:r>
              <a:rPr dirty="0" sz="3300" spc="-10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increased</a:t>
            </a:r>
            <a:r>
              <a:rPr dirty="0" sz="3300" spc="-8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likelihood</a:t>
            </a:r>
            <a:r>
              <a:rPr dirty="0" sz="3300" spc="-10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dirty="0" sz="3300" spc="-8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 spc="-25">
                <a:solidFill>
                  <a:srgbClr val="252525"/>
                </a:solidFill>
                <a:latin typeface="Arial"/>
                <a:cs typeface="Arial"/>
              </a:rPr>
              <a:t>Covid-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19</a:t>
            </a:r>
            <a:r>
              <a:rPr dirty="0" sz="3300" spc="-8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 spc="-10">
                <a:solidFill>
                  <a:srgbClr val="252525"/>
                </a:solidFill>
                <a:latin typeface="Arial"/>
                <a:cs typeface="Arial"/>
              </a:rPr>
              <a:t>infection.</a:t>
            </a:r>
            <a:endParaRPr sz="3300">
              <a:latin typeface="Arial"/>
              <a:cs typeface="Arial"/>
            </a:endParaRPr>
          </a:p>
          <a:p>
            <a:pPr marL="389255" marR="5080" indent="-377190">
              <a:lnSpc>
                <a:spcPct val="100000"/>
              </a:lnSpc>
              <a:spcBef>
                <a:spcPts val="2765"/>
              </a:spcBef>
              <a:buChar char="•"/>
              <a:tabLst>
                <a:tab pos="389255" algn="l"/>
              </a:tabLst>
            </a:pP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dirty="0" sz="3300" spc="-11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decreased</a:t>
            </a:r>
            <a:r>
              <a:rPr dirty="0" sz="3300" spc="-6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odds</a:t>
            </a:r>
            <a:r>
              <a:rPr dirty="0" sz="3300" spc="-8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dirty="0" sz="3300" spc="-7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 spc="-25">
                <a:solidFill>
                  <a:srgbClr val="252525"/>
                </a:solidFill>
                <a:latin typeface="Arial"/>
                <a:cs typeface="Arial"/>
              </a:rPr>
              <a:t>Covid-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19</a:t>
            </a:r>
            <a:r>
              <a:rPr dirty="0" sz="3300" spc="-6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infection</a:t>
            </a:r>
            <a:r>
              <a:rPr dirty="0" sz="3300" spc="-7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among</a:t>
            </a:r>
            <a:r>
              <a:rPr dirty="0" sz="3300" spc="-7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adults</a:t>
            </a:r>
            <a:r>
              <a:rPr dirty="0" sz="3300" spc="-8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≥85</a:t>
            </a:r>
            <a:r>
              <a:rPr dirty="0" sz="3300" spc="-7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years</a:t>
            </a:r>
            <a:r>
              <a:rPr dirty="0" sz="3300" spc="-6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 spc="-20">
                <a:solidFill>
                  <a:srgbClr val="252525"/>
                </a:solidFill>
                <a:latin typeface="Arial"/>
                <a:cs typeface="Arial"/>
              </a:rPr>
              <a:t>using</a:t>
            </a:r>
            <a:r>
              <a:rPr dirty="0" sz="3300" spc="-204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ACEIs</a:t>
            </a:r>
            <a:r>
              <a:rPr dirty="0" sz="3300" spc="-8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 spc="-10">
                <a:solidFill>
                  <a:srgbClr val="252525"/>
                </a:solidFill>
                <a:latin typeface="Arial"/>
                <a:cs typeface="Arial"/>
              </a:rPr>
              <a:t>warrants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further</a:t>
            </a:r>
            <a:r>
              <a:rPr dirty="0" sz="3300" spc="-8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 spc="-10">
                <a:solidFill>
                  <a:srgbClr val="252525"/>
                </a:solidFill>
                <a:latin typeface="Arial"/>
                <a:cs typeface="Arial"/>
              </a:rPr>
              <a:t>investigation.</a:t>
            </a:r>
            <a:endParaRPr sz="3300">
              <a:latin typeface="Arial"/>
              <a:cs typeface="Arial"/>
            </a:endParaRPr>
          </a:p>
          <a:p>
            <a:pPr marL="389255" marR="1490980" indent="-377190">
              <a:lnSpc>
                <a:spcPct val="100000"/>
              </a:lnSpc>
              <a:spcBef>
                <a:spcPts val="2765"/>
              </a:spcBef>
              <a:buChar char="•"/>
              <a:tabLst>
                <a:tab pos="389255" algn="l"/>
              </a:tabLst>
            </a:pP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This</a:t>
            </a:r>
            <a:r>
              <a:rPr dirty="0" sz="3300" spc="-9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study</a:t>
            </a:r>
            <a:r>
              <a:rPr dirty="0" sz="3300" spc="-8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showed</a:t>
            </a:r>
            <a:r>
              <a:rPr dirty="0" sz="3300" spc="-7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an</a:t>
            </a:r>
            <a:r>
              <a:rPr dirty="0" sz="3300" spc="-8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increased</a:t>
            </a:r>
            <a:r>
              <a:rPr dirty="0" sz="3300" spc="-7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likelihood</a:t>
            </a:r>
            <a:r>
              <a:rPr dirty="0" sz="3300" spc="-7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dirty="0" sz="3300" spc="-8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 spc="-25">
                <a:solidFill>
                  <a:srgbClr val="252525"/>
                </a:solidFill>
                <a:latin typeface="Arial"/>
                <a:cs typeface="Arial"/>
              </a:rPr>
              <a:t>Covid-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19</a:t>
            </a:r>
            <a:r>
              <a:rPr dirty="0" sz="3300" spc="-7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infection</a:t>
            </a:r>
            <a:r>
              <a:rPr dirty="0" sz="3300" spc="-8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for</a:t>
            </a:r>
            <a:r>
              <a:rPr dirty="0" sz="3300" spc="-8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those</a:t>
            </a:r>
            <a:r>
              <a:rPr dirty="0" sz="3300" spc="-9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 spc="-10">
                <a:solidFill>
                  <a:srgbClr val="252525"/>
                </a:solidFill>
                <a:latin typeface="Arial"/>
                <a:cs typeface="Arial"/>
              </a:rPr>
              <a:t>without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antihypertensive</a:t>
            </a:r>
            <a:r>
              <a:rPr dirty="0" sz="3300" spc="-114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medications</a:t>
            </a:r>
            <a:r>
              <a:rPr dirty="0" sz="3300" spc="-11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compared</a:t>
            </a:r>
            <a:r>
              <a:rPr dirty="0" sz="3300" spc="-114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to</a:t>
            </a:r>
            <a:r>
              <a:rPr dirty="0" sz="3300" spc="-13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those</a:t>
            </a:r>
            <a:r>
              <a:rPr dirty="0" sz="3300" spc="-13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with</a:t>
            </a:r>
            <a:r>
              <a:rPr dirty="0" sz="3300" spc="-13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 spc="-10">
                <a:solidFill>
                  <a:srgbClr val="252525"/>
                </a:solidFill>
                <a:latin typeface="Arial"/>
                <a:cs typeface="Arial"/>
              </a:rPr>
              <a:t>CCB/BB/TD.</a:t>
            </a:r>
            <a:endParaRPr sz="3300">
              <a:latin typeface="Arial"/>
              <a:cs typeface="Arial"/>
            </a:endParaRPr>
          </a:p>
          <a:p>
            <a:pPr marL="389255" marR="676910" indent="-377190">
              <a:lnSpc>
                <a:spcPct val="100000"/>
              </a:lnSpc>
              <a:spcBef>
                <a:spcPts val="2765"/>
              </a:spcBef>
              <a:buChar char="•"/>
              <a:tabLst>
                <a:tab pos="389255" algn="l"/>
              </a:tabLst>
            </a:pP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These</a:t>
            </a:r>
            <a:r>
              <a:rPr dirty="0" sz="3300" spc="-14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results</a:t>
            </a:r>
            <a:r>
              <a:rPr dirty="0" sz="3300" spc="-10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reinforce</a:t>
            </a:r>
            <a:r>
              <a:rPr dirty="0" sz="3300" spc="-10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that</a:t>
            </a:r>
            <a:r>
              <a:rPr dirty="0" sz="3300" spc="-114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patients</a:t>
            </a:r>
            <a:r>
              <a:rPr dirty="0" sz="3300" spc="-9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with</a:t>
            </a:r>
            <a:r>
              <a:rPr dirty="0" sz="3300" spc="-11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hypertension</a:t>
            </a:r>
            <a:r>
              <a:rPr dirty="0" sz="3300" spc="-9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should</a:t>
            </a:r>
            <a:r>
              <a:rPr dirty="0" sz="3300" spc="-10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continue</a:t>
            </a:r>
            <a:r>
              <a:rPr dirty="0" sz="3300" spc="-10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 spc="-10">
                <a:solidFill>
                  <a:srgbClr val="252525"/>
                </a:solidFill>
                <a:latin typeface="Arial"/>
                <a:cs typeface="Arial"/>
              </a:rPr>
              <a:t>their</a:t>
            </a:r>
            <a:r>
              <a:rPr dirty="0" sz="3300" spc="-22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ACEIs</a:t>
            </a:r>
            <a:r>
              <a:rPr dirty="0" sz="3300" spc="-11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 spc="-25">
                <a:solidFill>
                  <a:srgbClr val="252525"/>
                </a:solidFill>
                <a:latin typeface="Arial"/>
                <a:cs typeface="Arial"/>
              </a:rPr>
              <a:t>or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ARBs</a:t>
            </a:r>
            <a:r>
              <a:rPr dirty="0" sz="3300" spc="-114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as</a:t>
            </a:r>
            <a:r>
              <a:rPr dirty="0" sz="3300" spc="-114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recommended</a:t>
            </a:r>
            <a:r>
              <a:rPr dirty="0" sz="3300" spc="-7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by</a:t>
            </a:r>
            <a:r>
              <a:rPr dirty="0" sz="3300" spc="-114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scientific</a:t>
            </a:r>
            <a:r>
              <a:rPr dirty="0" sz="3300" spc="-10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 spc="-10">
                <a:solidFill>
                  <a:srgbClr val="252525"/>
                </a:solidFill>
                <a:latin typeface="Arial"/>
                <a:cs typeface="Arial"/>
              </a:rPr>
              <a:t>communities.</a:t>
            </a:r>
            <a:endParaRPr sz="3300">
              <a:latin typeface="Arial"/>
              <a:cs typeface="Arial"/>
            </a:endParaRPr>
          </a:p>
          <a:p>
            <a:pPr marL="389255" marR="532765" indent="-377190">
              <a:lnSpc>
                <a:spcPct val="100000"/>
              </a:lnSpc>
              <a:spcBef>
                <a:spcPts val="2760"/>
              </a:spcBef>
              <a:buChar char="•"/>
              <a:tabLst>
                <a:tab pos="389255" algn="l"/>
              </a:tabLst>
            </a:pP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Study</a:t>
            </a:r>
            <a:r>
              <a:rPr dirty="0" sz="3300" spc="-114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has</a:t>
            </a:r>
            <a:r>
              <a:rPr dirty="0" sz="3300" spc="-12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limitations</a:t>
            </a:r>
            <a:r>
              <a:rPr dirty="0" sz="3300" spc="-9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from</a:t>
            </a:r>
            <a:r>
              <a:rPr dirty="0" sz="3300" spc="-114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unmeasured</a:t>
            </a:r>
            <a:r>
              <a:rPr dirty="0" sz="3300" spc="-9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confounding</a:t>
            </a:r>
            <a:r>
              <a:rPr dirty="0" sz="3300" spc="-8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and</a:t>
            </a:r>
            <a:r>
              <a:rPr dirty="0" sz="3300" spc="-114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changes</a:t>
            </a:r>
            <a:r>
              <a:rPr dirty="0" sz="3300" spc="-11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in</a:t>
            </a:r>
            <a:r>
              <a:rPr dirty="0" sz="3300" spc="-114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testing</a:t>
            </a:r>
            <a:r>
              <a:rPr dirty="0" sz="3300" spc="-114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>
                <a:solidFill>
                  <a:srgbClr val="252525"/>
                </a:solidFill>
                <a:latin typeface="Arial"/>
                <a:cs typeface="Arial"/>
              </a:rPr>
              <a:t>criteria</a:t>
            </a:r>
            <a:r>
              <a:rPr dirty="0" sz="3300" spc="-10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300" spc="-25">
                <a:solidFill>
                  <a:srgbClr val="252525"/>
                </a:solidFill>
                <a:latin typeface="Arial"/>
                <a:cs typeface="Arial"/>
              </a:rPr>
              <a:t>for </a:t>
            </a:r>
            <a:r>
              <a:rPr dirty="0" sz="3300" spc="-30">
                <a:solidFill>
                  <a:srgbClr val="252525"/>
                </a:solidFill>
                <a:latin typeface="Arial"/>
                <a:cs typeface="Arial"/>
              </a:rPr>
              <a:t>Covid-</a:t>
            </a:r>
            <a:r>
              <a:rPr dirty="0" sz="3300" spc="-25">
                <a:solidFill>
                  <a:srgbClr val="252525"/>
                </a:solidFill>
                <a:latin typeface="Arial"/>
                <a:cs typeface="Arial"/>
              </a:rPr>
              <a:t>19.</a:t>
            </a:r>
            <a:endParaRPr sz="3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jaejin an</dc:creator>
  <dc:title>PowerPoint Presentation</dc:title>
  <dcterms:created xsi:type="dcterms:W3CDTF">2024-03-14T17:29:14Z</dcterms:created>
  <dcterms:modified xsi:type="dcterms:W3CDTF">2024-03-14T17:29:14Z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2020-12-04T00:00:00Z</vt:filetime>
  </property>
  <property fmtid="{D5CDD505-2E9C-101B-9397-08002B2CF9AE}" pid="3" name="Creator">
    <vt:lpwstr>Microsoft® PowerPoint® for Office 365</vt:lpwstr>
  </property>
  <property fmtid="{D5CDD505-2E9C-101B-9397-08002B2CF9AE}" pid="4" name="LastSaved">
    <vt:filetime>2024-03-14T00:00:00Z</vt:filetime>
  </property>
  <property fmtid="{D5CDD505-2E9C-101B-9397-08002B2CF9AE}" pid="5" name="Producer">
    <vt:lpwstr>Microsoft® PowerPoint® for Office 365</vt:lpwstr>
  </property>
</Properties>
</file>