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710" r:id="rId4"/>
    <p:sldMasterId id="2147483750" r:id="rId5"/>
    <p:sldMasterId id="2147483757" r:id="rId6"/>
    <p:sldMasterId id="2147483779" r:id="rId7"/>
    <p:sldMasterId id="2147483798" r:id="rId8"/>
    <p:sldMasterId id="2147483803" r:id="rId9"/>
    <p:sldMasterId id="2147483839" r:id="rId10"/>
    <p:sldMasterId id="2147483847" r:id="rId11"/>
    <p:sldMasterId id="2147483866" r:id="rId12"/>
    <p:sldMasterId id="2147483873" r:id="rId13"/>
  </p:sldMasterIdLst>
  <p:notesMasterIdLst>
    <p:notesMasterId r:id="rId37"/>
  </p:notesMasterIdLst>
  <p:handoutMasterIdLst>
    <p:handoutMasterId r:id="rId38"/>
  </p:handoutMasterIdLst>
  <p:sldIdLst>
    <p:sldId id="361" r:id="rId14"/>
    <p:sldId id="3705" r:id="rId15"/>
    <p:sldId id="2002" r:id="rId16"/>
    <p:sldId id="408" r:id="rId17"/>
    <p:sldId id="3683" r:id="rId18"/>
    <p:sldId id="3714" r:id="rId19"/>
    <p:sldId id="3715" r:id="rId20"/>
    <p:sldId id="4484" r:id="rId21"/>
    <p:sldId id="4485" r:id="rId22"/>
    <p:sldId id="4472" r:id="rId23"/>
    <p:sldId id="3699" r:id="rId24"/>
    <p:sldId id="1171" r:id="rId25"/>
    <p:sldId id="313" r:id="rId26"/>
    <p:sldId id="257" r:id="rId27"/>
    <p:sldId id="3709" r:id="rId28"/>
    <p:sldId id="4473" r:id="rId29"/>
    <p:sldId id="4474" r:id="rId30"/>
    <p:sldId id="4475" r:id="rId31"/>
    <p:sldId id="2017" r:id="rId32"/>
    <p:sldId id="4476" r:id="rId33"/>
    <p:sldId id="4483" r:id="rId34"/>
    <p:sldId id="3706" r:id="rId35"/>
    <p:sldId id="2015" r:id="rId3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ora Hillgartner Wong" initials="LHW [2]" lastIdx="13" clrIdx="6">
    <p:extLst>
      <p:ext uri="{19B8F6BF-5375-455C-9EA6-DF929625EA0E}">
        <p15:presenceInfo xmlns:p15="http://schemas.microsoft.com/office/powerpoint/2012/main" userId="S::lora.wong@heart.org::f4728b85-9e37-424e-98aa-16bc33d50ccc" providerId="AD"/>
      </p:ext>
    </p:extLst>
  </p:cmAuthor>
  <p:cmAuthor id="1" name="Lora Hillgartner Wong" initials="LHW" lastIdx="28" clrIdx="0">
    <p:extLst>
      <p:ext uri="{19B8F6BF-5375-455C-9EA6-DF929625EA0E}">
        <p15:presenceInfo xmlns:p15="http://schemas.microsoft.com/office/powerpoint/2012/main" userId="S-1-5-21-57989841-1682526488-839522115-5815" providerId="AD"/>
      </p:ext>
    </p:extLst>
  </p:cmAuthor>
  <p:cmAuthor id="2" name="Elizabeth Cooper" initials="EC" lastIdx="35" clrIdx="1">
    <p:extLst>
      <p:ext uri="{19B8F6BF-5375-455C-9EA6-DF929625EA0E}">
        <p15:presenceInfo xmlns:p15="http://schemas.microsoft.com/office/powerpoint/2012/main" userId="S-1-5-21-57989841-1682526488-839522115-162198" providerId="AD"/>
      </p:ext>
    </p:extLst>
  </p:cmAuthor>
  <p:cmAuthor id="3" name="Cristina Murphy" initials="CM" lastIdx="3" clrIdx="2">
    <p:extLst>
      <p:ext uri="{19B8F6BF-5375-455C-9EA6-DF929625EA0E}">
        <p15:presenceInfo xmlns:p15="http://schemas.microsoft.com/office/powerpoint/2012/main" userId="S-1-5-21-57989841-1682526488-839522115-278858" providerId="AD"/>
      </p:ext>
    </p:extLst>
  </p:cmAuthor>
  <p:cmAuthor id="4" name="Angela Johnson" initials="AJ" lastIdx="1" clrIdx="3">
    <p:extLst>
      <p:ext uri="{19B8F6BF-5375-455C-9EA6-DF929625EA0E}">
        <p15:presenceInfo xmlns:p15="http://schemas.microsoft.com/office/powerpoint/2012/main" userId="S-1-5-21-57989841-1682526488-839522115-298128" providerId="AD"/>
      </p:ext>
    </p:extLst>
  </p:cmAuthor>
  <p:cmAuthor id="5" name="Melanie Turner" initials="MT" lastIdx="2" clrIdx="4">
    <p:extLst>
      <p:ext uri="{19B8F6BF-5375-455C-9EA6-DF929625EA0E}">
        <p15:presenceInfo xmlns:p15="http://schemas.microsoft.com/office/powerpoint/2012/main" userId="S-1-5-21-57989841-1682526488-839522115-2733" providerId="AD"/>
      </p:ext>
    </p:extLst>
  </p:cmAuthor>
  <p:cmAuthor id="6" name="Elizabeth Cooper" initials="EC [2]" lastIdx="3" clrIdx="5">
    <p:extLst>
      <p:ext uri="{19B8F6BF-5375-455C-9EA6-DF929625EA0E}">
        <p15:presenceInfo xmlns:p15="http://schemas.microsoft.com/office/powerpoint/2012/main" userId="S::Elizabeth.Cooper@heart.org::d86f8838-7f64-4207-8335-7abb48c863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1B4"/>
    <a:srgbClr val="CCFF99"/>
    <a:srgbClr val="F0FBE9"/>
    <a:srgbClr val="777777"/>
    <a:srgbClr val="B2B2B2"/>
    <a:srgbClr val="DDDDDD"/>
    <a:srgbClr val="3399FF"/>
    <a:srgbClr val="3366CC"/>
    <a:srgbClr val="3333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941" autoAdjust="0"/>
  </p:normalViewPr>
  <p:slideViewPr>
    <p:cSldViewPr snapToGrid="0">
      <p:cViewPr varScale="1">
        <p:scale>
          <a:sx n="39" d="100"/>
          <a:sy n="39" d="100"/>
        </p:scale>
        <p:origin x="1616" y="2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commentAuthors" Target="commentAuthor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 Hillgartner Wong" userId="f4728b85-9e37-424e-98aa-16bc33d50ccc" providerId="ADAL" clId="{882C65D4-C727-406F-8F3F-8125672CA275}"/>
    <pc:docChg chg="delSld modSld">
      <pc:chgData name="Lora Hillgartner Wong" userId="f4728b85-9e37-424e-98aa-16bc33d50ccc" providerId="ADAL" clId="{882C65D4-C727-406F-8F3F-8125672CA275}" dt="2023-01-18T13:50:23.162" v="21" actId="6549"/>
      <pc:docMkLst>
        <pc:docMk/>
      </pc:docMkLst>
      <pc:sldChg chg="modNotesTx">
        <pc:chgData name="Lora Hillgartner Wong" userId="f4728b85-9e37-424e-98aa-16bc33d50ccc" providerId="ADAL" clId="{882C65D4-C727-406F-8F3F-8125672CA275}" dt="2023-01-18T13:49:49.192" v="13" actId="6549"/>
        <pc:sldMkLst>
          <pc:docMk/>
          <pc:sldMk cId="1600310909" sldId="257"/>
        </pc:sldMkLst>
      </pc:sldChg>
      <pc:sldChg chg="modNotesTx">
        <pc:chgData name="Lora Hillgartner Wong" userId="f4728b85-9e37-424e-98aa-16bc33d50ccc" providerId="ADAL" clId="{882C65D4-C727-406F-8F3F-8125672CA275}" dt="2023-01-18T13:49:45.541" v="12" actId="6549"/>
        <pc:sldMkLst>
          <pc:docMk/>
          <pc:sldMk cId="2353877927" sldId="313"/>
        </pc:sldMkLst>
      </pc:sldChg>
      <pc:sldChg chg="modNotesTx">
        <pc:chgData name="Lora Hillgartner Wong" userId="f4728b85-9e37-424e-98aa-16bc33d50ccc" providerId="ADAL" clId="{882C65D4-C727-406F-8F3F-8125672CA275}" dt="2023-01-18T13:48:45.619" v="0" actId="6549"/>
        <pc:sldMkLst>
          <pc:docMk/>
          <pc:sldMk cId="67269357" sldId="361"/>
        </pc:sldMkLst>
      </pc:sldChg>
      <pc:sldChg chg="modNotesTx">
        <pc:chgData name="Lora Hillgartner Wong" userId="f4728b85-9e37-424e-98aa-16bc33d50ccc" providerId="ADAL" clId="{882C65D4-C727-406F-8F3F-8125672CA275}" dt="2023-01-18T13:49:08.397" v="4" actId="6549"/>
        <pc:sldMkLst>
          <pc:docMk/>
          <pc:sldMk cId="299665399" sldId="408"/>
        </pc:sldMkLst>
      </pc:sldChg>
      <pc:sldChg chg="del">
        <pc:chgData name="Lora Hillgartner Wong" userId="f4728b85-9e37-424e-98aa-16bc33d50ccc" providerId="ADAL" clId="{882C65D4-C727-406F-8F3F-8125672CA275}" dt="2023-01-18T13:48:49.853" v="1" actId="2696"/>
        <pc:sldMkLst>
          <pc:docMk/>
          <pc:sldMk cId="3528238730" sldId="1210"/>
        </pc:sldMkLst>
      </pc:sldChg>
      <pc:sldChg chg="modNotesTx">
        <pc:chgData name="Lora Hillgartner Wong" userId="f4728b85-9e37-424e-98aa-16bc33d50ccc" providerId="ADAL" clId="{882C65D4-C727-406F-8F3F-8125672CA275}" dt="2023-01-18T13:49:04.281" v="3" actId="6549"/>
        <pc:sldMkLst>
          <pc:docMk/>
          <pc:sldMk cId="2143457640" sldId="2002"/>
        </pc:sldMkLst>
      </pc:sldChg>
      <pc:sldChg chg="modNotesTx">
        <pc:chgData name="Lora Hillgartner Wong" userId="f4728b85-9e37-424e-98aa-16bc33d50ccc" providerId="ADAL" clId="{882C65D4-C727-406F-8F3F-8125672CA275}" dt="2023-01-18T13:50:23.162" v="21" actId="6549"/>
        <pc:sldMkLst>
          <pc:docMk/>
          <pc:sldMk cId="2393257695" sldId="2015"/>
        </pc:sldMkLst>
      </pc:sldChg>
      <pc:sldChg chg="modNotesTx">
        <pc:chgData name="Lora Hillgartner Wong" userId="f4728b85-9e37-424e-98aa-16bc33d50ccc" providerId="ADAL" clId="{882C65D4-C727-406F-8F3F-8125672CA275}" dt="2023-01-18T13:50:10.016" v="18" actId="6549"/>
        <pc:sldMkLst>
          <pc:docMk/>
          <pc:sldMk cId="457282098" sldId="2017"/>
        </pc:sldMkLst>
      </pc:sldChg>
      <pc:sldChg chg="modNotesTx">
        <pc:chgData name="Lora Hillgartner Wong" userId="f4728b85-9e37-424e-98aa-16bc33d50ccc" providerId="ADAL" clId="{882C65D4-C727-406F-8F3F-8125672CA275}" dt="2023-01-18T13:49:12.982" v="5" actId="6549"/>
        <pc:sldMkLst>
          <pc:docMk/>
          <pc:sldMk cId="3463987814" sldId="3683"/>
        </pc:sldMkLst>
      </pc:sldChg>
      <pc:sldChg chg="modNotesTx">
        <pc:chgData name="Lora Hillgartner Wong" userId="f4728b85-9e37-424e-98aa-16bc33d50ccc" providerId="ADAL" clId="{882C65D4-C727-406F-8F3F-8125672CA275}" dt="2023-01-18T13:49:41.279" v="11" actId="6549"/>
        <pc:sldMkLst>
          <pc:docMk/>
          <pc:sldMk cId="2066131351" sldId="3699"/>
        </pc:sldMkLst>
      </pc:sldChg>
      <pc:sldChg chg="modNotesTx">
        <pc:chgData name="Lora Hillgartner Wong" userId="f4728b85-9e37-424e-98aa-16bc33d50ccc" providerId="ADAL" clId="{882C65D4-C727-406F-8F3F-8125672CA275}" dt="2023-01-18T13:48:53.758" v="2" actId="6549"/>
        <pc:sldMkLst>
          <pc:docMk/>
          <pc:sldMk cId="857846009" sldId="3705"/>
        </pc:sldMkLst>
      </pc:sldChg>
      <pc:sldChg chg="modNotesTx">
        <pc:chgData name="Lora Hillgartner Wong" userId="f4728b85-9e37-424e-98aa-16bc33d50ccc" providerId="ADAL" clId="{882C65D4-C727-406F-8F3F-8125672CA275}" dt="2023-01-18T13:49:53.233" v="14" actId="6549"/>
        <pc:sldMkLst>
          <pc:docMk/>
          <pc:sldMk cId="3787334044" sldId="3709"/>
        </pc:sldMkLst>
      </pc:sldChg>
      <pc:sldChg chg="modNotesTx">
        <pc:chgData name="Lora Hillgartner Wong" userId="f4728b85-9e37-424e-98aa-16bc33d50ccc" providerId="ADAL" clId="{882C65D4-C727-406F-8F3F-8125672CA275}" dt="2023-01-18T13:49:17.002" v="6" actId="6549"/>
        <pc:sldMkLst>
          <pc:docMk/>
          <pc:sldMk cId="722241112" sldId="3714"/>
        </pc:sldMkLst>
      </pc:sldChg>
      <pc:sldChg chg="modNotesTx">
        <pc:chgData name="Lora Hillgartner Wong" userId="f4728b85-9e37-424e-98aa-16bc33d50ccc" providerId="ADAL" clId="{882C65D4-C727-406F-8F3F-8125672CA275}" dt="2023-01-18T13:49:23.546" v="7" actId="6549"/>
        <pc:sldMkLst>
          <pc:docMk/>
          <pc:sldMk cId="1596615768" sldId="3715"/>
        </pc:sldMkLst>
      </pc:sldChg>
      <pc:sldChg chg="modNotesTx">
        <pc:chgData name="Lora Hillgartner Wong" userId="f4728b85-9e37-424e-98aa-16bc33d50ccc" providerId="ADAL" clId="{882C65D4-C727-406F-8F3F-8125672CA275}" dt="2023-01-18T13:49:35.797" v="10" actId="6549"/>
        <pc:sldMkLst>
          <pc:docMk/>
          <pc:sldMk cId="3162325302" sldId="4472"/>
        </pc:sldMkLst>
      </pc:sldChg>
      <pc:sldChg chg="modNotesTx">
        <pc:chgData name="Lora Hillgartner Wong" userId="f4728b85-9e37-424e-98aa-16bc33d50ccc" providerId="ADAL" clId="{882C65D4-C727-406F-8F3F-8125672CA275}" dt="2023-01-18T13:49:58.954" v="15" actId="6549"/>
        <pc:sldMkLst>
          <pc:docMk/>
          <pc:sldMk cId="1795143697" sldId="4473"/>
        </pc:sldMkLst>
      </pc:sldChg>
      <pc:sldChg chg="modNotesTx">
        <pc:chgData name="Lora Hillgartner Wong" userId="f4728b85-9e37-424e-98aa-16bc33d50ccc" providerId="ADAL" clId="{882C65D4-C727-406F-8F3F-8125672CA275}" dt="2023-01-18T13:50:02.921" v="16" actId="6549"/>
        <pc:sldMkLst>
          <pc:docMk/>
          <pc:sldMk cId="766891441" sldId="4474"/>
        </pc:sldMkLst>
      </pc:sldChg>
      <pc:sldChg chg="modNotesTx">
        <pc:chgData name="Lora Hillgartner Wong" userId="f4728b85-9e37-424e-98aa-16bc33d50ccc" providerId="ADAL" clId="{882C65D4-C727-406F-8F3F-8125672CA275}" dt="2023-01-18T13:50:06.293" v="17" actId="6549"/>
        <pc:sldMkLst>
          <pc:docMk/>
          <pc:sldMk cId="2991981259" sldId="4475"/>
        </pc:sldMkLst>
      </pc:sldChg>
      <pc:sldChg chg="modNotesTx">
        <pc:chgData name="Lora Hillgartner Wong" userId="f4728b85-9e37-424e-98aa-16bc33d50ccc" providerId="ADAL" clId="{882C65D4-C727-406F-8F3F-8125672CA275}" dt="2023-01-18T13:50:12.678" v="19" actId="6549"/>
        <pc:sldMkLst>
          <pc:docMk/>
          <pc:sldMk cId="1759759400" sldId="4476"/>
        </pc:sldMkLst>
      </pc:sldChg>
      <pc:sldChg chg="modNotesTx">
        <pc:chgData name="Lora Hillgartner Wong" userId="f4728b85-9e37-424e-98aa-16bc33d50ccc" providerId="ADAL" clId="{882C65D4-C727-406F-8F3F-8125672CA275}" dt="2023-01-18T13:50:15.352" v="20" actId="6549"/>
        <pc:sldMkLst>
          <pc:docMk/>
          <pc:sldMk cId="735131315" sldId="4483"/>
        </pc:sldMkLst>
      </pc:sldChg>
      <pc:sldChg chg="modNotesTx">
        <pc:chgData name="Lora Hillgartner Wong" userId="f4728b85-9e37-424e-98aa-16bc33d50ccc" providerId="ADAL" clId="{882C65D4-C727-406F-8F3F-8125672CA275}" dt="2023-01-18T13:49:27.603" v="8" actId="6549"/>
        <pc:sldMkLst>
          <pc:docMk/>
          <pc:sldMk cId="173745258" sldId="4484"/>
        </pc:sldMkLst>
      </pc:sldChg>
      <pc:sldChg chg="modNotesTx">
        <pc:chgData name="Lora Hillgartner Wong" userId="f4728b85-9e37-424e-98aa-16bc33d50ccc" providerId="ADAL" clId="{882C65D4-C727-406F-8F3F-8125672CA275}" dt="2023-01-18T13:49:31.894" v="9" actId="6549"/>
        <pc:sldMkLst>
          <pc:docMk/>
          <pc:sldMk cId="3368346374" sldId="448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83EFE7-AD5B-4335-8578-803BD89B768B}"/>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04E0C323-CB7E-4DAE-BAA8-52D08792CB7D}"/>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FCC832D-26F1-4745-88B6-DDD593FD556F}" type="datetimeFigureOut">
              <a:rPr lang="en-US" smtClean="0"/>
              <a:t>1/18/2023</a:t>
            </a:fld>
            <a:endParaRPr lang="en-US"/>
          </a:p>
        </p:txBody>
      </p:sp>
      <p:sp>
        <p:nvSpPr>
          <p:cNvPr id="4" name="Footer Placeholder 3">
            <a:extLst>
              <a:ext uri="{FF2B5EF4-FFF2-40B4-BE49-F238E27FC236}">
                <a16:creationId xmlns:a16="http://schemas.microsoft.com/office/drawing/2014/main" id="{F5509A99-1796-415F-9E65-249C2312D057}"/>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637880-596F-4BB2-9090-894BD81BE6A1}"/>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CAD06C0-52D1-43A7-81E4-A6802BFF297D}" type="slidenum">
              <a:rPr lang="en-US" smtClean="0"/>
              <a:t>‹#›</a:t>
            </a:fld>
            <a:endParaRPr lang="en-US"/>
          </a:p>
        </p:txBody>
      </p:sp>
    </p:spTree>
    <p:extLst>
      <p:ext uri="{BB962C8B-B14F-4D97-AF65-F5344CB8AC3E}">
        <p14:creationId xmlns:p14="http://schemas.microsoft.com/office/powerpoint/2010/main" val="285921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C81BE67-87B3-49E1-A44D-8D0F12808240}" type="datetimeFigureOut">
              <a:rPr lang="en-US" smtClean="0"/>
              <a:t>1/18/2023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17B734F-BCCB-45C9-B725-7107DB710C4B}"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606545"/>
          </a:xfrm>
        </p:spPr>
        <p:txBody>
          <a:bodyPr/>
          <a:lstStyle/>
          <a:p>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5D83-AD5B-4D48-B55A-D6E9EDB1B5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2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B734F-BCCB-45C9-B725-7107DB710C4B}" type="slidenum">
              <a:rPr lang="en-US" smtClean="0"/>
              <a:t>10</a:t>
            </a:fld>
            <a:endParaRPr lang="en-US"/>
          </a:p>
        </p:txBody>
      </p:sp>
    </p:spTree>
    <p:extLst>
      <p:ext uri="{BB962C8B-B14F-4D97-AF65-F5344CB8AC3E}">
        <p14:creationId xmlns:p14="http://schemas.microsoft.com/office/powerpoint/2010/main" val="1670686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B734F-BCCB-45C9-B725-7107DB710C4B}" type="slidenum">
              <a:rPr lang="en-US" smtClean="0"/>
              <a:t>11</a:t>
            </a:fld>
            <a:endParaRPr lang="en-US"/>
          </a:p>
        </p:txBody>
      </p:sp>
    </p:spTree>
    <p:extLst>
      <p:ext uri="{BB962C8B-B14F-4D97-AF65-F5344CB8AC3E}">
        <p14:creationId xmlns:p14="http://schemas.microsoft.com/office/powerpoint/2010/main" val="2318359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673922"/>
          </a:xfrm>
        </p:spPr>
        <p:txBody>
          <a:bodyPr/>
          <a:lstStyle/>
          <a:p>
            <a:r>
              <a:rPr lang="en-US" sz="1000" b="1">
                <a:latin typeface="Arial" panose="020B0604020202020204" pitchFamily="34" charset="0"/>
                <a:cs typeface="Arial" panose="020B0604020202020204" pitchFamily="34" charset="0"/>
              </a:rPr>
              <a:t>ELIZABETH COOPER:</a:t>
            </a:r>
          </a:p>
          <a:p>
            <a:r>
              <a:rPr lang="en-US" sz="1000">
                <a:latin typeface="Arial" panose="020B0604020202020204" pitchFamily="34" charset="0"/>
                <a:cs typeface="Arial" panose="020B0604020202020204" pitchFamily="34" charset="0"/>
              </a:rPr>
              <a:t>A few years ago, we overhauled our research offerings to make award management more user-friendly. All AHA grants share these features, unless noted in the RFA: </a:t>
            </a:r>
          </a:p>
          <a:p>
            <a:endParaRPr lang="en-US" sz="1000" b="1">
              <a:latin typeface="Arial" panose="020B0604020202020204" pitchFamily="34" charset="0"/>
              <a:cs typeface="Arial" panose="020B0604020202020204" pitchFamily="34" charset="0"/>
            </a:endParaRPr>
          </a:p>
          <a:p>
            <a:r>
              <a:rPr lang="en-US" sz="1000" b="1">
                <a:solidFill>
                  <a:srgbClr val="FF0000"/>
                </a:solidFill>
                <a:latin typeface="Arial" panose="020B0604020202020204" pitchFamily="34" charset="0"/>
                <a:cs typeface="Arial" panose="020B0604020202020204" pitchFamily="34" charset="0"/>
              </a:rPr>
              <a:t>Awards are open to the array of academic and health professionals</a:t>
            </a:r>
            <a:r>
              <a:rPr lang="en-US" sz="1000" b="1">
                <a:latin typeface="Arial" panose="020B0604020202020204" pitchFamily="34" charset="0"/>
                <a:cs typeface="Arial" panose="020B0604020202020204" pitchFamily="34" charset="0"/>
              </a:rPr>
              <a:t>. </a:t>
            </a:r>
            <a:r>
              <a:rPr lang="en-US" sz="1000">
                <a:latin typeface="Arial" panose="020B0604020202020204" pitchFamily="34" charset="0"/>
                <a:cs typeface="Arial" panose="020B0604020202020204" pitchFamily="34" charset="0"/>
              </a:rPr>
              <a:t>This includes but is not limited to all academic disciplines (biology, chemistry, mathematics, technology, physics, etc.) and all health-related professions (physicians, nurses, nurse practitioners, pharmacists, dentists, physical and occupational therapists, statisticians, nutritionists, etc.).  </a:t>
            </a:r>
          </a:p>
          <a:p>
            <a:endParaRPr lang="en-US" sz="1000" b="1">
              <a:solidFill>
                <a:srgbClr val="FF0000"/>
              </a:solidFill>
              <a:latin typeface="Arial" panose="020B0604020202020204" pitchFamily="34" charset="0"/>
              <a:cs typeface="Arial" panose="020B0604020202020204" pitchFamily="34" charset="0"/>
            </a:endParaRPr>
          </a:p>
          <a:p>
            <a:r>
              <a:rPr lang="en-US" sz="1000" b="1">
                <a:solidFill>
                  <a:srgbClr val="FF0000"/>
                </a:solidFill>
                <a:latin typeface="Arial" panose="020B0604020202020204" pitchFamily="34" charset="0"/>
                <a:cs typeface="Arial" panose="020B0604020202020204" pitchFamily="34" charset="0"/>
              </a:rPr>
              <a:t>Clinical, translational, population, behavioral, and basic scientists are encouraged to apply.</a:t>
            </a:r>
            <a:r>
              <a:rPr lang="en-US" sz="1000">
                <a:latin typeface="Arial" panose="020B0604020202020204" pitchFamily="34" charset="0"/>
                <a:cs typeface="Arial" panose="020B0604020202020204" pitchFamily="34" charset="0"/>
              </a:rPr>
              <a:t>  AHA maintains dedicated Peer Review Committees by program type, which are then subset by subject. </a:t>
            </a:r>
          </a:p>
          <a:p>
            <a:endParaRPr lang="en-US" sz="1000" b="1">
              <a:solidFill>
                <a:srgbClr val="FF0000"/>
              </a:solidFill>
              <a:latin typeface="Arial" panose="020B0604020202020204" pitchFamily="34" charset="0"/>
              <a:cs typeface="Arial" panose="020B0604020202020204" pitchFamily="34" charset="0"/>
            </a:endParaRPr>
          </a:p>
          <a:p>
            <a:pPr algn="l">
              <a:buFont typeface="Arial" panose="020B0604020202020204" pitchFamily="34" charset="0"/>
              <a:buNone/>
            </a:pPr>
            <a:r>
              <a:rPr lang="en-US" sz="1000" b="0" i="0">
                <a:solidFill>
                  <a:srgbClr val="050606"/>
                </a:solidFill>
                <a:effectLst/>
                <a:latin typeface="Arial" panose="020B0604020202020204" pitchFamily="34" charset="0"/>
                <a:cs typeface="Arial" panose="020B0604020202020204" pitchFamily="34" charset="0"/>
              </a:rPr>
              <a:t>The AHA believes </a:t>
            </a:r>
            <a:r>
              <a:rPr lang="en-US" sz="1000" b="1" i="0">
                <a:solidFill>
                  <a:srgbClr val="050606"/>
                </a:solidFill>
                <a:effectLst/>
                <a:latin typeface="Arial" panose="020B0604020202020204" pitchFamily="34" charset="0"/>
                <a:cs typeface="Arial" panose="020B0604020202020204" pitchFamily="34" charset="0"/>
              </a:rPr>
              <a:t>diversity and inclusion</a:t>
            </a:r>
            <a:r>
              <a:rPr lang="en-US" sz="1000" b="0" i="0">
                <a:solidFill>
                  <a:srgbClr val="050606"/>
                </a:solidFill>
                <a:effectLst/>
                <a:latin typeface="Arial" panose="020B0604020202020204" pitchFamily="34" charset="0"/>
                <a:cs typeface="Arial" panose="020B0604020202020204" pitchFamily="34" charset="0"/>
              </a:rPr>
              <a:t> is an essential component to driving its mission. Therefore, we strongly encourages applications by women, people from underrepresented racial and ethnic groups in the sciences, military veterans, people with disabilities, members of the LGBTQ+ community, and those who have experienced varied and non-traditional career trajectories.</a:t>
            </a:r>
          </a:p>
          <a:p>
            <a:endParaRPr lang="en-US" sz="1000" b="1">
              <a:solidFill>
                <a:srgbClr val="FF0000"/>
              </a:solidFill>
              <a:latin typeface="Arial" panose="020B0604020202020204" pitchFamily="34" charset="0"/>
              <a:cs typeface="Arial" panose="020B0604020202020204" pitchFamily="34" charset="0"/>
            </a:endParaRPr>
          </a:p>
          <a:p>
            <a:r>
              <a:rPr lang="en-US" sz="1000" b="1">
                <a:solidFill>
                  <a:srgbClr val="FF0000"/>
                </a:solidFill>
                <a:latin typeface="Arial" panose="020B0604020202020204" pitchFamily="34" charset="0"/>
                <a:cs typeface="Arial" panose="020B0604020202020204" pitchFamily="34" charset="0"/>
              </a:rPr>
              <a:t>Most require no minimum percent effort,</a:t>
            </a:r>
            <a:r>
              <a:rPr lang="en-US" sz="1000">
                <a:latin typeface="Arial" panose="020B0604020202020204" pitchFamily="34" charset="0"/>
                <a:cs typeface="Arial" panose="020B0604020202020204" pitchFamily="34" charset="0"/>
              </a:rPr>
              <a:t> however, the Principal Investigator must demonstrate that adequate time will be devoted to ensuring successful completion of the project. </a:t>
            </a:r>
          </a:p>
          <a:p>
            <a:endParaRPr lang="en-US" sz="1000">
              <a:latin typeface="Arial" panose="020B0604020202020204" pitchFamily="34" charset="0"/>
              <a:cs typeface="Arial" panose="020B0604020202020204" pitchFamily="34" charset="0"/>
            </a:endParaRPr>
          </a:p>
          <a:p>
            <a:r>
              <a:rPr lang="en-US" sz="1000">
                <a:latin typeface="Arial" panose="020B0604020202020204" pitchFamily="34" charset="0"/>
                <a:cs typeface="Arial" panose="020B0604020202020204" pitchFamily="34" charset="0"/>
              </a:rPr>
              <a:t>In addition</a:t>
            </a:r>
          </a:p>
          <a:p>
            <a:pPr marL="342900" indent="-342900">
              <a:buFont typeface="Arial" panose="020B0604020202020204" pitchFamily="34" charset="0"/>
              <a:buChar char="•"/>
            </a:pPr>
            <a:r>
              <a:rPr lang="en-US" sz="1000" cap="none">
                <a:solidFill>
                  <a:schemeClr val="tx1"/>
                </a:solidFill>
                <a:latin typeface="Arial" panose="020B0604020202020204" pitchFamily="34" charset="0"/>
                <a:cs typeface="Arial" panose="020B0604020202020204" pitchFamily="34" charset="0"/>
              </a:rPr>
              <a:t>Grants to independent investigators are fully transferrable if an awardee moves to a new institution. </a:t>
            </a:r>
          </a:p>
          <a:p>
            <a:pPr marL="342900" indent="-342900">
              <a:buFont typeface="Arial" panose="020B0604020202020204" pitchFamily="34" charset="0"/>
              <a:buChar char="•"/>
            </a:pPr>
            <a:r>
              <a:rPr lang="en-US" sz="1000" cap="none">
                <a:solidFill>
                  <a:schemeClr val="tx1"/>
                </a:solidFill>
                <a:latin typeface="Arial" panose="020B0604020202020204" pitchFamily="34" charset="0"/>
                <a:cs typeface="Arial" panose="020B0604020202020204" pitchFamily="34" charset="0"/>
              </a:rPr>
              <a:t>Award budgets are unrestricted among allowable categories.</a:t>
            </a:r>
          </a:p>
          <a:p>
            <a:pPr marL="342900" indent="-342900">
              <a:buFont typeface="Arial" panose="020B0604020202020204" pitchFamily="34" charset="0"/>
              <a:buChar char="•"/>
            </a:pPr>
            <a:r>
              <a:rPr lang="en-US" sz="1000" cap="none">
                <a:solidFill>
                  <a:schemeClr val="tx1"/>
                </a:solidFill>
                <a:latin typeface="Arial" panose="020B0604020202020204" pitchFamily="34" charset="0"/>
                <a:cs typeface="Arial" panose="020B0604020202020204" pitchFamily="34" charset="0"/>
              </a:rPr>
              <a:t>Some award allow an individual to hold more than one AHA grant.</a:t>
            </a:r>
          </a:p>
          <a:p>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17B734F-BCCB-45C9-B725-7107DB710C4B}" type="slidenum">
              <a:rPr lang="en-US" smtClean="0"/>
              <a:t>12</a:t>
            </a:fld>
            <a:endParaRPr lang="en-US"/>
          </a:p>
        </p:txBody>
      </p:sp>
    </p:spTree>
    <p:extLst>
      <p:ext uri="{BB962C8B-B14F-4D97-AF65-F5344CB8AC3E}">
        <p14:creationId xmlns:p14="http://schemas.microsoft.com/office/powerpoint/2010/main" val="393785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2091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EEE337-49E0-45F3-A5D9-7A61E89A901B}" type="slidenum">
              <a:rPr lang="en-US" smtClean="0"/>
              <a:t>14</a:t>
            </a:fld>
            <a:endParaRPr lang="en-US"/>
          </a:p>
        </p:txBody>
      </p:sp>
    </p:spTree>
    <p:extLst>
      <p:ext uri="{BB962C8B-B14F-4D97-AF65-F5344CB8AC3E}">
        <p14:creationId xmlns:p14="http://schemas.microsoft.com/office/powerpoint/2010/main" val="36236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B734F-BCCB-45C9-B725-7107DB710C4B}" type="slidenum">
              <a:rPr lang="en-US" smtClean="0"/>
              <a:t>15</a:t>
            </a:fld>
            <a:endParaRPr lang="en-US"/>
          </a:p>
        </p:txBody>
      </p:sp>
    </p:spTree>
    <p:extLst>
      <p:ext uri="{BB962C8B-B14F-4D97-AF65-F5344CB8AC3E}">
        <p14:creationId xmlns:p14="http://schemas.microsoft.com/office/powerpoint/2010/main" val="15086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45104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B734F-BCCB-45C9-B725-7107DB710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61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B734F-BCCB-45C9-B725-7107DB710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811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17B734F-BCCB-45C9-B725-7107DB710C4B}" type="slidenum">
              <a:rPr lang="en-US" smtClean="0"/>
              <a:t>19</a:t>
            </a:fld>
            <a:endParaRPr lang="en-US"/>
          </a:p>
        </p:txBody>
      </p:sp>
    </p:spTree>
    <p:extLst>
      <p:ext uri="{BB962C8B-B14F-4D97-AF65-F5344CB8AC3E}">
        <p14:creationId xmlns:p14="http://schemas.microsoft.com/office/powerpoint/2010/main" val="132943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B734F-BCCB-45C9-B725-7107DB710C4B}" type="slidenum">
              <a:rPr lang="en-US" smtClean="0"/>
              <a:t>2</a:t>
            </a:fld>
            <a:endParaRPr lang="en-US"/>
          </a:p>
        </p:txBody>
      </p:sp>
    </p:spTree>
    <p:extLst>
      <p:ext uri="{BB962C8B-B14F-4D97-AF65-F5344CB8AC3E}">
        <p14:creationId xmlns:p14="http://schemas.microsoft.com/office/powerpoint/2010/main" val="88710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B734F-BCCB-45C9-B725-7107DB710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711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B734F-BCCB-45C9-B725-7107DB710C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9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7B734F-BCCB-45C9-B725-7107DB710C4B}" type="slidenum">
              <a:rPr lang="en-US" smtClean="0"/>
              <a:t>22</a:t>
            </a:fld>
            <a:endParaRPr lang="en-US"/>
          </a:p>
        </p:txBody>
      </p:sp>
    </p:spTree>
    <p:extLst>
      <p:ext uri="{BB962C8B-B14F-4D97-AF65-F5344CB8AC3E}">
        <p14:creationId xmlns:p14="http://schemas.microsoft.com/office/powerpoint/2010/main" val="1499272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B734F-BCCB-45C9-B725-7107DB710C4B}" type="slidenum">
              <a:rPr lang="en-US" smtClean="0"/>
              <a:t>23</a:t>
            </a:fld>
            <a:endParaRPr lang="en-US"/>
          </a:p>
        </p:txBody>
      </p:sp>
    </p:spTree>
    <p:extLst>
      <p:ext uri="{BB962C8B-B14F-4D97-AF65-F5344CB8AC3E}">
        <p14:creationId xmlns:p14="http://schemas.microsoft.com/office/powerpoint/2010/main" val="1838523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535E1C7-88C3-9143-9718-91C56336BFCE}" type="slidenum">
              <a:rPr lang="en-US" smtClean="0"/>
              <a:t>3</a:t>
            </a:fld>
            <a:endParaRPr lang="en-US"/>
          </a:p>
        </p:txBody>
      </p:sp>
    </p:spTree>
    <p:extLst>
      <p:ext uri="{BB962C8B-B14F-4D97-AF65-F5344CB8AC3E}">
        <p14:creationId xmlns:p14="http://schemas.microsoft.com/office/powerpoint/2010/main" val="3635969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Autofit/>
          </a:bodyPr>
          <a:lstStyle/>
          <a:p>
            <a:pPr algn="just" rtl="0" fontAlgn="base"/>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33AB4-524D-4860-B088-FB4B1367277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05478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100" b="0" i="0" dirty="0">
              <a:effectLst/>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61912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444500"/>
            <a:ext cx="5632450" cy="3168650"/>
          </a:xfrm>
        </p:spPr>
      </p:sp>
      <p:sp>
        <p:nvSpPr>
          <p:cNvPr id="3" name="Notes Placeholder 2"/>
          <p:cNvSpPr>
            <a:spLocks noGrp="1"/>
          </p:cNvSpPr>
          <p:nvPr>
            <p:ph type="body" idx="1"/>
          </p:nvPr>
        </p:nvSpPr>
        <p:spPr>
          <a:xfrm>
            <a:off x="271463" y="3926969"/>
            <a:ext cx="6572249" cy="3696712"/>
          </a:xfrm>
        </p:spPr>
        <p:txBody>
          <a:bodyPr/>
          <a:lstStyle/>
          <a:p>
            <a:pPr marL="457200" lvl="1" indent="0">
              <a:buFont typeface="Arial" panose="020B0604020202020204" pitchFamily="34" charset="0"/>
              <a:buNone/>
            </a:pPr>
            <a:endParaRPr lang="en-US" sz="1100" i="0" spc="-10" dirty="0">
              <a:solidFill>
                <a:srgbClr val="1A1A1A"/>
              </a:solidFill>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78981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387350"/>
            <a:ext cx="5632450" cy="3168650"/>
          </a:xfrm>
        </p:spPr>
      </p:sp>
      <p:sp>
        <p:nvSpPr>
          <p:cNvPr id="3" name="Notes Placeholder 2"/>
          <p:cNvSpPr>
            <a:spLocks noGrp="1"/>
          </p:cNvSpPr>
          <p:nvPr>
            <p:ph type="body" idx="1"/>
          </p:nvPr>
        </p:nvSpPr>
        <p:spPr>
          <a:xfrm>
            <a:off x="114301" y="3732391"/>
            <a:ext cx="6615112" cy="3696712"/>
          </a:xfrm>
        </p:spPr>
        <p:txBody>
          <a:bodyPr/>
          <a:lstStyle/>
          <a:p>
            <a:pPr marL="457200" lvl="1" indent="0">
              <a:buFont typeface="Arial" panose="020B0604020202020204" pitchFamily="34" charset="0"/>
              <a:buNone/>
            </a:pPr>
            <a:endParaRPr lang="en-US" sz="1100" i="0" spc="-10" dirty="0">
              <a:solidFill>
                <a:srgbClr val="1A1A1A"/>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535E1C7-88C3-9143-9718-91C56336BFCE}" type="slidenum">
              <a:rPr kumimoji="0" lang="en-US" sz="9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9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6056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7B734F-BCCB-45C9-B725-7107DB710C4B}" type="slidenum">
              <a:rPr lang="en-US" smtClean="0"/>
              <a:t>8</a:t>
            </a:fld>
            <a:endParaRPr lang="en-US"/>
          </a:p>
        </p:txBody>
      </p:sp>
    </p:spTree>
    <p:extLst>
      <p:ext uri="{BB962C8B-B14F-4D97-AF65-F5344CB8AC3E}">
        <p14:creationId xmlns:p14="http://schemas.microsoft.com/office/powerpoint/2010/main" val="331093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8872" indent="0" algn="l" rtl="0" eaLnBrk="1" fontAlgn="t" latinLnBrk="0" hangingPunct="1">
              <a:spcBef>
                <a:spcPts val="0"/>
              </a:spcBef>
              <a:spcAft>
                <a:spcPts val="0"/>
              </a:spcAft>
            </a:pPr>
            <a:endParaRPr lang="en-US"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617B734F-BCCB-45C9-B725-7107DB710C4B}" type="slidenum">
              <a:rPr lang="en-US" smtClean="0"/>
              <a:t>9</a:t>
            </a:fld>
            <a:endParaRPr lang="en-US"/>
          </a:p>
        </p:txBody>
      </p:sp>
    </p:spTree>
    <p:extLst>
      <p:ext uri="{BB962C8B-B14F-4D97-AF65-F5344CB8AC3E}">
        <p14:creationId xmlns:p14="http://schemas.microsoft.com/office/powerpoint/2010/main" val="492069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6.png"/><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4.xml"/><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Master" Target="../slideMasters/slideMaster6.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6.xml"/><Relationship Id="rId1" Type="http://schemas.openxmlformats.org/officeDocument/2006/relationships/tags" Target="../tags/tag6.xml"/><Relationship Id="rId5" Type="http://schemas.openxmlformats.org/officeDocument/2006/relationships/image" Target="../media/image15.png"/><Relationship Id="rId4" Type="http://schemas.microsoft.com/office/2007/relationships/hdphoto" Target="../media/hdphoto4.wdp"/></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6.xml"/><Relationship Id="rId1" Type="http://schemas.openxmlformats.org/officeDocument/2006/relationships/tags" Target="../tags/tag7.xml"/><Relationship Id="rId5" Type="http://schemas.openxmlformats.org/officeDocument/2006/relationships/image" Target="../media/image15.png"/><Relationship Id="rId4" Type="http://schemas.microsoft.com/office/2007/relationships/hdphoto" Target="../media/hdphoto1.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6.xml"/><Relationship Id="rId1" Type="http://schemas.openxmlformats.org/officeDocument/2006/relationships/tags" Target="../tags/tag9.xml"/><Relationship Id="rId4" Type="http://schemas.openxmlformats.org/officeDocument/2006/relationships/image" Target="../media/image2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2F74D2-DBC6-4C7E-9109-0A65DC820A32}" type="slidenum">
              <a:rPr lang="en-US"/>
              <a:pPr>
                <a:defRPr/>
              </a:pPr>
              <a:t>‹#›</a:t>
            </a:fld>
            <a:endParaRPr lang="en-US"/>
          </a:p>
        </p:txBody>
      </p:sp>
    </p:spTree>
    <p:extLst>
      <p:ext uri="{BB962C8B-B14F-4D97-AF65-F5344CB8AC3E}">
        <p14:creationId xmlns:p14="http://schemas.microsoft.com/office/powerpoint/2010/main" val="296170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A5CDCA-7C2F-44F4-A38B-AD5935D7BFF4}" type="slidenum">
              <a:rPr lang="en-US"/>
              <a:pPr>
                <a:defRPr/>
              </a:pPr>
              <a:t>‹#›</a:t>
            </a:fld>
            <a:endParaRPr lang="en-US"/>
          </a:p>
        </p:txBody>
      </p:sp>
    </p:spTree>
    <p:extLst>
      <p:ext uri="{BB962C8B-B14F-4D97-AF65-F5344CB8AC3E}">
        <p14:creationId xmlns:p14="http://schemas.microsoft.com/office/powerpoint/2010/main" val="25485344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571500" y="2540000"/>
            <a:ext cx="10731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2529800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529391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5715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8064500" y="2540000"/>
            <a:ext cx="32385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4318000" y="2540001"/>
            <a:ext cx="3238500" cy="3682999"/>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7427475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AHA text 02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44267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58446"/>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AHA text 02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79366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AHA text 02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16535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AHA text 0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4900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FE715BE-9044-40A3-959E-ED40E23744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8921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35E447E-2F8D-4196-8F77-949B965B8E13}"/>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1427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DDF1B08-320D-46CD-B827-FC8F18A181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828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784" y="1143000"/>
            <a:ext cx="551814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89133" y="1143000"/>
            <a:ext cx="5520267"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00775"/>
            <a:ext cx="2844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00775"/>
            <a:ext cx="2844800" cy="476250"/>
          </a:xfrm>
        </p:spPr>
        <p:txBody>
          <a:bodyPr/>
          <a:lstStyle>
            <a:lvl1pPr>
              <a:defRPr/>
            </a:lvl1pPr>
          </a:lstStyle>
          <a:p>
            <a:fld id="{73EEB1B8-F48E-4C4D-B44D-CE94D641E24A}" type="slidenum">
              <a:rPr lang="en-US"/>
              <a:pPr/>
              <a:t>‹#›</a:t>
            </a:fld>
            <a:endParaRPr lang="en-US"/>
          </a:p>
        </p:txBody>
      </p:sp>
      <p:sp>
        <p:nvSpPr>
          <p:cNvPr id="8" name="Title 1"/>
          <p:cNvSpPr>
            <a:spLocks noGrp="1"/>
          </p:cNvSpPr>
          <p:nvPr>
            <p:ph type="title"/>
          </p:nvPr>
        </p:nvSpPr>
        <p:spPr>
          <a:xfrm>
            <a:off x="1706035" y="0"/>
            <a:ext cx="8779933" cy="1143000"/>
          </a:xfrm>
        </p:spPr>
        <p:txBody>
          <a:bodyPr/>
          <a:lstStyle/>
          <a:p>
            <a:r>
              <a:rPr lang="en-US"/>
              <a:t>Click to edit Master title style</a:t>
            </a:r>
          </a:p>
        </p:txBody>
      </p:sp>
    </p:spTree>
    <p:extLst>
      <p:ext uri="{BB962C8B-B14F-4D97-AF65-F5344CB8AC3E}">
        <p14:creationId xmlns:p14="http://schemas.microsoft.com/office/powerpoint/2010/main" val="5605865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CDCACD5-D50C-4F4E-8960-A483243A5390}"/>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15066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a:xfrm>
            <a:off x="7438030" y="36395"/>
            <a:ext cx="4583375" cy="1567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6">
            <a:extLst>
              <a:ext uri="{FF2B5EF4-FFF2-40B4-BE49-F238E27FC236}">
                <a16:creationId xmlns:a16="http://schemas.microsoft.com/office/drawing/2014/main" id="{8C88B0E7-5D34-40BB-B820-0454B944D66C}"/>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3144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80B5173-0567-47A9-BDA4-3B67BD6BDBF1}"/>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4203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353183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57743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0"/>
            <a:ext cx="7315200" cy="4572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402952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771294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341879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Watermark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F4FEE2-C480-F14D-9D7C-716598110BA2}"/>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Slide Number Placeholder 2">
            <a:extLst>
              <a:ext uri="{FF2B5EF4-FFF2-40B4-BE49-F238E27FC236}">
                <a16:creationId xmlns:a16="http://schemas.microsoft.com/office/drawing/2014/main" id="{EE50D1D7-CEAD-C949-BD5D-832AFD3ED0CF}"/>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735481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Content an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8000" y="1219200"/>
            <a:ext cx="11216216" cy="289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0" y="4191000"/>
            <a:ext cx="11201400" cy="1981200"/>
          </a:xfrm>
        </p:spPr>
        <p:txBody>
          <a:bodyPr anchor="ctr">
            <a:normAutofit/>
          </a:bodyPr>
          <a:lstStyle>
            <a:lvl1pPr marL="0" indent="0">
              <a:buNone/>
              <a:defRPr sz="2100"/>
            </a:lvl1pPr>
          </a:lstStyle>
          <a:p>
            <a:pPr lvl="0"/>
            <a:r>
              <a:rPr lang="en-US"/>
              <a:t>Click to edit Master text styles</a:t>
            </a:r>
          </a:p>
        </p:txBody>
      </p:sp>
      <p:sp>
        <p:nvSpPr>
          <p:cNvPr id="5" name="Date Placeholder 4"/>
          <p:cNvSpPr>
            <a:spLocks noGrp="1"/>
          </p:cNvSpPr>
          <p:nvPr>
            <p:ph type="dt" sz="half" idx="10"/>
          </p:nvPr>
        </p:nvSpPr>
        <p:spPr>
          <a:xfrm>
            <a:off x="609600" y="6200775"/>
            <a:ext cx="2844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00775"/>
            <a:ext cx="2844800" cy="476250"/>
          </a:xfrm>
        </p:spPr>
        <p:txBody>
          <a:bodyPr/>
          <a:lstStyle>
            <a:lvl1pPr>
              <a:defRPr/>
            </a:lvl1pPr>
          </a:lstStyle>
          <a:p>
            <a:fld id="{73EEB1B8-F48E-4C4D-B44D-CE94D641E24A}" type="slidenum">
              <a:rPr lang="en-US"/>
              <a:pPr/>
              <a:t>‹#›</a:t>
            </a:fld>
            <a:endParaRPr lang="en-US"/>
          </a:p>
        </p:txBody>
      </p:sp>
      <p:sp>
        <p:nvSpPr>
          <p:cNvPr id="9" name="Title Placeholder 1"/>
          <p:cNvSpPr>
            <a:spLocks noGrp="1"/>
          </p:cNvSpPr>
          <p:nvPr>
            <p:ph type="title"/>
          </p:nvPr>
        </p:nvSpPr>
        <p:spPr bwMode="auto">
          <a:xfrm>
            <a:off x="1706035" y="0"/>
            <a:ext cx="877993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0485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36BF22-830B-424F-A09B-4CF9EFA10BCD}" type="slidenum">
              <a:rPr lang="en-US"/>
              <a:pPr>
                <a:defRPr/>
              </a:pPr>
              <a:t>‹#›</a:t>
            </a:fld>
            <a:endParaRPr lang="en-US"/>
          </a:p>
        </p:txBody>
      </p:sp>
    </p:spTree>
    <p:extLst>
      <p:ext uri="{BB962C8B-B14F-4D97-AF65-F5344CB8AC3E}">
        <p14:creationId xmlns:p14="http://schemas.microsoft.com/office/powerpoint/2010/main" val="1502829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HA title 0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1253359" y="1122363"/>
            <a:ext cx="7291551" cy="2387600"/>
          </a:xfrm>
        </p:spPr>
        <p:txBody>
          <a:bodyPr anchor="b">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1253359" y="3602038"/>
            <a:ext cx="7291551" cy="1655762"/>
          </a:xfrm>
        </p:spPr>
        <p:txBody>
          <a:bodyPr>
            <a:normAutofit/>
          </a:bodyPr>
          <a:lstStyle>
            <a:lvl1pPr marL="0" indent="0" algn="l">
              <a:buNone/>
              <a:defRPr sz="2000" cap="none"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9080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AHA tit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4306529" y="1122363"/>
            <a:ext cx="7037353" cy="2387600"/>
          </a:xfrm>
        </p:spPr>
        <p:txBody>
          <a:bodyPr anchor="b">
            <a:normAutofit/>
          </a:bodyPr>
          <a:lstStyle>
            <a:lvl1pPr algn="r">
              <a:defRPr sz="5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4306529" y="3602038"/>
            <a:ext cx="7037353" cy="1655762"/>
          </a:xfrm>
        </p:spPr>
        <p:txBody>
          <a:bodyPr>
            <a:normAutofit/>
          </a:bodyPr>
          <a:lstStyle>
            <a:lvl1pPr marL="0" indent="0" algn="r">
              <a:buNone/>
              <a:defRPr sz="2000"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0952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AHA titl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4306529" y="1122363"/>
            <a:ext cx="7037353" cy="2387600"/>
          </a:xfrm>
        </p:spPr>
        <p:txBody>
          <a:bodyPr anchor="b">
            <a:normAutofit/>
          </a:bodyPr>
          <a:lstStyle>
            <a:lvl1pPr algn="r">
              <a:defRPr sz="5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4306529" y="3602038"/>
            <a:ext cx="7037353" cy="1655762"/>
          </a:xfrm>
        </p:spPr>
        <p:txBody>
          <a:bodyPr>
            <a:normAutofit/>
          </a:bodyPr>
          <a:lstStyle>
            <a:lvl1pPr marL="0" indent="0" algn="r">
              <a:buNone/>
              <a:defRPr sz="2000"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13005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AHA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4306529" y="1122363"/>
            <a:ext cx="7037353" cy="2387600"/>
          </a:xfrm>
        </p:spPr>
        <p:txBody>
          <a:bodyPr anchor="b">
            <a:normAutofit/>
          </a:bodyPr>
          <a:lstStyle>
            <a:lvl1pPr algn="r">
              <a:defRPr sz="5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2773C6EE-05A4-BE4B-8F63-A24ECBE0F2BF}"/>
              </a:ext>
            </a:extLst>
          </p:cNvPr>
          <p:cNvSpPr>
            <a:spLocks noGrp="1"/>
          </p:cNvSpPr>
          <p:nvPr>
            <p:ph type="subTitle" idx="1"/>
          </p:nvPr>
        </p:nvSpPr>
        <p:spPr>
          <a:xfrm>
            <a:off x="4306529" y="3602038"/>
            <a:ext cx="7037353" cy="1655762"/>
          </a:xfrm>
        </p:spPr>
        <p:txBody>
          <a:bodyPr>
            <a:normAutofit/>
          </a:bodyPr>
          <a:lstStyle>
            <a:lvl1pPr marL="0" indent="0" algn="r">
              <a:buNone/>
              <a:defRPr sz="2000" cap="none"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55711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HA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838201" y="2235200"/>
            <a:ext cx="10505682" cy="2387600"/>
          </a:xfrm>
        </p:spPr>
        <p:txBody>
          <a:bodyPr anchor="ctr">
            <a:normAutofit/>
          </a:bodyPr>
          <a:lstStyle>
            <a:lvl1pPr algn="ctr">
              <a:defRPr sz="5400">
                <a:solidFill>
                  <a:schemeClr val="bg2"/>
                </a:solidFill>
              </a:defRPr>
            </a:lvl1pPr>
          </a:lstStyle>
          <a:p>
            <a:r>
              <a:rPr lang="en-US"/>
              <a:t>Click to edit Master title style</a:t>
            </a:r>
          </a:p>
        </p:txBody>
      </p:sp>
      <p:sp>
        <p:nvSpPr>
          <p:cNvPr id="7" name="TextBox 6">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1"/>
                </a:solidFill>
                <a:latin typeface="Lub Dub Medium" panose="020B0603030403020204" pitchFamily="34" charset="77"/>
              </a:rPr>
              <a:t>‹#›</a:t>
            </a:fld>
            <a:endParaRPr lang="en-US" sz="1000">
              <a:solidFill>
                <a:schemeClr val="bg1"/>
              </a:solidFill>
              <a:latin typeface="Lub Dub Medium" panose="020B0603030403020204" pitchFamily="34" charset="77"/>
            </a:endParaRPr>
          </a:p>
        </p:txBody>
      </p:sp>
    </p:spTree>
    <p:extLst>
      <p:ext uri="{BB962C8B-B14F-4D97-AF65-F5344CB8AC3E}">
        <p14:creationId xmlns:p14="http://schemas.microsoft.com/office/powerpoint/2010/main" val="1546413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AHA titl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DC020-9C31-2F45-A263-4A06588AA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8B00EB70-CA4D-A148-8EDA-9CBB9D489F06}"/>
              </a:ext>
            </a:extLst>
          </p:cNvPr>
          <p:cNvSpPr>
            <a:spLocks noGrp="1"/>
          </p:cNvSpPr>
          <p:nvPr>
            <p:ph type="ctrTitle"/>
          </p:nvPr>
        </p:nvSpPr>
        <p:spPr>
          <a:xfrm>
            <a:off x="838201" y="2235200"/>
            <a:ext cx="10505682" cy="2387600"/>
          </a:xfrm>
        </p:spPr>
        <p:txBody>
          <a:bodyPr anchor="ctr">
            <a:normAutofit/>
          </a:bodyPr>
          <a:lstStyle>
            <a:lvl1pPr algn="ctr">
              <a:defRPr sz="5400">
                <a:solidFill>
                  <a:schemeClr val="bg2"/>
                </a:solidFill>
              </a:defRPr>
            </a:lvl1pPr>
          </a:lstStyle>
          <a:p>
            <a:r>
              <a:rPr lang="en-US"/>
              <a:t>Click to edit Master title style</a:t>
            </a:r>
          </a:p>
        </p:txBody>
      </p:sp>
      <p:sp>
        <p:nvSpPr>
          <p:cNvPr id="5" name="TextBox 4">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1"/>
                </a:solidFill>
                <a:latin typeface="Lub Dub Medium" panose="020B0603030403020204" pitchFamily="34" charset="77"/>
              </a:rPr>
              <a:t>‹#›</a:t>
            </a:fld>
            <a:endParaRPr lang="en-US" sz="1000">
              <a:solidFill>
                <a:schemeClr val="bg1"/>
              </a:solidFill>
              <a:latin typeface="Lub Dub Medium" panose="020B0603030403020204" pitchFamily="34" charset="77"/>
            </a:endParaRPr>
          </a:p>
        </p:txBody>
      </p:sp>
    </p:spTree>
    <p:extLst>
      <p:ext uri="{BB962C8B-B14F-4D97-AF65-F5344CB8AC3E}">
        <p14:creationId xmlns:p14="http://schemas.microsoft.com/office/powerpoint/2010/main" val="315899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E0D3EA-F90E-4853-AE8E-C5B78B064E2D}" type="slidenum">
              <a:rPr lang="en-US"/>
              <a:pPr>
                <a:defRPr/>
              </a:pPr>
              <a:t>‹#›</a:t>
            </a:fld>
            <a:endParaRPr lang="en-US"/>
          </a:p>
        </p:txBody>
      </p:sp>
    </p:spTree>
    <p:extLst>
      <p:ext uri="{BB962C8B-B14F-4D97-AF65-F5344CB8AC3E}">
        <p14:creationId xmlns:p14="http://schemas.microsoft.com/office/powerpoint/2010/main" val="68595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ransi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26E986-E00A-1141-8C35-61DC57275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0" y="8283"/>
            <a:ext cx="5905500" cy="6858000"/>
          </a:xfrm>
          <a:prstGeom prst="rect">
            <a:avLst/>
          </a:prstGeom>
        </p:spPr>
      </p:pic>
      <p:sp>
        <p:nvSpPr>
          <p:cNvPr id="3" name="object 2">
            <a:extLst>
              <a:ext uri="{FF2B5EF4-FFF2-40B4-BE49-F238E27FC236}">
                <a16:creationId xmlns:a16="http://schemas.microsoft.com/office/drawing/2014/main" id="{E985BCAA-2827-F947-AD49-60FE57DFA6C9}"/>
              </a:ext>
            </a:extLst>
          </p:cNvPr>
          <p:cNvSpPr>
            <a:spLocks/>
          </p:cNvSpPr>
          <p:nvPr userDrawn="1"/>
        </p:nvSpPr>
        <p:spPr bwMode="auto">
          <a:xfrm>
            <a:off x="497417" y="3365500"/>
            <a:ext cx="836083" cy="635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4" name="Subtitle 2">
            <a:extLst>
              <a:ext uri="{FF2B5EF4-FFF2-40B4-BE49-F238E27FC236}">
                <a16:creationId xmlns:a16="http://schemas.microsoft.com/office/drawing/2014/main" id="{8134DF15-51AF-364A-BDCD-6BBF8219B262}"/>
              </a:ext>
            </a:extLst>
          </p:cNvPr>
          <p:cNvSpPr>
            <a:spLocks noGrp="1"/>
          </p:cNvSpPr>
          <p:nvPr>
            <p:ph type="subTitle" idx="1" hasCustomPrompt="1"/>
          </p:nvPr>
        </p:nvSpPr>
        <p:spPr>
          <a:xfrm>
            <a:off x="444500" y="3463289"/>
            <a:ext cx="11303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5" name="Title 1">
            <a:extLst>
              <a:ext uri="{FF2B5EF4-FFF2-40B4-BE49-F238E27FC236}">
                <a16:creationId xmlns:a16="http://schemas.microsoft.com/office/drawing/2014/main" id="{125DF36B-E290-AF4F-A86E-A9B9953634D5}"/>
              </a:ext>
            </a:extLst>
          </p:cNvPr>
          <p:cNvSpPr>
            <a:spLocks noGrp="1"/>
          </p:cNvSpPr>
          <p:nvPr>
            <p:ph type="ctrTitle" hasCustomPrompt="1"/>
          </p:nvPr>
        </p:nvSpPr>
        <p:spPr>
          <a:xfrm>
            <a:off x="444500" y="2286001"/>
            <a:ext cx="11303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TRANSITION</a:t>
            </a:r>
          </a:p>
        </p:txBody>
      </p:sp>
      <p:pic>
        <p:nvPicPr>
          <p:cNvPr id="6" name="Picture 5">
            <a:extLst>
              <a:ext uri="{FF2B5EF4-FFF2-40B4-BE49-F238E27FC236}">
                <a16:creationId xmlns:a16="http://schemas.microsoft.com/office/drawing/2014/main" id="{68A4C676-0787-7642-ACAD-6B16FD1846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
        <p:nvSpPr>
          <p:cNvPr id="8" name="Oval 7">
            <a:extLst>
              <a:ext uri="{FF2B5EF4-FFF2-40B4-BE49-F238E27FC236}">
                <a16:creationId xmlns:a16="http://schemas.microsoft.com/office/drawing/2014/main" id="{87A8444C-FEB3-D44B-98BD-EB8BBDB128DA}"/>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Slide Number Placeholder 2">
            <a:extLst>
              <a:ext uri="{FF2B5EF4-FFF2-40B4-BE49-F238E27FC236}">
                <a16:creationId xmlns:a16="http://schemas.microsoft.com/office/drawing/2014/main" id="{EF1B68C5-D134-2E41-92A7-69848519C5BD}"/>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567824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51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372986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AHA text 02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44267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11539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AHA text 02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489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AHA text 02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7851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AHA text 0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439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FE715BE-9044-40A3-959E-ED40E23744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9614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35E447E-2F8D-4196-8F77-949B965B8E13}"/>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370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DDF1B08-320D-46CD-B827-FC8F18A181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63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7FC0D9-B360-4CA4-85FA-A080B6493A58}" type="slidenum">
              <a:rPr lang="en-US"/>
              <a:pPr>
                <a:defRPr/>
              </a:pPr>
              <a:t>‹#›</a:t>
            </a:fld>
            <a:endParaRPr lang="en-US"/>
          </a:p>
        </p:txBody>
      </p:sp>
    </p:spTree>
    <p:extLst>
      <p:ext uri="{BB962C8B-B14F-4D97-AF65-F5344CB8AC3E}">
        <p14:creationId xmlns:p14="http://schemas.microsoft.com/office/powerpoint/2010/main" val="904699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CDCACD5-D50C-4F4E-8960-A483243A5390}"/>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5971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a:xfrm>
            <a:off x="7438030" y="36395"/>
            <a:ext cx="4583375" cy="1567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6">
            <a:extLst>
              <a:ext uri="{FF2B5EF4-FFF2-40B4-BE49-F238E27FC236}">
                <a16:creationId xmlns:a16="http://schemas.microsoft.com/office/drawing/2014/main" id="{8C88B0E7-5D34-40BB-B820-0454B944D66C}"/>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674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80B5173-0567-47A9-BDA4-3B67BD6BDBF1}"/>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802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05185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306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0"/>
            <a:ext cx="7315200" cy="4572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3625053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1037963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atermark Slides - Blank">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911886A-9CD1-0F4B-AD68-C6A383335804}"/>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3" name="Slide Number Placeholder 2">
            <a:extLst>
              <a:ext uri="{FF2B5EF4-FFF2-40B4-BE49-F238E27FC236}">
                <a16:creationId xmlns:a16="http://schemas.microsoft.com/office/drawing/2014/main" id="{647687A7-3B4D-6149-929A-8A90A7499FD1}"/>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732075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atermark Slides - Title Only">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8E6E798F-3674-ED47-99FB-83E0968013BB}"/>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a:t>Subtitle Goes Here</a:t>
            </a:r>
          </a:p>
        </p:txBody>
      </p:sp>
      <p:sp>
        <p:nvSpPr>
          <p:cNvPr id="6" name="Title 1">
            <a:extLst>
              <a:ext uri="{FF2B5EF4-FFF2-40B4-BE49-F238E27FC236}">
                <a16:creationId xmlns:a16="http://schemas.microsoft.com/office/drawing/2014/main" id="{6ADB910E-F9FC-484F-8AC9-42A7745F229A}"/>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a:t>Content Slide</a:t>
            </a:r>
          </a:p>
        </p:txBody>
      </p:sp>
      <p:sp>
        <p:nvSpPr>
          <p:cNvPr id="7" name="Oval 6">
            <a:extLst>
              <a:ext uri="{FF2B5EF4-FFF2-40B4-BE49-F238E27FC236}">
                <a16:creationId xmlns:a16="http://schemas.microsoft.com/office/drawing/2014/main" id="{C40395D2-1B51-2746-BDCE-480EB3964FDC}"/>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8" name="Slide Number Placeholder 2">
            <a:extLst>
              <a:ext uri="{FF2B5EF4-FFF2-40B4-BE49-F238E27FC236}">
                <a16:creationId xmlns:a16="http://schemas.microsoft.com/office/drawing/2014/main" id="{B5B58D26-6E7A-864E-A858-1E215D1335FB}"/>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05642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termark Slides - Basic Content">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96B9BE9-879E-1749-AF3D-34C5007DF0B9}"/>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a:t>Subtitle Goes Here</a:t>
            </a:r>
          </a:p>
        </p:txBody>
      </p:sp>
      <p:sp>
        <p:nvSpPr>
          <p:cNvPr id="6" name="Title 1">
            <a:extLst>
              <a:ext uri="{FF2B5EF4-FFF2-40B4-BE49-F238E27FC236}">
                <a16:creationId xmlns:a16="http://schemas.microsoft.com/office/drawing/2014/main" id="{35D6240A-DB67-0048-8196-5D55B3BECF08}"/>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a:t>Content Slide</a:t>
            </a:r>
          </a:p>
        </p:txBody>
      </p:sp>
      <p:sp>
        <p:nvSpPr>
          <p:cNvPr id="7" name="Text Placeholder 7">
            <a:extLst>
              <a:ext uri="{FF2B5EF4-FFF2-40B4-BE49-F238E27FC236}">
                <a16:creationId xmlns:a16="http://schemas.microsoft.com/office/drawing/2014/main" id="{791DE17F-4FB7-104B-AE59-CD3F1E3A86F9}"/>
              </a:ext>
            </a:extLst>
          </p:cNvPr>
          <p:cNvSpPr>
            <a:spLocks noGrp="1"/>
          </p:cNvSpPr>
          <p:nvPr>
            <p:ph type="body" sz="quarter" idx="10" hasCustomPrompt="1"/>
          </p:nvPr>
        </p:nvSpPr>
        <p:spPr>
          <a:xfrm>
            <a:off x="609600" y="2367643"/>
            <a:ext cx="8229600" cy="3837214"/>
          </a:xfrm>
          <a:prstGeom prst="rect">
            <a:avLst/>
          </a:prstGeom>
        </p:spPr>
        <p:txBody>
          <a:bodyPr/>
          <a:lstStyle>
            <a:lvl1pPr eaLnBrk="1" hangingPunct="1">
              <a:lnSpc>
                <a:spcPct val="130000"/>
              </a:lnSpc>
              <a:spcBef>
                <a:spcPts val="41"/>
              </a:spcBef>
              <a:defRPr sz="1500" b="0" i="0">
                <a:latin typeface="Lub Dub Medium" panose="020B0603030403020204" pitchFamily="34" charset="77"/>
              </a:defRPr>
            </a:lvl1pPr>
            <a:lvl2pPr>
              <a:defRPr sz="1500" b="0" i="0">
                <a:latin typeface="Lub Dub Medium" panose="020B0603030403020204" pitchFamily="34" charset="77"/>
              </a:defRPr>
            </a:lvl2pPr>
            <a:lvl3pPr>
              <a:defRPr sz="1500" b="0" i="0">
                <a:latin typeface="Lub Dub Medium" panose="020B0603030403020204" pitchFamily="34" charset="77"/>
              </a:defRPr>
            </a:lvl3pPr>
            <a:lvl4pPr>
              <a:defRPr sz="1500" b="0" i="0">
                <a:latin typeface="Lub Dub Medium" panose="020B0603030403020204" pitchFamily="34" charset="77"/>
              </a:defRPr>
            </a:lvl4pPr>
            <a:lvl5pPr>
              <a:defRPr sz="1500" b="0" i="0">
                <a:latin typeface="Lub Dub Medium" panose="020B0603030403020204" pitchFamily="34" charset="77"/>
              </a:defRPr>
            </a:lvl5pPr>
          </a:lstStyle>
          <a:p>
            <a:pPr eaLnBrk="1" hangingPunct="1">
              <a:lnSpc>
                <a:spcPct val="130000"/>
              </a:lnSpc>
              <a:spcBef>
                <a:spcPts val="100"/>
              </a:spcBef>
            </a:pPr>
            <a:r>
              <a:rPr lang="en-US" altLang="en-US" sz="150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a:t>
            </a:r>
            <a:r>
              <a:rPr lang="en-US" altLang="en-US" sz="1500" err="1">
                <a:solidFill>
                  <a:srgbClr val="231F20"/>
                </a:solidFill>
                <a:latin typeface="Lub Dub Medium" panose="020B0603030403020204" pitchFamily="34" charset="77"/>
              </a:rPr>
              <a:t>ellesto</a:t>
            </a:r>
            <a:r>
              <a:rPr lang="en-US" altLang="en-US" sz="1500">
                <a:solidFill>
                  <a:srgbClr val="231F20"/>
                </a:solidFill>
                <a:latin typeface="Lub Dub Medium" panose="020B0603030403020204" pitchFamily="34" charset="77"/>
              </a:rPr>
              <a:t> estia voloresecae estibus.</a:t>
            </a:r>
          </a:p>
          <a:p>
            <a:pPr eaLnBrk="1" hangingPunct="1">
              <a:spcBef>
                <a:spcPts val="38"/>
              </a:spcBef>
            </a:pPr>
            <a:endParaRPr lang="en-US" altLang="en-US" sz="1500">
              <a:solidFill>
                <a:srgbClr val="231F20"/>
              </a:solidFill>
              <a:latin typeface="Lub Dub Medium" panose="020B0603030403020204" pitchFamily="34" charset="77"/>
            </a:endParaRPr>
          </a:p>
          <a:p>
            <a:pPr eaLnBrk="1" hangingPunct="1">
              <a:lnSpc>
                <a:spcPct val="130000"/>
              </a:lnSpc>
            </a:pPr>
            <a:r>
              <a:rPr lang="en-US" altLang="en-US" sz="150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a:t>
            </a:r>
            <a:r>
              <a:rPr lang="en-US" altLang="en-US" sz="1500" err="1">
                <a:solidFill>
                  <a:srgbClr val="231F20"/>
                </a:solidFill>
                <a:latin typeface="Lub Dub Medium" panose="020B0603030403020204" pitchFamily="34" charset="77"/>
              </a:rPr>
              <a:t>ellesto</a:t>
            </a:r>
            <a:r>
              <a:rPr lang="en-US" altLang="en-US" sz="1500">
                <a:solidFill>
                  <a:srgbClr val="231F20"/>
                </a:solidFill>
                <a:latin typeface="Lub Dub Medium" panose="020B0603030403020204" pitchFamily="34" charset="77"/>
              </a:rPr>
              <a:t>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9" name="Oval 8">
            <a:extLst>
              <a:ext uri="{FF2B5EF4-FFF2-40B4-BE49-F238E27FC236}">
                <a16:creationId xmlns:a16="http://schemas.microsoft.com/office/drawing/2014/main" id="{93B45CBC-157F-FB4F-A0B3-96CCC2E58494}"/>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10" name="Slide Number Placeholder 2">
            <a:extLst>
              <a:ext uri="{FF2B5EF4-FFF2-40B4-BE49-F238E27FC236}">
                <a16:creationId xmlns:a16="http://schemas.microsoft.com/office/drawing/2014/main" id="{F2ECB065-AF95-A54A-91BC-A6D1B94D74BC}"/>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35261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7F8A62-3B10-4880-8B66-F28EBCEB445D}" type="slidenum">
              <a:rPr lang="en-US"/>
              <a:pPr>
                <a:defRPr/>
              </a:pPr>
              <a:t>‹#›</a:t>
            </a:fld>
            <a:endParaRPr lang="en-US"/>
          </a:p>
        </p:txBody>
      </p:sp>
    </p:spTree>
    <p:extLst>
      <p:ext uri="{BB962C8B-B14F-4D97-AF65-F5344CB8AC3E}">
        <p14:creationId xmlns:p14="http://schemas.microsoft.com/office/powerpoint/2010/main" val="207295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atermark Slides - One Column">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87B3630-4F78-DE43-BABC-A4366217CB6F}"/>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a:t>Subtitle Goes Here</a:t>
            </a:r>
          </a:p>
        </p:txBody>
      </p:sp>
      <p:sp>
        <p:nvSpPr>
          <p:cNvPr id="7" name="Title 1">
            <a:extLst>
              <a:ext uri="{FF2B5EF4-FFF2-40B4-BE49-F238E27FC236}">
                <a16:creationId xmlns:a16="http://schemas.microsoft.com/office/drawing/2014/main" id="{B2DBEDFC-DF42-C442-A532-665B33D450B0}"/>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a:t>Content Slide</a:t>
            </a:r>
          </a:p>
        </p:txBody>
      </p:sp>
      <p:sp>
        <p:nvSpPr>
          <p:cNvPr id="8" name="Text Placeholder 17">
            <a:extLst>
              <a:ext uri="{FF2B5EF4-FFF2-40B4-BE49-F238E27FC236}">
                <a16:creationId xmlns:a16="http://schemas.microsoft.com/office/drawing/2014/main" id="{FB10934D-5855-234C-BC44-15C070A543DE}"/>
              </a:ext>
            </a:extLst>
          </p:cNvPr>
          <p:cNvSpPr>
            <a:spLocks noGrp="1"/>
          </p:cNvSpPr>
          <p:nvPr>
            <p:ph type="body" sz="quarter" idx="15" hasCustomPrompt="1"/>
          </p:nvPr>
        </p:nvSpPr>
        <p:spPr>
          <a:xfrm>
            <a:off x="609602" y="2367643"/>
            <a:ext cx="10769599"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val 8">
            <a:extLst>
              <a:ext uri="{FF2B5EF4-FFF2-40B4-BE49-F238E27FC236}">
                <a16:creationId xmlns:a16="http://schemas.microsoft.com/office/drawing/2014/main" id="{0BA29CE5-637A-0E49-A107-7F6B5A79B1F5}"/>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10" name="Slide Number Placeholder 2">
            <a:extLst>
              <a:ext uri="{FF2B5EF4-FFF2-40B4-BE49-F238E27FC236}">
                <a16:creationId xmlns:a16="http://schemas.microsoft.com/office/drawing/2014/main" id="{6D31300A-7097-F047-AC2B-446252005ED9}"/>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30136988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atermark Slides - Two Column">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C42BCD8C-B415-784C-AA10-56E0C15A2931}"/>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a:t>Subtitle Goes Here</a:t>
            </a:r>
          </a:p>
        </p:txBody>
      </p:sp>
      <p:sp>
        <p:nvSpPr>
          <p:cNvPr id="7" name="Title 1">
            <a:extLst>
              <a:ext uri="{FF2B5EF4-FFF2-40B4-BE49-F238E27FC236}">
                <a16:creationId xmlns:a16="http://schemas.microsoft.com/office/drawing/2014/main" id="{EAC7C49F-19CE-6D42-92EF-F63BBD8EDC6F}"/>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a:t>Content Slide</a:t>
            </a:r>
          </a:p>
        </p:txBody>
      </p:sp>
      <p:sp>
        <p:nvSpPr>
          <p:cNvPr id="9" name="Content Placeholder 15">
            <a:extLst>
              <a:ext uri="{FF2B5EF4-FFF2-40B4-BE49-F238E27FC236}">
                <a16:creationId xmlns:a16="http://schemas.microsoft.com/office/drawing/2014/main" id="{2D890F26-2117-9E48-A3D2-0C4B25A6B449}"/>
              </a:ext>
            </a:extLst>
          </p:cNvPr>
          <p:cNvSpPr>
            <a:spLocks noGrp="1"/>
          </p:cNvSpPr>
          <p:nvPr>
            <p:ph sz="quarter" idx="14" hasCustomPrompt="1"/>
          </p:nvPr>
        </p:nvSpPr>
        <p:spPr>
          <a:xfrm>
            <a:off x="609600" y="2367643"/>
            <a:ext cx="51816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F9FBE641-DBC8-F743-9E6F-C66C9BC680AA}"/>
              </a:ext>
            </a:extLst>
          </p:cNvPr>
          <p:cNvSpPr>
            <a:spLocks noGrp="1"/>
          </p:cNvSpPr>
          <p:nvPr>
            <p:ph sz="quarter" idx="15" hasCustomPrompt="1"/>
          </p:nvPr>
        </p:nvSpPr>
        <p:spPr>
          <a:xfrm>
            <a:off x="6197600" y="2367643"/>
            <a:ext cx="51816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val 10">
            <a:extLst>
              <a:ext uri="{FF2B5EF4-FFF2-40B4-BE49-F238E27FC236}">
                <a16:creationId xmlns:a16="http://schemas.microsoft.com/office/drawing/2014/main" id="{3C988EA9-2448-DF4F-9561-33B67FAE4B78}"/>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12" name="Slide Number Placeholder 2">
            <a:extLst>
              <a:ext uri="{FF2B5EF4-FFF2-40B4-BE49-F238E27FC236}">
                <a16:creationId xmlns:a16="http://schemas.microsoft.com/office/drawing/2014/main" id="{04AADAB5-0F24-1C49-91E4-4F1D444A7394}"/>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4717331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atermark Slides - Three Column">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F4635D66-EE5A-394B-AE69-5BD47293A169}"/>
              </a:ext>
            </a:extLst>
          </p:cNvPr>
          <p:cNvSpPr>
            <a:spLocks noGrp="1"/>
          </p:cNvSpPr>
          <p:nvPr>
            <p:ph type="subTitle" idx="1" hasCustomPrompt="1"/>
          </p:nvPr>
        </p:nvSpPr>
        <p:spPr>
          <a:xfrm>
            <a:off x="609600" y="1597140"/>
            <a:ext cx="10769600" cy="525574"/>
          </a:xfrm>
          <a:prstGeom prst="rect">
            <a:avLst/>
          </a:prstGeom>
        </p:spPr>
        <p:txBody>
          <a:bodyPr/>
          <a:lstStyle>
            <a:lvl1pPr marL="0" indent="0" algn="l">
              <a:buNone/>
              <a:defRPr sz="1929" b="0" i="0" spc="0">
                <a:solidFill>
                  <a:schemeClr val="tx1"/>
                </a:solidFill>
                <a:latin typeface="Lub Dub Medium" panose="020B0603030403020204" pitchFamily="34" charset="77"/>
              </a:defRPr>
            </a:lvl1pPr>
            <a:lvl2pPr marL="489844" indent="0" algn="ctr">
              <a:buNone/>
              <a:defRPr sz="2143"/>
            </a:lvl2pPr>
            <a:lvl3pPr marL="979688" indent="0" algn="ctr">
              <a:buNone/>
              <a:defRPr sz="1929"/>
            </a:lvl3pPr>
            <a:lvl4pPr marL="1469532" indent="0" algn="ctr">
              <a:buNone/>
              <a:defRPr sz="1714"/>
            </a:lvl4pPr>
            <a:lvl5pPr marL="1959376" indent="0" algn="ctr">
              <a:buNone/>
              <a:defRPr sz="1714"/>
            </a:lvl5pPr>
            <a:lvl6pPr marL="2449220" indent="0" algn="ctr">
              <a:buNone/>
              <a:defRPr sz="1714"/>
            </a:lvl6pPr>
            <a:lvl7pPr marL="2939064" indent="0" algn="ctr">
              <a:buNone/>
              <a:defRPr sz="1714"/>
            </a:lvl7pPr>
            <a:lvl8pPr marL="3428909" indent="0" algn="ctr">
              <a:buNone/>
              <a:defRPr sz="1714"/>
            </a:lvl8pPr>
            <a:lvl9pPr marL="3918753" indent="0" algn="ctr">
              <a:buNone/>
              <a:defRPr sz="1714"/>
            </a:lvl9pPr>
          </a:lstStyle>
          <a:p>
            <a:r>
              <a:rPr lang="en-US"/>
              <a:t>Subtitle Goes Here</a:t>
            </a:r>
          </a:p>
        </p:txBody>
      </p:sp>
      <p:sp>
        <p:nvSpPr>
          <p:cNvPr id="8" name="Title 1">
            <a:extLst>
              <a:ext uri="{FF2B5EF4-FFF2-40B4-BE49-F238E27FC236}">
                <a16:creationId xmlns:a16="http://schemas.microsoft.com/office/drawing/2014/main" id="{B585BAD8-B3FE-0645-A8C5-CB6031B06A81}"/>
              </a:ext>
            </a:extLst>
          </p:cNvPr>
          <p:cNvSpPr>
            <a:spLocks noGrp="1"/>
          </p:cNvSpPr>
          <p:nvPr>
            <p:ph type="ctrTitle" hasCustomPrompt="1"/>
          </p:nvPr>
        </p:nvSpPr>
        <p:spPr>
          <a:xfrm>
            <a:off x="609600" y="979714"/>
            <a:ext cx="10769600" cy="699068"/>
          </a:xfrm>
          <a:prstGeom prst="rect">
            <a:avLst/>
          </a:prstGeom>
        </p:spPr>
        <p:txBody>
          <a:bodyPr anchor="b"/>
          <a:lstStyle>
            <a:lvl1pPr algn="l">
              <a:defRPr sz="3857" b="1" i="0" spc="0">
                <a:solidFill>
                  <a:srgbClr val="C10E21"/>
                </a:solidFill>
                <a:latin typeface="Lub Dub Heavy" panose="020B0603030403020204" pitchFamily="34" charset="77"/>
              </a:defRPr>
            </a:lvl1pPr>
          </a:lstStyle>
          <a:p>
            <a:r>
              <a:rPr lang="en-US"/>
              <a:t>Content Slide</a:t>
            </a:r>
          </a:p>
        </p:txBody>
      </p:sp>
      <p:sp>
        <p:nvSpPr>
          <p:cNvPr id="9" name="Content Placeholder 15">
            <a:extLst>
              <a:ext uri="{FF2B5EF4-FFF2-40B4-BE49-F238E27FC236}">
                <a16:creationId xmlns:a16="http://schemas.microsoft.com/office/drawing/2014/main" id="{F6750D42-8E1D-7F4F-A6DB-0181403952B2}"/>
              </a:ext>
            </a:extLst>
          </p:cNvPr>
          <p:cNvSpPr>
            <a:spLocks noGrp="1"/>
          </p:cNvSpPr>
          <p:nvPr>
            <p:ph sz="quarter" idx="14" hasCustomPrompt="1"/>
          </p:nvPr>
        </p:nvSpPr>
        <p:spPr>
          <a:xfrm>
            <a:off x="609600" y="2367645"/>
            <a:ext cx="3352800" cy="3837213"/>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5">
            <a:extLst>
              <a:ext uri="{FF2B5EF4-FFF2-40B4-BE49-F238E27FC236}">
                <a16:creationId xmlns:a16="http://schemas.microsoft.com/office/drawing/2014/main" id="{54CF2C5D-468B-364A-870E-B168D1AEE469}"/>
              </a:ext>
            </a:extLst>
          </p:cNvPr>
          <p:cNvSpPr>
            <a:spLocks noGrp="1"/>
          </p:cNvSpPr>
          <p:nvPr>
            <p:ph sz="quarter" idx="15" hasCustomPrompt="1"/>
          </p:nvPr>
        </p:nvSpPr>
        <p:spPr>
          <a:xfrm>
            <a:off x="8026400" y="2367644"/>
            <a:ext cx="33528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5">
            <a:extLst>
              <a:ext uri="{FF2B5EF4-FFF2-40B4-BE49-F238E27FC236}">
                <a16:creationId xmlns:a16="http://schemas.microsoft.com/office/drawing/2014/main" id="{66FCF632-7318-1B4F-ABCB-C1E2C37B87A7}"/>
              </a:ext>
            </a:extLst>
          </p:cNvPr>
          <p:cNvSpPr>
            <a:spLocks noGrp="1"/>
          </p:cNvSpPr>
          <p:nvPr>
            <p:ph sz="quarter" idx="16" hasCustomPrompt="1"/>
          </p:nvPr>
        </p:nvSpPr>
        <p:spPr>
          <a:xfrm>
            <a:off x="4318000" y="2367644"/>
            <a:ext cx="3352800" cy="3837214"/>
          </a:xfrm>
          <a:prstGeom prst="rect">
            <a:avLst/>
          </a:prstGeom>
        </p:spPr>
        <p:txBody>
          <a:bodyPr/>
          <a:lstStyle>
            <a:lvl1pPr marL="0" indent="0">
              <a:buNone/>
              <a:defRPr sz="1714" b="0" i="0">
                <a:solidFill>
                  <a:srgbClr val="C10E21"/>
                </a:solidFill>
                <a:latin typeface="Lub Dub Medium" panose="020B0603030403020204" pitchFamily="34" charset="77"/>
              </a:defRPr>
            </a:lvl1pPr>
            <a:lvl2pPr marL="0">
              <a:spcBef>
                <a:spcPts val="1179"/>
              </a:spcBef>
              <a:defRPr sz="1714" b="0" i="0">
                <a:latin typeface="Lub Dub Medium" panose="020B0603030403020204" pitchFamily="34" charset="77"/>
              </a:defRPr>
            </a:lvl2pPr>
            <a:lvl3pPr marL="489844">
              <a:defRPr sz="1500" b="0" i="0">
                <a:latin typeface="Lub Dub Medium" panose="020B0603030403020204" pitchFamily="34" charset="77"/>
              </a:defRPr>
            </a:lvl3pPr>
            <a:lvl4pPr marL="979688">
              <a:defRPr sz="1286" b="0" i="0">
                <a:latin typeface="Lub Dub Medium" panose="020B0603030403020204" pitchFamily="34" charset="77"/>
              </a:defRPr>
            </a:lvl4pPr>
            <a:lvl5pPr marL="1469532">
              <a:defRPr sz="1286"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13">
            <a:extLst>
              <a:ext uri="{FF2B5EF4-FFF2-40B4-BE49-F238E27FC236}">
                <a16:creationId xmlns:a16="http://schemas.microsoft.com/office/drawing/2014/main" id="{F7930BBD-E6A0-4C43-86D8-F33E22D31238}"/>
              </a:ext>
            </a:extLst>
          </p:cNvPr>
          <p:cNvSpPr/>
          <p:nvPr userDrawn="1"/>
        </p:nvSpPr>
        <p:spPr>
          <a:xfrm>
            <a:off x="11662675" y="6423176"/>
            <a:ext cx="310259" cy="249315"/>
          </a:xfrm>
          <a:prstGeom prst="ellipse">
            <a:avLst/>
          </a:prstGeom>
          <a:noFill/>
          <a:ln w="2540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9"/>
          </a:p>
        </p:txBody>
      </p:sp>
      <p:sp>
        <p:nvSpPr>
          <p:cNvPr id="15" name="Slide Number Placeholder 2">
            <a:extLst>
              <a:ext uri="{FF2B5EF4-FFF2-40B4-BE49-F238E27FC236}">
                <a16:creationId xmlns:a16="http://schemas.microsoft.com/office/drawing/2014/main" id="{F30B4329-CCD9-9C4A-B008-6F8E0BCD5A4A}"/>
              </a:ext>
            </a:extLst>
          </p:cNvPr>
          <p:cNvSpPr>
            <a:spLocks noGrp="1"/>
          </p:cNvSpPr>
          <p:nvPr>
            <p:ph type="sldNum" sz="quarter" idx="4"/>
          </p:nvPr>
        </p:nvSpPr>
        <p:spPr>
          <a:xfrm>
            <a:off x="11582401" y="6368143"/>
            <a:ext cx="470807" cy="359381"/>
          </a:xfrm>
          <a:prstGeom prst="rect">
            <a:avLst/>
          </a:prstGeom>
        </p:spPr>
        <p:txBody>
          <a:bodyPr vert="horz" lIns="91440" tIns="45720" rIns="91440" bIns="45720" rtlCol="0" anchor="ctr"/>
          <a:lstStyle>
            <a:lvl1pPr algn="ctr">
              <a:defRPr sz="750"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513565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46445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93284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64778"/>
            <a:ext cx="5119688" cy="4635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64778"/>
            <a:ext cx="5119687" cy="4635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34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AHA text 01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5628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504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5715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6096000" y="2540000"/>
            <a:ext cx="5207000" cy="3683000"/>
          </a:xfrm>
          <a:prstGeom prst="rect">
            <a:avLst/>
          </a:prstGeom>
        </p:spPr>
        <p:txBody>
          <a:bodyPr/>
          <a:lstStyle>
            <a:lvl1pPr marL="0" indent="0">
              <a:buNone/>
              <a:defRPr sz="1500" b="0" i="0">
                <a:solidFill>
                  <a:srgbClr val="C10E21"/>
                </a:solidFill>
                <a:latin typeface="Lub Dub Medium" panose="020B0603030403020204" pitchFamily="34" charset="77"/>
              </a:defRPr>
            </a:lvl1pPr>
            <a:lvl2pPr marL="0">
              <a:spcBef>
                <a:spcPts val="917"/>
              </a:spcBef>
              <a:defRPr sz="1500" b="0" i="0">
                <a:latin typeface="Lub Dub Medium" panose="020B0603030403020204" pitchFamily="34" charset="77"/>
              </a:defRPr>
            </a:lvl2pPr>
            <a:lvl3pPr marL="380985">
              <a:defRPr sz="1333" b="0" i="0">
                <a:latin typeface="Lub Dub Medium" panose="020B0603030403020204" pitchFamily="34" charset="77"/>
              </a:defRPr>
            </a:lvl3pPr>
            <a:lvl4pPr marL="761970">
              <a:defRPr sz="1167" b="0" i="0">
                <a:latin typeface="Lub Dub Medium" panose="020B0603030403020204" pitchFamily="34" charset="77"/>
              </a:defRPr>
            </a:lvl4pPr>
            <a:lvl5pPr marL="1142954">
              <a:defRPr sz="1167" b="0" i="0">
                <a:latin typeface="Lub Dub Medium" panose="020B0603030403020204" pitchFamily="34"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8478152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AHA text 02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56232"/>
            <a:ext cx="10515600" cy="44267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17257"/>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AHA text 02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4609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610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73F3A02-CAB6-4941-A76C-9505EC00C465}" type="slidenum">
              <a:rPr lang="en-US"/>
              <a:pPr>
                <a:defRPr/>
              </a:pPr>
              <a:t>‹#›</a:t>
            </a:fld>
            <a:endParaRPr lang="en-US"/>
          </a:p>
        </p:txBody>
      </p:sp>
    </p:spTree>
    <p:extLst>
      <p:ext uri="{BB962C8B-B14F-4D97-AF65-F5344CB8AC3E}">
        <p14:creationId xmlns:p14="http://schemas.microsoft.com/office/powerpoint/2010/main" val="2555051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HA text 02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18722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AHA text 02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78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FE715BE-9044-40A3-959E-ED40E23744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120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35E447E-2F8D-4196-8F77-949B965B8E13}"/>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831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DDF1B08-320D-46CD-B827-FC8F18A1817B}"/>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17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CDCACD5-D50C-4F4E-8960-A483243A5390}"/>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8513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Rectangle 7"/>
          <p:cNvSpPr/>
          <p:nvPr userDrawn="1"/>
        </p:nvSpPr>
        <p:spPr>
          <a:xfrm>
            <a:off x="7438030" y="36395"/>
            <a:ext cx="4583375" cy="1567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6">
            <a:extLst>
              <a:ext uri="{FF2B5EF4-FFF2-40B4-BE49-F238E27FC236}">
                <a16:creationId xmlns:a16="http://schemas.microsoft.com/office/drawing/2014/main" id="{8C88B0E7-5D34-40BB-B820-0454B944D66C}"/>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751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80B5173-0567-47A9-BDA4-3B67BD6BDBF1}"/>
              </a:ext>
            </a:extLst>
          </p:cNvPr>
          <p:cNvSpPr>
            <a:spLocks noGrp="1" noChangeArrowheads="1"/>
          </p:cNvSpPr>
          <p:nvPr>
            <p:ph type="sldNum" sz="quarter" idx="12"/>
          </p:nvPr>
        </p:nvSpPr>
        <p:spPr>
          <a:xfrm>
            <a:off x="9347200" y="6492875"/>
            <a:ext cx="2844800" cy="365125"/>
          </a:xfrm>
          <a:prstGeom prst="rect">
            <a:avLst/>
          </a:prstGeom>
        </p:spPr>
        <p:txBody>
          <a:bodyPr/>
          <a:lstStyle>
            <a:lvl1pPr>
              <a:defRPr/>
            </a:lvl1pPr>
          </a:lstStyle>
          <a:p>
            <a:fld id="{DE0BF1E6-1678-4486-A962-1F5BEA8655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203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8508098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390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0ECD55F-78EE-4A99-B23A-5D851B91AFF8}" type="slidenum">
              <a:rPr lang="en-US"/>
              <a:pPr>
                <a:defRPr/>
              </a:pPr>
              <a:t>‹#›</a:t>
            </a:fld>
            <a:endParaRPr lang="en-US"/>
          </a:p>
        </p:txBody>
      </p:sp>
    </p:spTree>
    <p:extLst>
      <p:ext uri="{BB962C8B-B14F-4D97-AF65-F5344CB8AC3E}">
        <p14:creationId xmlns:p14="http://schemas.microsoft.com/office/powerpoint/2010/main" val="18578190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0"/>
            <a:ext cx="7315200" cy="4572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7323923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8A4004-A719-4A99-A941-0934BC4AA1DA}"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181C7-97D6-4A21-9D32-205B1D2A15E8}" type="slidenum">
              <a:rPr lang="en-US" smtClean="0"/>
              <a:t>‹#›</a:t>
            </a:fld>
            <a:endParaRPr lang="en-US"/>
          </a:p>
        </p:txBody>
      </p:sp>
    </p:spTree>
    <p:extLst>
      <p:ext uri="{BB962C8B-B14F-4D97-AF65-F5344CB8AC3E}">
        <p14:creationId xmlns:p14="http://schemas.microsoft.com/office/powerpoint/2010/main" val="2882846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9088" y="125281"/>
            <a:ext cx="2370195" cy="306217"/>
          </a:xfrm>
          <a:prstGeom prst="rect">
            <a:avLst/>
          </a:prstGeom>
        </p:spPr>
      </p:pic>
    </p:spTree>
    <p:custDataLst>
      <p:tags r:id="rId1"/>
    </p:custDataLst>
    <p:extLst>
      <p:ext uri="{BB962C8B-B14F-4D97-AF65-F5344CB8AC3E}">
        <p14:creationId xmlns:p14="http://schemas.microsoft.com/office/powerpoint/2010/main" val="3165860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image1.jpg"/>
          <p:cNvPicPr/>
          <p:nvPr userDrawn="1"/>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 y="0"/>
            <a:ext cx="12192001" cy="6858000"/>
          </a:xfrm>
          <a:prstGeom prst="rect">
            <a:avLst/>
          </a:prstGeom>
          <a:ln w="12700">
            <a:round/>
          </a:ln>
        </p:spPr>
      </p:pic>
      <p:sp>
        <p:nvSpPr>
          <p:cNvPr id="9" name="Shape 77"/>
          <p:cNvSpPr/>
          <p:nvPr userDrawn="1"/>
        </p:nvSpPr>
        <p:spPr>
          <a:xfrm>
            <a:off x="-1" y="687169"/>
            <a:ext cx="12192001" cy="64697"/>
          </a:xfrm>
          <a:prstGeom prst="rect">
            <a:avLst/>
          </a:prstGeom>
          <a:gradFill flip="none" rotWithShape="1">
            <a:gsLst>
              <a:gs pos="0">
                <a:srgbClr val="C00000"/>
              </a:gs>
              <a:gs pos="57000">
                <a:schemeClr val="accent5"/>
              </a:gs>
            </a:gsLst>
            <a:lin ang="5400000" scaled="1"/>
            <a:tileRect/>
          </a:gradFill>
          <a:ln w="12700">
            <a:miter lim="400000"/>
          </a:ln>
        </p:spPr>
        <p:txBody>
          <a:bodyPr lIns="28575" tIns="28575" rIns="28575" bIns="28575"/>
          <a:lstStyle/>
          <a:p>
            <a:pPr algn="ctr" defTabSz="438150">
              <a:defRPr sz="4000">
                <a:solidFill>
                  <a:srgbClr val="FFFFFF"/>
                </a:solidFill>
                <a:effectLst>
                  <a:outerShdw blurRad="38100" dist="12700" dir="5400000" rotWithShape="0">
                    <a:srgbClr val="000000">
                      <a:alpha val="50000"/>
                    </a:srgbClr>
                  </a:outerShdw>
                </a:effectLst>
                <a:uFillTx/>
              </a:defRPr>
            </a:pPr>
            <a:endParaRPr sz="3000">
              <a:solidFill>
                <a:srgbClr val="FFFFFF"/>
              </a:solidFill>
              <a:effectLst>
                <a:outerShdw blurRad="38100" dist="12700" dir="5400000" rotWithShape="0">
                  <a:srgbClr val="000000">
                    <a:alpha val="50000"/>
                  </a:srgbClr>
                </a:outerShdw>
              </a:effectLst>
            </a:endParaRPr>
          </a:p>
        </p:txBody>
      </p:sp>
      <p:sp>
        <p:nvSpPr>
          <p:cNvPr id="2" name="Title 1"/>
          <p:cNvSpPr>
            <a:spLocks noGrp="1"/>
          </p:cNvSpPr>
          <p:nvPr>
            <p:ph type="title"/>
          </p:nvPr>
        </p:nvSpPr>
        <p:spPr>
          <a:xfrm>
            <a:off x="656170" y="932759"/>
            <a:ext cx="10879665" cy="748393"/>
          </a:xfrm>
          <a:prstGeom prst="rect">
            <a:avLst/>
          </a:prstGeom>
        </p:spPr>
        <p:txBody>
          <a:bodyPr/>
          <a:lstStyle>
            <a:lvl1pPr>
              <a:defRPr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p:cNvPicPr>
            <a:picLocks noChangeAspect="1"/>
          </p:cNvPicPr>
          <p:nvPr userDrawn="1"/>
        </p:nvPicPr>
        <p:blipFill rotWithShape="1">
          <a:blip r:embed="rId5">
            <a:extLst>
              <a:ext uri="{28A0092B-C50C-407E-A947-70E740481C1C}">
                <a14:useLocalDpi xmlns:a14="http://schemas.microsoft.com/office/drawing/2010/main" val="0"/>
              </a:ext>
            </a:extLst>
          </a:blip>
          <a:srcRect b="26199"/>
          <a:stretch/>
        </p:blipFill>
        <p:spPr>
          <a:xfrm>
            <a:off x="0" y="6066571"/>
            <a:ext cx="12192000" cy="804492"/>
          </a:xfrm>
          <a:prstGeom prst="rect">
            <a:avLst/>
          </a:prstGeom>
        </p:spPr>
      </p:pic>
      <p:sp>
        <p:nvSpPr>
          <p:cNvPr id="11" name="Slide Number Placeholder 5"/>
          <p:cNvSpPr>
            <a:spLocks noGrp="1"/>
          </p:cNvSpPr>
          <p:nvPr>
            <p:ph type="sldNum" sz="quarter" idx="4"/>
          </p:nvPr>
        </p:nvSpPr>
        <p:spPr>
          <a:xfrm>
            <a:off x="8534401" y="6522151"/>
            <a:ext cx="3657600" cy="335850"/>
          </a:xfrm>
          <a:prstGeom prst="rect">
            <a:avLst/>
          </a:prstGeom>
        </p:spPr>
        <p:txBody>
          <a:bodyPr/>
          <a:lstStyle>
            <a:lvl1pPr algn="r">
              <a:defRPr sz="1200">
                <a:solidFill>
                  <a:schemeClr val="bg1"/>
                </a:solidFill>
              </a:defRPr>
            </a:lvl1pPr>
          </a:lstStyle>
          <a:p>
            <a:fld id="{A6B309EF-3636-4E02-9A81-15992B2F2611}"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68142" y="111759"/>
            <a:ext cx="3761143" cy="485921"/>
          </a:xfrm>
          <a:prstGeom prst="rect">
            <a:avLst/>
          </a:prstGeom>
        </p:spPr>
      </p:pic>
      <p:sp>
        <p:nvSpPr>
          <p:cNvPr id="13" name="Content Placeholder 2"/>
          <p:cNvSpPr>
            <a:spLocks noGrp="1"/>
          </p:cNvSpPr>
          <p:nvPr>
            <p:ph sz="half" idx="1"/>
          </p:nvPr>
        </p:nvSpPr>
        <p:spPr>
          <a:xfrm>
            <a:off x="656168"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6342847"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75739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8" name="image1.jpg"/>
          <p:cNvPicPr/>
          <p:nvPr userDrawn="1"/>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 y="0"/>
            <a:ext cx="12192001" cy="6858000"/>
          </a:xfrm>
          <a:prstGeom prst="rect">
            <a:avLst/>
          </a:prstGeom>
          <a:ln w="12700">
            <a:round/>
          </a:ln>
        </p:spPr>
      </p:pic>
      <p:sp>
        <p:nvSpPr>
          <p:cNvPr id="2" name="Title 1"/>
          <p:cNvSpPr>
            <a:spLocks noGrp="1"/>
          </p:cNvSpPr>
          <p:nvPr>
            <p:ph type="title"/>
          </p:nvPr>
        </p:nvSpPr>
        <p:spPr>
          <a:xfrm>
            <a:off x="1729565" y="932759"/>
            <a:ext cx="9806271" cy="748393"/>
          </a:xfrm>
          <a:prstGeom prst="rect">
            <a:avLst/>
          </a:prstGeom>
        </p:spPr>
        <p:txBody>
          <a:bodyPr/>
          <a:lstStyle>
            <a:lvl1pPr>
              <a:defRPr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11" name="Slide Number Placeholder 5"/>
          <p:cNvSpPr>
            <a:spLocks noGrp="1"/>
          </p:cNvSpPr>
          <p:nvPr>
            <p:ph type="sldNum" sz="quarter" idx="4"/>
          </p:nvPr>
        </p:nvSpPr>
        <p:spPr>
          <a:xfrm>
            <a:off x="8534401" y="6522151"/>
            <a:ext cx="3657600" cy="335850"/>
          </a:xfrm>
          <a:prstGeom prst="rect">
            <a:avLst/>
          </a:prstGeom>
        </p:spPr>
        <p:txBody>
          <a:bodyPr/>
          <a:lstStyle>
            <a:lvl1pPr algn="r">
              <a:defRPr sz="1200">
                <a:solidFill>
                  <a:schemeClr val="bg1"/>
                </a:solidFill>
              </a:defRPr>
            </a:lvl1pPr>
          </a:lstStyle>
          <a:p>
            <a:fld id="{A6B309EF-3636-4E02-9A81-15992B2F2611}" type="slidenum">
              <a:rPr lang="en-US" smtClean="0">
                <a:solidFill>
                  <a:prstClr val="white"/>
                </a:solidFill>
              </a:rPr>
              <a:pPr/>
              <a:t>‹#›</a:t>
            </a:fld>
            <a:endParaRPr lang="en-US">
              <a:solidFill>
                <a:prstClr val="white"/>
              </a:solidFill>
            </a:endParaRPr>
          </a:p>
        </p:txBody>
      </p:sp>
      <p:cxnSp>
        <p:nvCxnSpPr>
          <p:cNvPr id="10" name="Straight Connector 9"/>
          <p:cNvCxnSpPr/>
          <p:nvPr userDrawn="1"/>
        </p:nvCxnSpPr>
        <p:spPr>
          <a:xfrm>
            <a:off x="1882069" y="708857"/>
            <a:ext cx="10139345" cy="0"/>
          </a:xfrm>
          <a:prstGeom prst="line">
            <a:avLst/>
          </a:prstGeom>
          <a:ln w="317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5">
            <a:extLst>
              <a:ext uri="{28A0092B-C50C-407E-A947-70E740481C1C}">
                <a14:useLocalDpi xmlns:a14="http://schemas.microsoft.com/office/drawing/2010/main" val="0"/>
              </a:ext>
            </a:extLst>
          </a:blip>
          <a:srcRect l="30204" t="66157" r="7198" b="12869"/>
          <a:stretch/>
        </p:blipFill>
        <p:spPr>
          <a:xfrm rot="5400000">
            <a:off x="-2650476" y="2622954"/>
            <a:ext cx="6867859" cy="159798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68142" y="111759"/>
            <a:ext cx="3761143" cy="485921"/>
          </a:xfrm>
          <a:prstGeom prst="rect">
            <a:avLst/>
          </a:prstGeom>
        </p:spPr>
      </p:pic>
      <p:sp>
        <p:nvSpPr>
          <p:cNvPr id="9" name="Text Placeholder 2"/>
          <p:cNvSpPr>
            <a:spLocks noGrp="1"/>
          </p:cNvSpPr>
          <p:nvPr>
            <p:ph type="body" idx="1"/>
          </p:nvPr>
        </p:nvSpPr>
        <p:spPr>
          <a:xfrm>
            <a:off x="1716349" y="1525674"/>
            <a:ext cx="4947251" cy="823912"/>
          </a:xfrm>
          <a:prstGeom prst="rect">
            <a:avLst/>
          </a:prstGeo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half" idx="2"/>
          </p:nvPr>
        </p:nvSpPr>
        <p:spPr>
          <a:xfrm>
            <a:off x="1716349" y="2349587"/>
            <a:ext cx="4947251" cy="36845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797507" y="1525674"/>
            <a:ext cx="5223907" cy="823912"/>
          </a:xfrm>
          <a:prstGeom prst="rect">
            <a:avLst/>
          </a:prstGeo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Content Placeholder 5"/>
          <p:cNvSpPr>
            <a:spLocks noGrp="1"/>
          </p:cNvSpPr>
          <p:nvPr>
            <p:ph sz="quarter" idx="10"/>
          </p:nvPr>
        </p:nvSpPr>
        <p:spPr>
          <a:xfrm>
            <a:off x="6797507" y="2349587"/>
            <a:ext cx="5223907" cy="36845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43197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Shape 77"/>
          <p:cNvSpPr/>
          <p:nvPr userDrawn="1"/>
        </p:nvSpPr>
        <p:spPr>
          <a:xfrm>
            <a:off x="-1" y="687169"/>
            <a:ext cx="12192001" cy="64697"/>
          </a:xfrm>
          <a:prstGeom prst="rect">
            <a:avLst/>
          </a:prstGeom>
          <a:gradFill flip="none" rotWithShape="1">
            <a:gsLst>
              <a:gs pos="0">
                <a:srgbClr val="C00000"/>
              </a:gs>
              <a:gs pos="57000">
                <a:schemeClr val="accent5"/>
              </a:gs>
            </a:gsLst>
            <a:lin ang="5400000" scaled="1"/>
            <a:tileRect/>
          </a:gradFill>
          <a:ln w="12700">
            <a:miter lim="400000"/>
          </a:ln>
        </p:spPr>
        <p:txBody>
          <a:bodyPr lIns="28575" tIns="28575" rIns="28575" bIns="28575"/>
          <a:lstStyle/>
          <a:p>
            <a:pPr algn="ctr" defTabSz="438150">
              <a:defRPr sz="4000">
                <a:solidFill>
                  <a:srgbClr val="FFFFFF"/>
                </a:solidFill>
                <a:effectLst>
                  <a:outerShdw blurRad="38100" dist="12700" dir="5400000" rotWithShape="0">
                    <a:srgbClr val="000000">
                      <a:alpha val="50000"/>
                    </a:srgbClr>
                  </a:outerShdw>
                </a:effectLst>
                <a:uFillTx/>
              </a:defRPr>
            </a:pPr>
            <a:endParaRPr sz="3000">
              <a:solidFill>
                <a:srgbClr val="FFFFFF"/>
              </a:solidFill>
              <a:effectLst>
                <a:outerShdw blurRad="38100" dist="12700" dir="5400000" rotWithShape="0">
                  <a:srgbClr val="000000">
                    <a:alpha val="50000"/>
                  </a:srgbClr>
                </a:outerShdw>
              </a:effectLst>
            </a:endParaRPr>
          </a:p>
        </p:txBody>
      </p:sp>
      <p:sp>
        <p:nvSpPr>
          <p:cNvPr id="2" name="Title 1"/>
          <p:cNvSpPr>
            <a:spLocks noGrp="1"/>
          </p:cNvSpPr>
          <p:nvPr>
            <p:ph type="title"/>
          </p:nvPr>
        </p:nvSpPr>
        <p:spPr>
          <a:xfrm>
            <a:off x="656170" y="932759"/>
            <a:ext cx="10879665" cy="748393"/>
          </a:xfrm>
          <a:prstGeom prst="rect">
            <a:avLst/>
          </a:prstGeom>
        </p:spPr>
        <p:txBody>
          <a:bodyPr/>
          <a:lstStyle>
            <a:lvl1pPr>
              <a:defRPr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b="26199"/>
          <a:stretch/>
        </p:blipFill>
        <p:spPr>
          <a:xfrm>
            <a:off x="0" y="6066571"/>
            <a:ext cx="12192000" cy="804492"/>
          </a:xfrm>
          <a:prstGeom prst="rect">
            <a:avLst/>
          </a:prstGeom>
        </p:spPr>
      </p:pic>
      <p:sp>
        <p:nvSpPr>
          <p:cNvPr id="11" name="Slide Number Placeholder 5"/>
          <p:cNvSpPr>
            <a:spLocks noGrp="1"/>
          </p:cNvSpPr>
          <p:nvPr>
            <p:ph type="sldNum" sz="quarter" idx="4"/>
          </p:nvPr>
        </p:nvSpPr>
        <p:spPr>
          <a:xfrm>
            <a:off x="8534401" y="6522151"/>
            <a:ext cx="3657600" cy="335850"/>
          </a:xfrm>
          <a:prstGeom prst="rect">
            <a:avLst/>
          </a:prstGeom>
        </p:spPr>
        <p:txBody>
          <a:bodyPr/>
          <a:lstStyle>
            <a:lvl1pPr algn="r">
              <a:defRPr sz="1200">
                <a:solidFill>
                  <a:schemeClr val="bg1"/>
                </a:solidFill>
              </a:defRPr>
            </a:lvl1pPr>
          </a:lstStyle>
          <a:p>
            <a:fld id="{A6B309EF-3636-4E02-9A81-15992B2F2611}"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8142" y="111759"/>
            <a:ext cx="3761143" cy="485921"/>
          </a:xfrm>
          <a:prstGeom prst="rect">
            <a:avLst/>
          </a:prstGeom>
        </p:spPr>
      </p:pic>
      <p:sp>
        <p:nvSpPr>
          <p:cNvPr id="13" name="Content Placeholder 2"/>
          <p:cNvSpPr>
            <a:spLocks noGrp="1"/>
          </p:cNvSpPr>
          <p:nvPr>
            <p:ph sz="half" idx="1"/>
          </p:nvPr>
        </p:nvSpPr>
        <p:spPr>
          <a:xfrm>
            <a:off x="656168"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2"/>
          </p:nvPr>
        </p:nvSpPr>
        <p:spPr>
          <a:xfrm>
            <a:off x="6342847" y="1681152"/>
            <a:ext cx="5181600" cy="4056800"/>
          </a:xfrm>
          <a:prstGeom prst="rect">
            <a:avLst/>
          </a:prstGeom>
        </p:spPr>
        <p:txBody>
          <a:bodyPr/>
          <a:lstStyle>
            <a:lvl1pPr>
              <a:defRPr sz="2800">
                <a:solidFill>
                  <a:schemeClr val="tx1">
                    <a:lumMod val="65000"/>
                    <a:lumOff val="35000"/>
                  </a:schemeClr>
                </a:solidFill>
              </a:defRPr>
            </a:lvl1pPr>
            <a:lvl2pPr>
              <a:defRPr sz="24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349118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0023"/>
          <a:stretch/>
        </p:blipFill>
        <p:spPr>
          <a:xfrm>
            <a:off x="-9676" y="0"/>
            <a:ext cx="12201675" cy="6858000"/>
          </a:xfrm>
          <a:prstGeom prst="rect">
            <a:avLst/>
          </a:prstGeom>
        </p:spPr>
      </p:pic>
      <p:sp>
        <p:nvSpPr>
          <p:cNvPr id="4"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chemeClr val="bg1"/>
                </a:solidFill>
              </a:defRPr>
            </a:lvl1pPr>
          </a:lstStyle>
          <a:p>
            <a:fld id="{A6B309EF-3636-4E02-9A81-15992B2F2611}" type="slidenum">
              <a:rPr lang="en-US" smtClean="0">
                <a:solidFill>
                  <a:prstClr val="white"/>
                </a:solidFill>
              </a:rPr>
              <a:pPr/>
              <a:t>‹#›</a:t>
            </a:fld>
            <a:endParaRPr lang="en-US">
              <a:solidFill>
                <a:prstClr val="white"/>
              </a:solidFill>
            </a:endParaRPr>
          </a:p>
        </p:txBody>
      </p:sp>
      <p:pic>
        <p:nvPicPr>
          <p:cNvPr id="6" name="Picture 5"/>
          <p:cNvPicPr>
            <a:picLocks noChangeAspect="1"/>
          </p:cNvPicPr>
          <p:nvPr userDrawn="1"/>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9602337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83648" y1="21304" x2="83648" y2="2130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10022"/>
          <a:stretch/>
        </p:blipFill>
        <p:spPr>
          <a:xfrm>
            <a:off x="-9676" y="1"/>
            <a:ext cx="12201677" cy="6858000"/>
          </a:xfrm>
          <a:prstGeom prst="rect">
            <a:avLst/>
          </a:prstGeom>
        </p:spPr>
      </p:pic>
      <p:sp>
        <p:nvSpPr>
          <p:cNvPr id="5"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11186220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8" name="image1.jpg"/>
          <p:cNvPicPr/>
          <p:nvPr userDrawn="1"/>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1" y="0"/>
            <a:ext cx="12192001" cy="6858000"/>
          </a:xfrm>
          <a:prstGeom prst="rect">
            <a:avLst/>
          </a:prstGeom>
          <a:ln w="12700">
            <a:round/>
          </a:ln>
        </p:spPr>
      </p:pic>
      <p:sp>
        <p:nvSpPr>
          <p:cNvPr id="4"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11200336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329085" y="6319325"/>
            <a:ext cx="3657600" cy="438150"/>
          </a:xfrm>
          <a:prstGeom prst="rect">
            <a:avLst/>
          </a:prstGeom>
        </p:spPr>
        <p:txBody>
          <a:bodyPr/>
          <a:lstStyle>
            <a:lvl1pPr algn="l">
              <a:defRPr sz="1200">
                <a:solidFill>
                  <a:srgbClr val="FF0000"/>
                </a:solidFill>
              </a:defRPr>
            </a:lvl1pPr>
          </a:lstStyle>
          <a:p>
            <a:fld id="{A6B309EF-3636-4E02-9A81-15992B2F2611}" type="slidenum">
              <a:rPr lang="en-US" smtClean="0"/>
              <a:pPr/>
              <a:t>‹#›</a:t>
            </a:fld>
            <a:endParaRPr lang="en-US"/>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8142" y="6231546"/>
            <a:ext cx="3761143" cy="485921"/>
          </a:xfrm>
          <a:prstGeom prst="rect">
            <a:avLst/>
          </a:prstGeom>
        </p:spPr>
      </p:pic>
    </p:spTree>
    <p:custDataLst>
      <p:tags r:id="rId1"/>
    </p:custDataLst>
    <p:extLst>
      <p:ext uri="{BB962C8B-B14F-4D97-AF65-F5344CB8AC3E}">
        <p14:creationId xmlns:p14="http://schemas.microsoft.com/office/powerpoint/2010/main" val="170893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63B073-513C-4E7D-BC27-037256A8A859}" type="slidenum">
              <a:rPr lang="en-US"/>
              <a:pPr>
                <a:defRPr/>
              </a:pPr>
              <a:t>‹#›</a:t>
            </a:fld>
            <a:endParaRPr lang="en-US"/>
          </a:p>
        </p:txBody>
      </p:sp>
    </p:spTree>
    <p:extLst>
      <p:ext uri="{BB962C8B-B14F-4D97-AF65-F5344CB8AC3E}">
        <p14:creationId xmlns:p14="http://schemas.microsoft.com/office/powerpoint/2010/main" val="200785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760"/>
            <a:ext cx="10515600" cy="1325880"/>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8610600" y="6356350"/>
            <a:ext cx="2743200" cy="365125"/>
          </a:xfrm>
          <a:prstGeom prst="rect">
            <a:avLst/>
          </a:prstGeom>
        </p:spPr>
        <p:txBody>
          <a:bodyPr/>
          <a:lstStyle/>
          <a:p>
            <a:fld id="{A6B309EF-3636-4E02-9A81-15992B2F2611}" type="slidenum">
              <a:rPr lang="en-US" smtClean="0">
                <a:solidFill>
                  <a:srgbClr val="E32525"/>
                </a:solidFill>
              </a:rPr>
              <a:pPr/>
              <a:t>‹#›</a:t>
            </a:fld>
            <a:endParaRPr lang="en-US">
              <a:solidFill>
                <a:srgbClr val="E32525"/>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29919"/>
            <a:ext cx="12192000" cy="223360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5248" y="6052455"/>
            <a:ext cx="3154688" cy="558812"/>
          </a:xfrm>
          <a:prstGeom prst="rect">
            <a:avLst/>
          </a:prstGeom>
        </p:spPr>
      </p:pic>
    </p:spTree>
    <p:custDataLst>
      <p:tags r:id="rId1"/>
    </p:custDataLst>
    <p:extLst>
      <p:ext uri="{BB962C8B-B14F-4D97-AF65-F5344CB8AC3E}">
        <p14:creationId xmlns:p14="http://schemas.microsoft.com/office/powerpoint/2010/main" val="1792367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0307" y="4114801"/>
            <a:ext cx="10363200" cy="1362075"/>
          </a:xfrm>
          <a:prstGeom prst="rect">
            <a:avLst/>
          </a:prstGeom>
        </p:spPr>
        <p:txBody>
          <a:bodyPr vert="horz" wrap="none" lIns="91440" tIns="45720" rIns="91440" bIns="45720" rtlCol="0" anchor="b" anchorCtr="0">
            <a:noAutofit/>
            <a:scene3d>
              <a:camera prst="orthographicFront"/>
              <a:lightRig rig="morning" dir="tl"/>
            </a:scene3d>
            <a:sp3d extrusionH="12700" contourW="8890" prstMaterial="powder">
              <a:bevelT w="25400" h="25400"/>
              <a:contourClr>
                <a:schemeClr val="accent2">
                  <a:shade val="75000"/>
                </a:schemeClr>
              </a:contourClr>
            </a:sp3d>
          </a:bodyPr>
          <a:lstStyle>
            <a:lvl1pPr>
              <a:defRPr lang="en-US" sz="5400" cap="none" dirty="0">
                <a:ln w="11430"/>
                <a:solidFill>
                  <a:srgbClr val="C00000"/>
                </a:solidFill>
                <a:effectLst>
                  <a:glow rad="101600">
                    <a:schemeClr val="bg1">
                      <a:alpha val="75000"/>
                    </a:schemeClr>
                  </a:glow>
                  <a:reflection blurRad="6350" stA="50000" endA="300" endPos="50000" dist="29997" dir="5400000" sy="-100000" algn="bl" rotWithShape="0"/>
                </a:effectLst>
              </a:defRPr>
            </a:lvl1pPr>
          </a:lstStyle>
          <a:p>
            <a:pPr lvl="0"/>
            <a:r>
              <a:rPr lang="en-US"/>
              <a:t>MASTER TITLE STYLE</a:t>
            </a:r>
          </a:p>
        </p:txBody>
      </p:sp>
      <p:sp>
        <p:nvSpPr>
          <p:cNvPr id="5" name="Footer Placeholder 4"/>
          <p:cNvSpPr>
            <a:spLocks noGrp="1"/>
          </p:cNvSpPr>
          <p:nvPr>
            <p:ph type="ftr" sz="quarter" idx="11"/>
          </p:nvPr>
        </p:nvSpPr>
        <p:spPr>
          <a:xfrm>
            <a:off x="4690019" y="6285122"/>
            <a:ext cx="6299200" cy="274320"/>
          </a:xfrm>
          <a:prstGeom prst="rect">
            <a:avLst/>
          </a:prstGeom>
        </p:spPr>
        <p:txBody>
          <a:bodyPr/>
          <a:lstStyle/>
          <a:p>
            <a:endParaRPr>
              <a:solidFill>
                <a:prstClr val="black">
                  <a:lumMod val="50000"/>
                  <a:lumOff val="50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AE9540-FBB6-4AEB-A722-E6BA83B1E5CE}" type="slidenum">
              <a:rPr>
                <a:solidFill>
                  <a:prstClr val="black">
                    <a:lumMod val="50000"/>
                    <a:lumOff val="50000"/>
                  </a:prstClr>
                </a:solidFill>
              </a:rPr>
              <a:pPr/>
              <a:t>‹#›</a:t>
            </a:fld>
            <a:endParaRPr>
              <a:solidFill>
                <a:prstClr val="black">
                  <a:lumMod val="50000"/>
                  <a:lumOff val="50000"/>
                </a:prstClr>
              </a:solidFill>
            </a:endParaRPr>
          </a:p>
        </p:txBody>
      </p:sp>
    </p:spTree>
    <p:extLst>
      <p:ext uri="{BB962C8B-B14F-4D97-AF65-F5344CB8AC3E}">
        <p14:creationId xmlns:p14="http://schemas.microsoft.com/office/powerpoint/2010/main" val="1169202148"/>
      </p:ext>
    </p:extLst>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100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2" name="TextBox 1"/>
          <p:cNvSpPr txBox="1"/>
          <p:nvPr userDrawn="1"/>
        </p:nvSpPr>
        <p:spPr>
          <a:xfrm>
            <a:off x="10146748" y="6533862"/>
            <a:ext cx="2032000" cy="196208"/>
          </a:xfrm>
          <a:prstGeom prst="rect">
            <a:avLst/>
          </a:prstGeom>
          <a:solidFill>
            <a:schemeClr val="tx1"/>
          </a:solidFill>
        </p:spPr>
        <p:txBody>
          <a:bodyPr wrap="square" rtlCol="0">
            <a:spAutoFit/>
          </a:bodyPr>
          <a:lstStyle/>
          <a:p>
            <a:pPr eaLnBrk="0" fontAlgn="base" hangingPunct="0">
              <a:spcBef>
                <a:spcPct val="0"/>
              </a:spcBef>
              <a:spcAft>
                <a:spcPct val="0"/>
              </a:spcAft>
              <a:defRPr/>
            </a:pPr>
            <a:r>
              <a:rPr lang="en-US" sz="675" b="1">
                <a:solidFill>
                  <a:srgbClr val="FF0000"/>
                </a:solidFill>
              </a:rPr>
              <a:t>science</a:t>
            </a:r>
            <a:r>
              <a:rPr lang="en-US" sz="675" b="1">
                <a:solidFill>
                  <a:srgbClr val="000000"/>
                </a:solidFill>
              </a:rPr>
              <a:t> is why</a:t>
            </a:r>
          </a:p>
        </p:txBody>
      </p:sp>
    </p:spTree>
    <p:extLst>
      <p:ext uri="{BB962C8B-B14F-4D97-AF65-F5344CB8AC3E}">
        <p14:creationId xmlns:p14="http://schemas.microsoft.com/office/powerpoint/2010/main" val="2834231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682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2"/>
            <a:ext cx="7315200" cy="4572001"/>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8"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258131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3757521459"/>
      </p:ext>
    </p:extLst>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1800" b="0"/>
            </a:lvl1pPr>
            <a:lvl2pPr>
              <a:defRPr sz="1500" b="0"/>
            </a:lvl2pPr>
            <a:lvl3pPr>
              <a:defRPr sz="1350" b="0"/>
            </a:lvl3pPr>
            <a:lvl4pPr>
              <a:defRPr sz="1200" b="0"/>
            </a:lvl4pPr>
            <a:lvl5pPr>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24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1500" b="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1763391510"/>
      </p:ext>
    </p:extLst>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1371600"/>
            <a:ext cx="11582400" cy="4267200"/>
          </a:xfrm>
          <a:prstGeom prst="rect">
            <a:avLst/>
          </a:prstGeom>
        </p:spPr>
        <p:txBody>
          <a:bodyPr/>
          <a:lstStyle>
            <a:lvl1pPr>
              <a:defRPr sz="2399" b="0"/>
            </a:lvl1pPr>
            <a:lvl2pPr>
              <a:defRPr sz="1999" b="0"/>
            </a:lvl2pPr>
            <a:lvl3pPr>
              <a:defRPr sz="1799"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1" y="228601"/>
            <a:ext cx="11582400" cy="536575"/>
          </a:xfrm>
          <a:prstGeom prst="rect">
            <a:avLst/>
          </a:prstGeom>
        </p:spPr>
        <p:txBody>
          <a:bodyPr/>
          <a:lstStyle>
            <a:lvl1pPr algn="l">
              <a:defRPr sz="3199">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1" y="685800"/>
            <a:ext cx="11582400" cy="304800"/>
          </a:xfrm>
          <a:prstGeom prst="rect">
            <a:avLst/>
          </a:prstGeom>
        </p:spPr>
        <p:txBody>
          <a:bodyPr/>
          <a:lstStyle>
            <a:lvl1pPr marL="0" indent="0" algn="l">
              <a:buNone/>
              <a:defRPr sz="1999" b="0"/>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2"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2"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945633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1" y="228601"/>
            <a:ext cx="11582400" cy="536575"/>
          </a:xfrm>
          <a:prstGeom prst="rect">
            <a:avLst/>
          </a:prstGeom>
        </p:spPr>
        <p:txBody>
          <a:bodyPr/>
          <a:lstStyle>
            <a:lvl1pPr algn="l">
              <a:defRPr sz="3199">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1" y="685800"/>
            <a:ext cx="11582400" cy="304800"/>
          </a:xfrm>
          <a:prstGeom prst="rect">
            <a:avLst/>
          </a:prstGeom>
        </p:spPr>
        <p:txBody>
          <a:bodyPr/>
          <a:lstStyle>
            <a:lvl1pPr marL="0" indent="0" algn="l">
              <a:buNone/>
              <a:defRPr sz="1999" b="0"/>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2"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2"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13" name="Content Placeholder 2"/>
          <p:cNvSpPr>
            <a:spLocks noGrp="1"/>
          </p:cNvSpPr>
          <p:nvPr>
            <p:ph idx="1"/>
          </p:nvPr>
        </p:nvSpPr>
        <p:spPr>
          <a:xfrm>
            <a:off x="304802" y="1371600"/>
            <a:ext cx="5588000" cy="4267200"/>
          </a:xfrm>
          <a:prstGeom prst="rect">
            <a:avLst/>
          </a:prstGeom>
        </p:spPr>
        <p:txBody>
          <a:bodyPr/>
          <a:lstStyle>
            <a:lvl1pPr>
              <a:defRPr sz="2399" b="0"/>
            </a:lvl1pPr>
            <a:lvl2pPr>
              <a:defRPr sz="1999" b="0"/>
            </a:lvl2pPr>
            <a:lvl3pPr>
              <a:defRPr sz="1799"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399" b="0"/>
            </a:lvl1pPr>
            <a:lvl2pPr>
              <a:defRPr sz="1999" b="0"/>
            </a:lvl2pPr>
            <a:lvl3pPr>
              <a:defRPr sz="1799"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1071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2" y="1295403"/>
            <a:ext cx="7315200" cy="4572001"/>
          </a:xfrm>
          <a:prstGeom prst="rect">
            <a:avLst/>
          </a:prstGeo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8" name="Title 1"/>
          <p:cNvSpPr>
            <a:spLocks noGrp="1"/>
          </p:cNvSpPr>
          <p:nvPr>
            <p:ph type="ctrTitle"/>
          </p:nvPr>
        </p:nvSpPr>
        <p:spPr>
          <a:xfrm>
            <a:off x="304801" y="228601"/>
            <a:ext cx="11582400" cy="536575"/>
          </a:xfrm>
          <a:prstGeom prst="rect">
            <a:avLst/>
          </a:prstGeom>
        </p:spPr>
        <p:txBody>
          <a:bodyPr/>
          <a:lstStyle>
            <a:lvl1pPr algn="l">
              <a:defRPr sz="3199">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1" y="685800"/>
            <a:ext cx="11582400" cy="304800"/>
          </a:xfrm>
          <a:prstGeom prst="rect">
            <a:avLst/>
          </a:prstGeom>
        </p:spPr>
        <p:txBody>
          <a:bodyPr/>
          <a:lstStyle>
            <a:lvl1pPr marL="0" indent="0" algn="l">
              <a:buNone/>
              <a:defRPr sz="1999" b="0"/>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1" name="Footer Placeholder 4"/>
          <p:cNvSpPr>
            <a:spLocks noGrp="1"/>
          </p:cNvSpPr>
          <p:nvPr>
            <p:ph type="ftr" sz="quarter" idx="12"/>
          </p:nvPr>
        </p:nvSpPr>
        <p:spPr>
          <a:xfrm>
            <a:off x="3149602"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2"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423293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143000"/>
            <a:ext cx="4011084" cy="990600"/>
          </a:xfrm>
        </p:spPr>
        <p:txBody>
          <a:bodyPr anchor="b"/>
          <a:lstStyle>
            <a:lvl1pPr algn="l">
              <a:defRPr sz="1500" b="1">
                <a:solidFill>
                  <a:schemeClr val="tx1"/>
                </a:solidFill>
              </a:defRPr>
            </a:lvl1pPr>
          </a:lstStyle>
          <a:p>
            <a:r>
              <a:rPr lang="en-US"/>
              <a:t>Click to edit Master title style</a:t>
            </a:r>
          </a:p>
        </p:txBody>
      </p:sp>
      <p:sp>
        <p:nvSpPr>
          <p:cNvPr id="3" name="Content Placeholder 2"/>
          <p:cNvSpPr>
            <a:spLocks noGrp="1"/>
          </p:cNvSpPr>
          <p:nvPr>
            <p:ph idx="1"/>
          </p:nvPr>
        </p:nvSpPr>
        <p:spPr>
          <a:xfrm>
            <a:off x="4766733" y="1143003"/>
            <a:ext cx="6815667" cy="49831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2133603"/>
            <a:ext cx="4011084" cy="39925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FB1B02-571B-4515-9FFE-E066D9D6069C}" type="slidenum">
              <a:rPr lang="en-US"/>
              <a:pPr>
                <a:defRPr/>
              </a:pPr>
              <a:t>‹#›</a:t>
            </a:fld>
            <a:endParaRPr lang="en-US"/>
          </a:p>
        </p:txBody>
      </p:sp>
    </p:spTree>
    <p:extLst>
      <p:ext uri="{BB962C8B-B14F-4D97-AF65-F5344CB8AC3E}">
        <p14:creationId xmlns:p14="http://schemas.microsoft.com/office/powerpoint/2010/main" val="36955516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41006564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
        <p:nvSpPr>
          <p:cNvPr id="13" name="Content Placeholder 2"/>
          <p:cNvSpPr>
            <a:spLocks noGrp="1"/>
          </p:cNvSpPr>
          <p:nvPr>
            <p:ph idx="1"/>
          </p:nvPr>
        </p:nvSpPr>
        <p:spPr>
          <a:xfrm>
            <a:off x="3048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4"/>
          </p:nvPr>
        </p:nvSpPr>
        <p:spPr>
          <a:xfrm>
            <a:off x="6299200" y="1371600"/>
            <a:ext cx="55880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93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438400" y="1295400"/>
            <a:ext cx="7315200" cy="45720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9"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10"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p>
        </p:txBody>
      </p:sp>
      <p:sp>
        <p:nvSpPr>
          <p:cNvPr id="11"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2"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203926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81869"/>
            <a:ext cx="10515600" cy="44865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2245015"/>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52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52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3638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AHA text 01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32861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5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1"/>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612736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AHA text 01 -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2B795-87F2-B745-ADF4-DB43B11E3C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C8629B-0A95-1B4C-B422-138F5DB0F6EC}"/>
              </a:ext>
            </a:extLst>
          </p:cNvPr>
          <p:cNvSpPr>
            <a:spLocks noGrp="1"/>
          </p:cNvSpPr>
          <p:nvPr>
            <p:ph idx="1"/>
          </p:nvPr>
        </p:nvSpPr>
        <p:spPr>
          <a:xfrm>
            <a:off x="838200" y="1281869"/>
            <a:ext cx="10515600" cy="44865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2857965"/>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AHA text 01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4CFD-BD8E-CA44-95EF-CF6D1428D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9E0CA-17A6-EE4A-8F3C-2582D8C9ABAE}"/>
              </a:ext>
            </a:extLst>
          </p:cNvPr>
          <p:cNvSpPr>
            <a:spLocks noGrp="1"/>
          </p:cNvSpPr>
          <p:nvPr>
            <p:ph sz="half" idx="1"/>
          </p:nvPr>
        </p:nvSpPr>
        <p:spPr>
          <a:xfrm>
            <a:off x="838200" y="1256232"/>
            <a:ext cx="5119688" cy="452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25C42A-52E2-5844-82AF-9C4BB98A62DA}"/>
              </a:ext>
            </a:extLst>
          </p:cNvPr>
          <p:cNvSpPr>
            <a:spLocks noGrp="1"/>
          </p:cNvSpPr>
          <p:nvPr>
            <p:ph sz="half" idx="2"/>
          </p:nvPr>
        </p:nvSpPr>
        <p:spPr>
          <a:xfrm>
            <a:off x="6234112" y="1256232"/>
            <a:ext cx="5119687" cy="452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360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8F8B0C-A08F-4BFB-86ED-7D5C04876D6F}" type="slidenum">
              <a:rPr lang="en-US"/>
              <a:pPr>
                <a:defRPr/>
              </a:pPr>
              <a:t>‹#›</a:t>
            </a:fld>
            <a:endParaRPr lang="en-US"/>
          </a:p>
        </p:txBody>
      </p:sp>
    </p:spTree>
    <p:extLst>
      <p:ext uri="{BB962C8B-B14F-4D97-AF65-F5344CB8AC3E}">
        <p14:creationId xmlns:p14="http://schemas.microsoft.com/office/powerpoint/2010/main" val="10289148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AHA text 01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38B-6E59-484D-B776-7712244BCB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0883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892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11582400" cy="4267200"/>
          </a:xfrm>
          <a:prstGeom prst="rect">
            <a:avLst/>
          </a:prstGeom>
        </p:spPr>
        <p:txBody>
          <a:bodyPr/>
          <a:lstStyle>
            <a:lvl1pPr>
              <a:defRPr sz="2400" b="0"/>
            </a:lvl1pPr>
            <a:lvl2pPr>
              <a:defRPr sz="2000" b="0"/>
            </a:lvl2pPr>
            <a:lvl3pPr>
              <a:defRPr sz="1800" b="0"/>
            </a:lvl3pPr>
            <a:lvl4pPr>
              <a:defRPr sz="1600" b="0"/>
            </a:lvl4pPr>
            <a:lvl5pPr>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p:nvPr>
        </p:nvSpPr>
        <p:spPr>
          <a:xfrm>
            <a:off x="304800" y="228602"/>
            <a:ext cx="11582400" cy="536575"/>
          </a:xfrm>
          <a:prstGeom prst="rect">
            <a:avLst/>
          </a:prstGeom>
        </p:spPr>
        <p:txBody>
          <a:bodyPr/>
          <a:lstStyle>
            <a:lvl1pPr algn="l">
              <a:defRPr sz="3200">
                <a:solidFill>
                  <a:schemeClr val="bg2"/>
                </a:solidFill>
              </a:defRPr>
            </a:lvl1pPr>
          </a:lstStyle>
          <a:p>
            <a:r>
              <a:rPr lang="en-US"/>
              <a:t>Click to edit Master title style</a:t>
            </a:r>
          </a:p>
        </p:txBody>
      </p:sp>
      <p:sp>
        <p:nvSpPr>
          <p:cNvPr id="8" name="Subtitle 2"/>
          <p:cNvSpPr>
            <a:spLocks noGrp="1"/>
          </p:cNvSpPr>
          <p:nvPr>
            <p:ph type="subTitle" idx="10"/>
          </p:nvPr>
        </p:nvSpPr>
        <p:spPr>
          <a:xfrm>
            <a:off x="304800" y="685800"/>
            <a:ext cx="11582400" cy="304800"/>
          </a:xfrm>
          <a:prstGeom prst="rect">
            <a:avLst/>
          </a:prstGeom>
        </p:spPr>
        <p:txBody>
          <a:bodyPr/>
          <a:lstStyle>
            <a:lvl1pPr marL="0" indent="0" algn="l">
              <a:buNone/>
              <a:defRPr sz="2000" b="0"/>
            </a:lvl1pPr>
            <a:lvl2pPr marL="457182" indent="0" algn="ctr">
              <a:buNone/>
              <a:defRPr/>
            </a:lvl2pPr>
            <a:lvl3pPr marL="914363" indent="0" algn="ctr">
              <a:buNone/>
              <a:defRPr/>
            </a:lvl3pPr>
            <a:lvl4pPr marL="1371545" indent="0" algn="ctr">
              <a:buNone/>
              <a:defRPr/>
            </a:lvl4pPr>
            <a:lvl5pPr marL="1828727" indent="0" algn="ctr">
              <a:buNone/>
              <a:defRPr/>
            </a:lvl5pPr>
            <a:lvl6pPr marL="2285909" indent="0" algn="ctr">
              <a:buNone/>
              <a:defRPr/>
            </a:lvl6pPr>
            <a:lvl7pPr marL="2743090" indent="0" algn="ctr">
              <a:buNone/>
              <a:defRPr/>
            </a:lvl7pPr>
            <a:lvl8pPr marL="3200272" indent="0" algn="ctr">
              <a:buNone/>
              <a:defRPr/>
            </a:lvl8pPr>
            <a:lvl9pPr marL="3657454" indent="0" algn="ctr">
              <a:buNone/>
              <a:defRPr/>
            </a:lvl9pPr>
          </a:lstStyle>
          <a:p>
            <a:r>
              <a:rPr lang="en-US"/>
              <a:t>Click to edit Master subtitle style</a:t>
            </a:r>
          </a:p>
        </p:txBody>
      </p:sp>
      <p:sp>
        <p:nvSpPr>
          <p:cNvPr id="9" name="Date Placeholder 3"/>
          <p:cNvSpPr>
            <a:spLocks noGrp="1"/>
          </p:cNvSpPr>
          <p:nvPr>
            <p:ph type="dt" sz="half" idx="11"/>
          </p:nvPr>
        </p:nvSpPr>
        <p:spPr>
          <a:xfrm>
            <a:off x="304800" y="6400800"/>
            <a:ext cx="2540000" cy="304800"/>
          </a:xfrm>
          <a:prstGeom prst="rect">
            <a:avLst/>
          </a:prstGeom>
        </p:spPr>
        <p:txBody>
          <a:bodyPr/>
          <a:lstStyle>
            <a:lvl1pPr>
              <a:defRPr>
                <a:latin typeface="Arial Narrow"/>
                <a:cs typeface="Arial Narrow"/>
              </a:defRPr>
            </a:lvl1pPr>
          </a:lstStyle>
          <a:p>
            <a:endParaRPr lang="en-US" altLang="en-US">
              <a:solidFill>
                <a:srgbClr val="000000"/>
              </a:solidFill>
            </a:endParaRPr>
          </a:p>
        </p:txBody>
      </p:sp>
      <p:sp>
        <p:nvSpPr>
          <p:cNvPr id="10" name="Footer Placeholder 4"/>
          <p:cNvSpPr>
            <a:spLocks noGrp="1"/>
          </p:cNvSpPr>
          <p:nvPr>
            <p:ph type="ftr" sz="quarter" idx="12"/>
          </p:nvPr>
        </p:nvSpPr>
        <p:spPr>
          <a:xfrm>
            <a:off x="3149600" y="6400800"/>
            <a:ext cx="3860800" cy="304800"/>
          </a:xfrm>
          <a:prstGeom prst="rect">
            <a:avLst/>
          </a:prstGeom>
        </p:spPr>
        <p:txBody>
          <a:bodyPr/>
          <a:lstStyle>
            <a:lvl1pPr>
              <a:defRPr>
                <a:latin typeface="Arial Narrow"/>
                <a:cs typeface="Arial Narrow"/>
              </a:defRPr>
            </a:lvl1pPr>
          </a:lstStyle>
          <a:p>
            <a:endParaRPr lang="en-US" altLang="en-US"/>
          </a:p>
        </p:txBody>
      </p:sp>
      <p:sp>
        <p:nvSpPr>
          <p:cNvPr id="11" name="Slide Number Placeholder 5"/>
          <p:cNvSpPr>
            <a:spLocks noGrp="1"/>
          </p:cNvSpPr>
          <p:nvPr>
            <p:ph type="sldNum" sz="quarter" idx="13"/>
          </p:nvPr>
        </p:nvSpPr>
        <p:spPr>
          <a:xfrm>
            <a:off x="7416800" y="6400800"/>
            <a:ext cx="1930400" cy="304800"/>
          </a:xfrm>
          <a:prstGeom prst="rect">
            <a:avLst/>
          </a:prstGeom>
        </p:spPr>
        <p:txBody>
          <a:bodyPr/>
          <a:lstStyle>
            <a:lvl1pPr>
              <a:defRPr/>
            </a:lvl1pPr>
          </a:lstStyle>
          <a:p>
            <a:fld id="{94B6551B-2A84-42DA-BD5E-D1E2F4E4AD85}" type="slidenum">
              <a:rPr lang="en-US" altLang="en-US"/>
              <a:pPr/>
              <a:t>‹#›</a:t>
            </a:fld>
            <a:endParaRPr lang="en-US" altLang="en-US"/>
          </a:p>
        </p:txBody>
      </p:sp>
    </p:spTree>
    <p:extLst>
      <p:ext uri="{BB962C8B-B14F-4D97-AF65-F5344CB8AC3E}">
        <p14:creationId xmlns:p14="http://schemas.microsoft.com/office/powerpoint/2010/main" val="12661854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6076157" y="2013480"/>
            <a:ext cx="6105260" cy="4844521"/>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6646334" y="2457980"/>
            <a:ext cx="5535083" cy="4400021"/>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13940" y="5562601"/>
            <a:ext cx="1997061" cy="107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2566458"/>
            <a:ext cx="129646" cy="12065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3365500"/>
            <a:ext cx="3238500" cy="635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444500" y="3463289"/>
            <a:ext cx="7493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444500" y="2286001"/>
            <a:ext cx="8890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Tree>
    <p:extLst>
      <p:ext uri="{BB962C8B-B14F-4D97-AF65-F5344CB8AC3E}">
        <p14:creationId xmlns:p14="http://schemas.microsoft.com/office/powerpoint/2010/main" val="29933790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1938000" y="2566458"/>
            <a:ext cx="254000" cy="12065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sz="150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497417" y="3365500"/>
            <a:ext cx="11694583" cy="5080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444500" y="3463289"/>
            <a:ext cx="11049000" cy="1654968"/>
          </a:xfrm>
          <a:prstGeom prst="rect">
            <a:avLst/>
          </a:prstGeom>
        </p:spPr>
        <p:txBody>
          <a:bodyPr/>
          <a:lstStyle>
            <a:lvl1pPr marL="0" indent="0" algn="l">
              <a:buNone/>
              <a:defRPr sz="2333" b="0" i="0">
                <a:solidFill>
                  <a:srgbClr val="636466"/>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444500" y="2286001"/>
            <a:ext cx="11049000" cy="1092513"/>
          </a:xfrm>
          <a:prstGeom prst="rect">
            <a:avLst/>
          </a:prstGeom>
        </p:spPr>
        <p:txBody>
          <a:bodyPr anchor="b"/>
          <a:lstStyle>
            <a:lvl1pPr algn="l">
              <a:defRPr sz="6500" b="1" i="0" spc="250">
                <a:solidFill>
                  <a:srgbClr val="C10E21"/>
                </a:solidFill>
                <a:latin typeface="Lub Dub Heavy" panose="020B0603030403020204" pitchFamily="34" charset="77"/>
              </a:defRPr>
            </a:lvl1pPr>
          </a:lstStyle>
          <a:p>
            <a:r>
              <a:rPr lang="en-US"/>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5842000"/>
            <a:ext cx="12192000" cy="1016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6096000"/>
            <a:ext cx="12192000" cy="7620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23281493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2D81AEF5-BF8F-FD46-BCD5-75256E171725}"/>
              </a:ext>
            </a:extLst>
          </p:cNvPr>
          <p:cNvSpPr>
            <a:spLocks/>
          </p:cNvSpPr>
          <p:nvPr userDrawn="1"/>
        </p:nvSpPr>
        <p:spPr bwMode="auto">
          <a:xfrm>
            <a:off x="267230" y="2553229"/>
            <a:ext cx="11924771" cy="2704042"/>
          </a:xfrm>
          <a:custGeom>
            <a:avLst/>
            <a:gdLst>
              <a:gd name="T0" fmla="*/ 0 w 14310360"/>
              <a:gd name="T1" fmla="*/ 3246119 h 3246120"/>
              <a:gd name="T2" fmla="*/ 14310360 w 14310360"/>
              <a:gd name="T3" fmla="*/ 3246119 h 3246120"/>
              <a:gd name="T4" fmla="*/ 14310360 w 14310360"/>
              <a:gd name="T5" fmla="*/ 0 h 3246120"/>
              <a:gd name="T6" fmla="*/ 0 w 14310360"/>
              <a:gd name="T7" fmla="*/ 0 h 3246120"/>
              <a:gd name="T8" fmla="*/ 0 w 14310360"/>
              <a:gd name="T9" fmla="*/ 3246119 h 3246120"/>
            </a:gdLst>
            <a:ahLst/>
            <a:cxnLst>
              <a:cxn ang="0">
                <a:pos x="T0" y="T1"/>
              </a:cxn>
              <a:cxn ang="0">
                <a:pos x="T2" y="T3"/>
              </a:cxn>
              <a:cxn ang="0">
                <a:pos x="T4" y="T5"/>
              </a:cxn>
              <a:cxn ang="0">
                <a:pos x="T6" y="T7"/>
              </a:cxn>
              <a:cxn ang="0">
                <a:pos x="T8" y="T9"/>
              </a:cxn>
            </a:cxnLst>
            <a:rect l="0" t="0" r="r" b="b"/>
            <a:pathLst>
              <a:path w="14310360" h="3246120">
                <a:moveTo>
                  <a:pt x="0" y="3246119"/>
                </a:moveTo>
                <a:lnTo>
                  <a:pt x="14310360" y="3246119"/>
                </a:lnTo>
                <a:lnTo>
                  <a:pt x="14310360" y="0"/>
                </a:lnTo>
                <a:lnTo>
                  <a:pt x="0" y="0"/>
                </a:lnTo>
                <a:lnTo>
                  <a:pt x="0" y="3246119"/>
                </a:lnTo>
                <a:close/>
              </a:path>
            </a:pathLst>
          </a:custGeom>
          <a:solidFill>
            <a:srgbClr val="C10E21"/>
          </a:solidFill>
          <a:ln>
            <a:noFill/>
          </a:ln>
        </p:spPr>
        <p:txBody>
          <a:bodyPr lIns="0" tIns="0" rIns="0" bIns="0"/>
          <a:lstStyle/>
          <a:p>
            <a:endParaRPr lang="en-US" sz="1500">
              <a:solidFill>
                <a:srgbClr val="C10E21"/>
              </a:solidFill>
            </a:endParaRPr>
          </a:p>
        </p:txBody>
      </p:sp>
      <p:sp>
        <p:nvSpPr>
          <p:cNvPr id="3" name="object 3">
            <a:extLst>
              <a:ext uri="{FF2B5EF4-FFF2-40B4-BE49-F238E27FC236}">
                <a16:creationId xmlns:a16="http://schemas.microsoft.com/office/drawing/2014/main" id="{BB31CC0C-194D-824E-A121-45B35F1B64B5}"/>
              </a:ext>
            </a:extLst>
          </p:cNvPr>
          <p:cNvSpPr>
            <a:spLocks/>
          </p:cNvSpPr>
          <p:nvPr userDrawn="1"/>
        </p:nvSpPr>
        <p:spPr bwMode="auto">
          <a:xfrm>
            <a:off x="1" y="2553229"/>
            <a:ext cx="267229" cy="2704042"/>
          </a:xfrm>
          <a:custGeom>
            <a:avLst/>
            <a:gdLst>
              <a:gd name="T0" fmla="*/ 0 w 320040"/>
              <a:gd name="T1" fmla="*/ 3246119 h 3246120"/>
              <a:gd name="T2" fmla="*/ 320040 w 320040"/>
              <a:gd name="T3" fmla="*/ 3246119 h 3246120"/>
              <a:gd name="T4" fmla="*/ 320040 w 320040"/>
              <a:gd name="T5" fmla="*/ 0 h 3246120"/>
              <a:gd name="T6" fmla="*/ 0 w 320040"/>
              <a:gd name="T7" fmla="*/ 0 h 3246120"/>
              <a:gd name="T8" fmla="*/ 0 w 320040"/>
              <a:gd name="T9" fmla="*/ 3246119 h 3246120"/>
            </a:gdLst>
            <a:ahLst/>
            <a:cxnLst>
              <a:cxn ang="0">
                <a:pos x="T0" y="T1"/>
              </a:cxn>
              <a:cxn ang="0">
                <a:pos x="T2" y="T3"/>
              </a:cxn>
              <a:cxn ang="0">
                <a:pos x="T4" y="T5"/>
              </a:cxn>
              <a:cxn ang="0">
                <a:pos x="T6" y="T7"/>
              </a:cxn>
              <a:cxn ang="0">
                <a:pos x="T8" y="T9"/>
              </a:cxn>
            </a:cxnLst>
            <a:rect l="0" t="0" r="r" b="b"/>
            <a:pathLst>
              <a:path w="320040" h="3246120">
                <a:moveTo>
                  <a:pt x="0" y="3246119"/>
                </a:moveTo>
                <a:lnTo>
                  <a:pt x="320040" y="3246119"/>
                </a:lnTo>
                <a:lnTo>
                  <a:pt x="320040" y="0"/>
                </a:lnTo>
                <a:lnTo>
                  <a:pt x="0" y="0"/>
                </a:lnTo>
                <a:lnTo>
                  <a:pt x="0" y="3246119"/>
                </a:lnTo>
                <a:close/>
              </a:path>
            </a:pathLst>
          </a:custGeom>
          <a:solidFill>
            <a:srgbClr val="990000"/>
          </a:solidFill>
          <a:ln>
            <a:noFill/>
          </a:ln>
        </p:spPr>
        <p:txBody>
          <a:bodyPr lIns="0" tIns="0" rIns="0" bIns="0"/>
          <a:lstStyle/>
          <a:p>
            <a:endParaRPr lang="en-US" sz="1500">
              <a:solidFill>
                <a:srgbClr val="990000"/>
              </a:solidFill>
            </a:endParaRPr>
          </a:p>
        </p:txBody>
      </p:sp>
      <p:sp>
        <p:nvSpPr>
          <p:cNvPr id="7" name="Subtitle 2">
            <a:extLst>
              <a:ext uri="{FF2B5EF4-FFF2-40B4-BE49-F238E27FC236}">
                <a16:creationId xmlns:a16="http://schemas.microsoft.com/office/drawing/2014/main" id="{C5172DB4-A174-084A-A955-8EF506185CC8}"/>
              </a:ext>
            </a:extLst>
          </p:cNvPr>
          <p:cNvSpPr>
            <a:spLocks noGrp="1"/>
          </p:cNvSpPr>
          <p:nvPr>
            <p:ph type="subTitle" idx="1" hasCustomPrompt="1"/>
          </p:nvPr>
        </p:nvSpPr>
        <p:spPr>
          <a:xfrm>
            <a:off x="635000" y="4161788"/>
            <a:ext cx="10795000" cy="727713"/>
          </a:xfrm>
          <a:prstGeom prst="rect">
            <a:avLst/>
          </a:prstGeom>
        </p:spPr>
        <p:txBody>
          <a:bodyPr/>
          <a:lstStyle>
            <a:lvl1pPr marL="0" indent="0" algn="l">
              <a:buNone/>
              <a:defRPr sz="2333" b="0" i="0">
                <a:solidFill>
                  <a:schemeClr val="bg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8" name="Title 1">
            <a:extLst>
              <a:ext uri="{FF2B5EF4-FFF2-40B4-BE49-F238E27FC236}">
                <a16:creationId xmlns:a16="http://schemas.microsoft.com/office/drawing/2014/main" id="{A087D1DE-F68B-4340-A29E-DE70A5CD1E9B}"/>
              </a:ext>
            </a:extLst>
          </p:cNvPr>
          <p:cNvSpPr>
            <a:spLocks noGrp="1"/>
          </p:cNvSpPr>
          <p:nvPr>
            <p:ph type="ctrTitle" hasCustomPrompt="1"/>
          </p:nvPr>
        </p:nvSpPr>
        <p:spPr>
          <a:xfrm>
            <a:off x="635000" y="2984500"/>
            <a:ext cx="10795000" cy="1092513"/>
          </a:xfrm>
          <a:prstGeom prst="rect">
            <a:avLst/>
          </a:prstGeom>
        </p:spPr>
        <p:txBody>
          <a:bodyPr anchor="b"/>
          <a:lstStyle>
            <a:lvl1pPr algn="l">
              <a:defRPr sz="6500" b="1" i="0" spc="250">
                <a:solidFill>
                  <a:schemeClr val="bg1"/>
                </a:solidFill>
                <a:latin typeface="Lub Dub Heavy" panose="020B0603030403020204" pitchFamily="34" charset="77"/>
              </a:defRPr>
            </a:lvl1pPr>
          </a:lstStyle>
          <a:p>
            <a:r>
              <a:rPr lang="en-US"/>
              <a:t>TITLE SLIDE</a:t>
            </a:r>
          </a:p>
        </p:txBody>
      </p:sp>
      <p:sp>
        <p:nvSpPr>
          <p:cNvPr id="11" name="object 2">
            <a:extLst>
              <a:ext uri="{FF2B5EF4-FFF2-40B4-BE49-F238E27FC236}">
                <a16:creationId xmlns:a16="http://schemas.microsoft.com/office/drawing/2014/main" id="{7A6921F7-3B22-6744-91C8-4F9C827F2A4C}"/>
              </a:ext>
            </a:extLst>
          </p:cNvPr>
          <p:cNvSpPr>
            <a:spLocks/>
          </p:cNvSpPr>
          <p:nvPr userDrawn="1"/>
        </p:nvSpPr>
        <p:spPr bwMode="auto">
          <a:xfrm rot="-5400000">
            <a:off x="-81373" y="3773392"/>
            <a:ext cx="1326910" cy="142875"/>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pic>
        <p:nvPicPr>
          <p:cNvPr id="10" name="Picture 9">
            <a:extLst>
              <a:ext uri="{FF2B5EF4-FFF2-40B4-BE49-F238E27FC236}">
                <a16:creationId xmlns:a16="http://schemas.microsoft.com/office/drawing/2014/main" id="{E0BFB8F1-9F7B-8144-8419-75FD2065A1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3195637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C661A29-6BD8-C741-9617-97F919367C8E}"/>
              </a:ext>
            </a:extLst>
          </p:cNvPr>
          <p:cNvSpPr>
            <a:spLocks noGrp="1"/>
          </p:cNvSpPr>
          <p:nvPr>
            <p:ph type="pic" sz="quarter" idx="12"/>
          </p:nvPr>
        </p:nvSpPr>
        <p:spPr>
          <a:xfrm>
            <a:off x="8953500" y="0"/>
            <a:ext cx="3238500" cy="3270250"/>
          </a:xfrm>
          <a:prstGeom prst="rect">
            <a:avLst/>
          </a:prstGeom>
        </p:spPr>
        <p:txBody>
          <a:bodyPr/>
          <a:lstStyle/>
          <a:p>
            <a:r>
              <a:rPr lang="en-US"/>
              <a:t>Click icon to add picture</a:t>
            </a:r>
          </a:p>
        </p:txBody>
      </p:sp>
      <p:sp>
        <p:nvSpPr>
          <p:cNvPr id="9" name="Picture Placeholder 8">
            <a:extLst>
              <a:ext uri="{FF2B5EF4-FFF2-40B4-BE49-F238E27FC236}">
                <a16:creationId xmlns:a16="http://schemas.microsoft.com/office/drawing/2014/main" id="{7442D63B-BBF0-EF4C-82DD-478C90A2C66D}"/>
              </a:ext>
            </a:extLst>
          </p:cNvPr>
          <p:cNvSpPr>
            <a:spLocks noGrp="1"/>
          </p:cNvSpPr>
          <p:nvPr>
            <p:ph type="pic" sz="quarter" idx="11"/>
          </p:nvPr>
        </p:nvSpPr>
        <p:spPr>
          <a:xfrm>
            <a:off x="4635501" y="0"/>
            <a:ext cx="4172479" cy="3270250"/>
          </a:xfrm>
          <a:prstGeom prst="rect">
            <a:avLst/>
          </a:prstGeom>
        </p:spPr>
        <p:txBody>
          <a:bodyPr/>
          <a:lstStyle/>
          <a:p>
            <a:r>
              <a:rPr lang="en-US"/>
              <a:t>Click icon to add picture</a:t>
            </a:r>
          </a:p>
        </p:txBody>
      </p:sp>
      <p:sp>
        <p:nvSpPr>
          <p:cNvPr id="7" name="Picture Placeholder 6">
            <a:extLst>
              <a:ext uri="{FF2B5EF4-FFF2-40B4-BE49-F238E27FC236}">
                <a16:creationId xmlns:a16="http://schemas.microsoft.com/office/drawing/2014/main" id="{6F1BD663-23EA-694F-849E-DEEBC6E391F8}"/>
              </a:ext>
            </a:extLst>
          </p:cNvPr>
          <p:cNvSpPr>
            <a:spLocks noGrp="1"/>
          </p:cNvSpPr>
          <p:nvPr>
            <p:ph type="pic" sz="quarter" idx="10"/>
          </p:nvPr>
        </p:nvSpPr>
        <p:spPr>
          <a:xfrm>
            <a:off x="1" y="0"/>
            <a:ext cx="4489979" cy="6858000"/>
          </a:xfrm>
          <a:prstGeom prst="rect">
            <a:avLst/>
          </a:prstGeom>
        </p:spPr>
        <p:txBody>
          <a:bodyPr/>
          <a:lstStyle/>
          <a:p>
            <a:r>
              <a:rPr lang="en-US"/>
              <a:t>Click icon to add picture</a:t>
            </a:r>
          </a:p>
        </p:txBody>
      </p:sp>
      <p:sp>
        <p:nvSpPr>
          <p:cNvPr id="5" name="Rectangle 4">
            <a:extLst>
              <a:ext uri="{FF2B5EF4-FFF2-40B4-BE49-F238E27FC236}">
                <a16:creationId xmlns:a16="http://schemas.microsoft.com/office/drawing/2014/main" id="{A5999953-1971-EF4C-81A3-710F1560FD43}"/>
              </a:ext>
            </a:extLst>
          </p:cNvPr>
          <p:cNvSpPr/>
          <p:nvPr userDrawn="1"/>
        </p:nvSpPr>
        <p:spPr>
          <a:xfrm>
            <a:off x="4635500" y="3429000"/>
            <a:ext cx="7556500" cy="34290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500"/>
          </a:p>
        </p:txBody>
      </p:sp>
      <p:sp>
        <p:nvSpPr>
          <p:cNvPr id="10" name="object 2">
            <a:extLst>
              <a:ext uri="{FF2B5EF4-FFF2-40B4-BE49-F238E27FC236}">
                <a16:creationId xmlns:a16="http://schemas.microsoft.com/office/drawing/2014/main" id="{26FCC3CB-4FEF-8241-8BD0-E0C8065B11CE}"/>
              </a:ext>
            </a:extLst>
          </p:cNvPr>
          <p:cNvSpPr>
            <a:spLocks/>
          </p:cNvSpPr>
          <p:nvPr userDrawn="1"/>
        </p:nvSpPr>
        <p:spPr bwMode="auto">
          <a:xfrm rot="-5400000">
            <a:off x="5291667" y="5865813"/>
            <a:ext cx="1841500" cy="142875"/>
          </a:xfrm>
          <a:custGeom>
            <a:avLst/>
            <a:gdLst>
              <a:gd name="T0" fmla="*/ 0 w 3885565"/>
              <a:gd name="T1" fmla="*/ 0 h 170684"/>
              <a:gd name="T2" fmla="*/ 3885336 w 3885565"/>
              <a:gd name="T3" fmla="*/ 0 h 170684"/>
            </a:gdLst>
            <a:ahLst/>
            <a:cxnLst>
              <a:cxn ang="0">
                <a:pos x="T0" y="T1"/>
              </a:cxn>
              <a:cxn ang="0">
                <a:pos x="T2" y="T3"/>
              </a:cxn>
            </a:cxnLst>
            <a:rect l="0" t="0" r="r" b="b"/>
            <a:pathLst>
              <a:path w="3885565" h="170684">
                <a:moveTo>
                  <a:pt x="0" y="0"/>
                </a:moveTo>
                <a:lnTo>
                  <a:pt x="3885336" y="0"/>
                </a:lnTo>
              </a:path>
            </a:pathLst>
          </a:custGeom>
          <a:noFill/>
          <a:ln w="25400" cap="rnd">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12" name="Title 1">
            <a:extLst>
              <a:ext uri="{FF2B5EF4-FFF2-40B4-BE49-F238E27FC236}">
                <a16:creationId xmlns:a16="http://schemas.microsoft.com/office/drawing/2014/main" id="{66BED4E8-AB1C-FC4A-8113-9817E85B4AFF}"/>
              </a:ext>
            </a:extLst>
          </p:cNvPr>
          <p:cNvSpPr>
            <a:spLocks noGrp="1"/>
          </p:cNvSpPr>
          <p:nvPr>
            <p:ph type="ctrTitle" hasCustomPrompt="1"/>
          </p:nvPr>
        </p:nvSpPr>
        <p:spPr>
          <a:xfrm>
            <a:off x="6223000" y="4812987"/>
            <a:ext cx="5461000" cy="1092513"/>
          </a:xfrm>
          <a:prstGeom prst="rect">
            <a:avLst/>
          </a:prstGeom>
        </p:spPr>
        <p:txBody>
          <a:bodyPr anchor="b"/>
          <a:lstStyle>
            <a:lvl1pPr algn="l">
              <a:defRPr sz="6666" b="1" i="0" spc="250">
                <a:solidFill>
                  <a:schemeClr val="bg1"/>
                </a:solidFill>
                <a:latin typeface="Lub Dub Heavy" panose="020B0603030403020204" pitchFamily="34" charset="77"/>
              </a:defRPr>
            </a:lvl1pPr>
          </a:lstStyle>
          <a:p>
            <a:r>
              <a:rPr lang="en-US"/>
              <a:t>TITLE SLIDE</a:t>
            </a:r>
          </a:p>
        </p:txBody>
      </p:sp>
      <p:pic>
        <p:nvPicPr>
          <p:cNvPr id="11" name="Picture 10">
            <a:extLst>
              <a:ext uri="{FF2B5EF4-FFF2-40B4-BE49-F238E27FC236}">
                <a16:creationId xmlns:a16="http://schemas.microsoft.com/office/drawing/2014/main" id="{533F1BE9-0EF8-9E4E-864A-F570CAD62C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0" y="376995"/>
            <a:ext cx="1970797" cy="1066074"/>
          </a:xfrm>
          <a:prstGeom prst="rect">
            <a:avLst/>
          </a:prstGeom>
        </p:spPr>
      </p:pic>
    </p:spTree>
    <p:extLst>
      <p:ext uri="{BB962C8B-B14F-4D97-AF65-F5344CB8AC3E}">
        <p14:creationId xmlns:p14="http://schemas.microsoft.com/office/powerpoint/2010/main" val="36892204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19037133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7630692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571500" y="2540000"/>
            <a:ext cx="7048500" cy="3683000"/>
          </a:xfrm>
          <a:prstGeom prst="rect">
            <a:avLst/>
          </a:prstGeom>
        </p:spPr>
        <p:txBody>
          <a:bodyPr/>
          <a:lstStyle>
            <a:lvl1pPr eaLnBrk="1" hangingPunct="1">
              <a:lnSpc>
                <a:spcPct val="130000"/>
              </a:lnSpc>
              <a:spcBef>
                <a:spcPts val="32"/>
              </a:spcBef>
              <a:defRPr sz="1417" b="0" i="0">
                <a:latin typeface="Lub Dub Medium" panose="020B0603030403020204" pitchFamily="34" charset="77"/>
              </a:defRPr>
            </a:lvl1pPr>
            <a:lvl2pPr>
              <a:defRPr sz="1417" b="0" i="0">
                <a:latin typeface="Lub Dub Medium" panose="020B0603030403020204" pitchFamily="34" charset="77"/>
              </a:defRPr>
            </a:lvl2pPr>
            <a:lvl3pPr>
              <a:defRPr sz="1417" b="0" i="0">
                <a:latin typeface="Lub Dub Medium" panose="020B0603030403020204" pitchFamily="34" charset="77"/>
              </a:defRPr>
            </a:lvl3pPr>
            <a:lvl4pPr>
              <a:defRPr sz="1417" b="0" i="0">
                <a:latin typeface="Lub Dub Medium" panose="020B0603030403020204" pitchFamily="34" charset="77"/>
              </a:defRPr>
            </a:lvl4pPr>
            <a:lvl5pPr>
              <a:defRPr sz="1417" b="0" i="0">
                <a:latin typeface="Lub Dub Medium" panose="020B0603030403020204" pitchFamily="34" charset="77"/>
              </a:defRPr>
            </a:lvl5pPr>
          </a:lstStyle>
          <a:p>
            <a:pPr eaLnBrk="1" hangingPunct="1">
              <a:lnSpc>
                <a:spcPct val="130000"/>
              </a:lnSpc>
              <a:spcBef>
                <a:spcPts val="100"/>
              </a:spcBef>
            </a:pPr>
            <a:r>
              <a:rPr lang="en-US" altLang="en-US" sz="1417">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417">
              <a:solidFill>
                <a:srgbClr val="231F20"/>
              </a:solidFill>
              <a:latin typeface="Lub Dub Medium" panose="020B0603030403020204" pitchFamily="34" charset="77"/>
            </a:endParaRPr>
          </a:p>
          <a:p>
            <a:pPr eaLnBrk="1" hangingPunct="1">
              <a:lnSpc>
                <a:spcPct val="130000"/>
              </a:lnSpc>
            </a:pPr>
            <a:r>
              <a:rPr lang="en-US" altLang="en-US" sz="1417">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571500" y="1714500"/>
            <a:ext cx="10731500" cy="477448"/>
          </a:xfrm>
          <a:prstGeom prst="rect">
            <a:avLst/>
          </a:prstGeom>
        </p:spPr>
        <p:txBody>
          <a:bodyPr/>
          <a:lstStyle>
            <a:lvl1pPr marL="0" indent="0" algn="l">
              <a:buNone/>
              <a:defRPr sz="2167" b="0" i="0" spc="0">
                <a:solidFill>
                  <a:schemeClr val="tx1"/>
                </a:solidFill>
                <a:latin typeface="Lub Dub Medium" panose="020B0603030403020204" pitchFamily="34" charset="77"/>
              </a:defRPr>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571500" y="1016001"/>
            <a:ext cx="10731500" cy="761999"/>
          </a:xfrm>
          <a:prstGeom prst="rect">
            <a:avLst/>
          </a:prstGeom>
        </p:spPr>
        <p:txBody>
          <a:bodyPr anchor="b"/>
          <a:lstStyle>
            <a:lvl1pPr algn="l">
              <a:defRPr sz="4167" b="1" i="0" spc="0">
                <a:solidFill>
                  <a:srgbClr val="C10E21"/>
                </a:solidFill>
                <a:latin typeface="Lub Dub Heavy" panose="020B0603030403020204" pitchFamily="34" charset="77"/>
              </a:defRPr>
            </a:lvl1pPr>
          </a:lstStyle>
          <a:p>
            <a:r>
              <a:rPr lang="en-US"/>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1747500" y="6413500"/>
            <a:ext cx="254000" cy="2540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1690615" y="6357938"/>
            <a:ext cx="367771" cy="365125"/>
          </a:xfrm>
          <a:prstGeom prst="rect">
            <a:avLst/>
          </a:prstGeom>
        </p:spPr>
        <p:txBody>
          <a:bodyPr vert="horz" lIns="91440" tIns="45720" rIns="91440" bIns="45720" rtlCol="0" anchor="ctr"/>
          <a:lstStyle>
            <a:lvl1pPr algn="ctr">
              <a:defRPr sz="667" b="0" i="0">
                <a:solidFill>
                  <a:srgbClr val="8A8B8A"/>
                </a:solidFill>
                <a:latin typeface="Lub Dub Medium" panose="020B0603030403020204" pitchFamily="34" charset="77"/>
              </a:defRPr>
            </a:lvl1pPr>
          </a:lstStyle>
          <a:p>
            <a:fld id="{01CD3B2E-BC1C-6C4D-9D91-A67B950EE325}" type="slidenum">
              <a:rPr lang="en-US" smtClean="0"/>
              <a:pPr/>
              <a:t>‹#›</a:t>
            </a:fld>
            <a:endParaRPr lang="en-US"/>
          </a:p>
        </p:txBody>
      </p:sp>
    </p:spTree>
    <p:extLst>
      <p:ext uri="{BB962C8B-B14F-4D97-AF65-F5344CB8AC3E}">
        <p14:creationId xmlns:p14="http://schemas.microsoft.com/office/powerpoint/2010/main" val="26037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image" Target="../media/image10.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theme" Target="../theme/theme1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10" Type="http://schemas.openxmlformats.org/officeDocument/2006/relationships/slideLayout" Target="../slideLayouts/slideLayout112.xml"/><Relationship Id="rId19" Type="http://schemas.openxmlformats.org/officeDocument/2006/relationships/image" Target="../media/image11.png"/><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1.png"/><Relationship Id="rId2" Type="http://schemas.openxmlformats.org/officeDocument/2006/relationships/slideLayout" Target="../slideLayouts/slideLayout24.xml"/><Relationship Id="rId16" Type="http://schemas.openxmlformats.org/officeDocument/2006/relationships/image" Target="../media/image10.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1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5.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image" Target="../media/image11.png"/><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image" Target="../media/image10.jpe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theme" Target="../theme/theme6.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8" Type="http://schemas.openxmlformats.org/officeDocument/2006/relationships/slideLayout" Target="../slideLayouts/slideLayout55.xml"/><Relationship Id="rId3"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85.xml"/><Relationship Id="rId7" Type="http://schemas.openxmlformats.org/officeDocument/2006/relationships/image" Target="../media/image21.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7.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image" Target="../media/image11.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21.jpeg"/><Relationship Id="rId5" Type="http://schemas.openxmlformats.org/officeDocument/2006/relationships/slideLayout" Target="../slideLayouts/slideLayout92.xml"/><Relationship Id="rId10" Type="http://schemas.openxmlformats.org/officeDocument/2006/relationships/theme" Target="../theme/theme8.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9.xml"/><Relationship Id="rId7"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5" name="Title Placeholder 1"/>
          <p:cNvSpPr>
            <a:spLocks noGrp="1"/>
          </p:cNvSpPr>
          <p:nvPr>
            <p:ph type="title"/>
          </p:nvPr>
        </p:nvSpPr>
        <p:spPr bwMode="auto">
          <a:xfrm>
            <a:off x="1706035" y="0"/>
            <a:ext cx="877993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6"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248403"/>
            <a:ext cx="28448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4165600" y="6248403"/>
            <a:ext cx="3860800" cy="365125"/>
          </a:xfrm>
          <a:prstGeom prst="rect">
            <a:avLst/>
          </a:prstGeom>
        </p:spPr>
        <p:txBody>
          <a:bodyPr vert="horz" lIns="91440" tIns="45720" rIns="91440" bIns="45720" rtlCol="0" anchor="ctr"/>
          <a:lstStyle>
            <a:lvl1pPr algn="ctr" fontAlgn="auto">
              <a:spcBef>
                <a:spcPts val="0"/>
              </a:spcBef>
              <a:spcAft>
                <a:spcPts val="0"/>
              </a:spcAft>
              <a:defRPr sz="9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248403"/>
            <a:ext cx="2844800" cy="365125"/>
          </a:xfrm>
          <a:prstGeom prst="rect">
            <a:avLst/>
          </a:prstGeom>
        </p:spPr>
        <p:txBody>
          <a:bodyPr vert="horz" lIns="91440" tIns="45720" rIns="91440" bIns="45720" rtlCol="0" anchor="ctr"/>
          <a:lstStyle>
            <a:lvl1pPr algn="r" fontAlgn="auto">
              <a:spcBef>
                <a:spcPts val="0"/>
              </a:spcBef>
              <a:spcAft>
                <a:spcPts val="0"/>
              </a:spcAft>
              <a:defRPr sz="900" smtClean="0">
                <a:solidFill>
                  <a:schemeClr val="tx1">
                    <a:tint val="75000"/>
                  </a:schemeClr>
                </a:solidFill>
                <a:latin typeface="+mn-lt"/>
                <a:cs typeface="+mn-cs"/>
              </a:defRPr>
            </a:lvl1pPr>
          </a:lstStyle>
          <a:p>
            <a:pPr>
              <a:defRPr/>
            </a:pPr>
            <a:fld id="{B8F0D5E4-42D3-4095-80C7-E4AE24593535}" type="slidenum">
              <a:rPr lang="en-US"/>
              <a:pPr>
                <a:defRPr/>
              </a:pPr>
              <a:t>‹#›</a:t>
            </a:fld>
            <a:endParaRPr lang="en-US"/>
          </a:p>
        </p:txBody>
      </p:sp>
      <p:pic>
        <p:nvPicPr>
          <p:cNvPr id="11" name="Picture 10" descr="Vibrant_Page_01-02.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2" name="Rectangle 11"/>
          <p:cNvSpPr/>
          <p:nvPr userDrawn="1"/>
        </p:nvSpPr>
        <p:spPr bwMode="auto">
          <a:xfrm>
            <a:off x="0" y="0"/>
            <a:ext cx="12192000" cy="990600"/>
          </a:xfrm>
          <a:prstGeom prst="rect">
            <a:avLst/>
          </a:prstGeom>
          <a:solidFill>
            <a:srgbClr val="CC000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Times New Roman" pitchFamily="18" charset="0"/>
              </a:rPr>
              <a:t> </a:t>
            </a:r>
          </a:p>
        </p:txBody>
      </p:sp>
    </p:spTree>
    <p:extLst>
      <p:ext uri="{BB962C8B-B14F-4D97-AF65-F5344CB8AC3E}">
        <p14:creationId xmlns:p14="http://schemas.microsoft.com/office/powerpoint/2010/main" val="39216995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ctr" rtl="0" eaLnBrk="1" fontAlgn="base" hangingPunct="1">
        <a:spcBef>
          <a:spcPct val="0"/>
        </a:spcBef>
        <a:spcAft>
          <a:spcPct val="0"/>
        </a:spcAft>
        <a:defRPr sz="2400" kern="1200">
          <a:solidFill>
            <a:schemeClr val="bg1"/>
          </a:solidFill>
          <a:latin typeface="+mj-lt"/>
          <a:ea typeface="+mj-ea"/>
          <a:cs typeface="+mj-cs"/>
        </a:defRPr>
      </a:lvl1pPr>
      <a:lvl2pPr algn="ctr" rtl="0" eaLnBrk="1" fontAlgn="base" hangingPunct="1">
        <a:spcBef>
          <a:spcPct val="0"/>
        </a:spcBef>
        <a:spcAft>
          <a:spcPct val="0"/>
        </a:spcAft>
        <a:defRPr sz="3300">
          <a:solidFill>
            <a:schemeClr val="bg1"/>
          </a:solidFill>
          <a:latin typeface="Calibri" pitchFamily="34" charset="0"/>
        </a:defRPr>
      </a:lvl2pPr>
      <a:lvl3pPr algn="ctr" rtl="0" eaLnBrk="1" fontAlgn="base" hangingPunct="1">
        <a:spcBef>
          <a:spcPct val="0"/>
        </a:spcBef>
        <a:spcAft>
          <a:spcPct val="0"/>
        </a:spcAft>
        <a:defRPr sz="3300">
          <a:solidFill>
            <a:schemeClr val="bg1"/>
          </a:solidFill>
          <a:latin typeface="Calibri" pitchFamily="34" charset="0"/>
        </a:defRPr>
      </a:lvl3pPr>
      <a:lvl4pPr algn="ctr" rtl="0" eaLnBrk="1" fontAlgn="base" hangingPunct="1">
        <a:spcBef>
          <a:spcPct val="0"/>
        </a:spcBef>
        <a:spcAft>
          <a:spcPct val="0"/>
        </a:spcAft>
        <a:defRPr sz="3300">
          <a:solidFill>
            <a:schemeClr val="bg1"/>
          </a:solidFill>
          <a:latin typeface="Calibri" pitchFamily="34" charset="0"/>
        </a:defRPr>
      </a:lvl4pPr>
      <a:lvl5pPr algn="ctr" rtl="0" eaLnBrk="1" fontAlgn="base" hangingPunct="1">
        <a:spcBef>
          <a:spcPct val="0"/>
        </a:spcBef>
        <a:spcAft>
          <a:spcPct val="0"/>
        </a:spcAft>
        <a:defRPr sz="3300">
          <a:solidFill>
            <a:schemeClr val="bg1"/>
          </a:solidFill>
          <a:latin typeface="Calibri" pitchFamily="34" charset="0"/>
        </a:defRPr>
      </a:lvl5pPr>
      <a:lvl6pPr marL="342900" algn="ctr" rtl="0" eaLnBrk="1" fontAlgn="base" hangingPunct="1">
        <a:spcBef>
          <a:spcPct val="0"/>
        </a:spcBef>
        <a:spcAft>
          <a:spcPct val="0"/>
        </a:spcAft>
        <a:defRPr sz="3300">
          <a:solidFill>
            <a:schemeClr val="bg1"/>
          </a:solidFill>
          <a:latin typeface="Calibri" pitchFamily="34" charset="0"/>
        </a:defRPr>
      </a:lvl6pPr>
      <a:lvl7pPr marL="685800" algn="ctr" rtl="0" eaLnBrk="1" fontAlgn="base" hangingPunct="1">
        <a:spcBef>
          <a:spcPct val="0"/>
        </a:spcBef>
        <a:spcAft>
          <a:spcPct val="0"/>
        </a:spcAft>
        <a:defRPr sz="3300">
          <a:solidFill>
            <a:schemeClr val="bg1"/>
          </a:solidFill>
          <a:latin typeface="Calibri" pitchFamily="34" charset="0"/>
        </a:defRPr>
      </a:lvl7pPr>
      <a:lvl8pPr marL="1028700" algn="ctr" rtl="0" eaLnBrk="1" fontAlgn="base" hangingPunct="1">
        <a:spcBef>
          <a:spcPct val="0"/>
        </a:spcBef>
        <a:spcAft>
          <a:spcPct val="0"/>
        </a:spcAft>
        <a:defRPr sz="3300">
          <a:solidFill>
            <a:schemeClr val="bg1"/>
          </a:solidFill>
          <a:latin typeface="Calibri" pitchFamily="34" charset="0"/>
        </a:defRPr>
      </a:lvl8pPr>
      <a:lvl9pPr marL="1371600" algn="ctr" rtl="0" eaLnBrk="1" fontAlgn="base" hangingPunct="1">
        <a:spcBef>
          <a:spcPct val="0"/>
        </a:spcBef>
        <a:spcAft>
          <a:spcPct val="0"/>
        </a:spcAft>
        <a:defRPr sz="3300">
          <a:solidFill>
            <a:schemeClr val="bg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8"/>
            <a:ext cx="10515600" cy="51667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56231"/>
            <a:ext cx="10515600" cy="4460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a:blip r:embed="rId19"/>
          <a:stretch>
            <a:fillRect/>
          </a:stretch>
        </p:blipFill>
        <p:spPr>
          <a:xfrm>
            <a:off x="10505806" y="5843503"/>
            <a:ext cx="1339850"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2"/>
                </a:solidFill>
                <a:latin typeface="Lub Dub Medium" panose="020B0603030403020204" pitchFamily="34" charset="77"/>
              </a:rPr>
              <a:t>‹#›</a:t>
            </a:fld>
            <a:endParaRPr lang="en-US" sz="1000">
              <a:solidFill>
                <a:schemeClr val="bg2"/>
              </a:solidFill>
              <a:latin typeface="Lub Dub Medium" panose="020B0603030403020204" pitchFamily="34" charset="77"/>
            </a:endParaRPr>
          </a:p>
        </p:txBody>
      </p:sp>
    </p:spTree>
    <p:extLst>
      <p:ext uri="{BB962C8B-B14F-4D97-AF65-F5344CB8AC3E}">
        <p14:creationId xmlns:p14="http://schemas.microsoft.com/office/powerpoint/2010/main" val="2644598386"/>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hf hdr="0" ftr="0" dt="0"/>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9"/>
            <a:ext cx="10515600" cy="4739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64778"/>
            <a:ext cx="10515600" cy="52836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a:solidFill>
                <a:schemeClr val="tx2"/>
              </a:solidFill>
              <a:latin typeface="Lub Dub Medium" panose="020B0603030403020204" pitchFamily="34" charset="77"/>
            </a:endParaRPr>
          </a:p>
        </p:txBody>
      </p:sp>
    </p:spTree>
    <p:extLst>
      <p:ext uri="{BB962C8B-B14F-4D97-AF65-F5344CB8AC3E}">
        <p14:creationId xmlns:p14="http://schemas.microsoft.com/office/powerpoint/2010/main" val="395252103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860" r:id="rId7"/>
    <p:sldLayoutId id="2147483861" r:id="rId8"/>
    <p:sldLayoutId id="2147483864" r:id="rId9"/>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8"/>
            <a:ext cx="10515600" cy="51667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56231"/>
            <a:ext cx="10515600" cy="4460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a:blip r:embed="rId17"/>
          <a:stretch>
            <a:fillRect/>
          </a:stretch>
        </p:blipFill>
        <p:spPr>
          <a:xfrm>
            <a:off x="10505806" y="5843503"/>
            <a:ext cx="1339850"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2"/>
                </a:solidFill>
                <a:latin typeface="Lub Dub Medium" panose="020B0603030403020204" pitchFamily="34" charset="77"/>
              </a:rPr>
              <a:t>‹#›</a:t>
            </a:fld>
            <a:endParaRPr lang="en-US" sz="1000">
              <a:solidFill>
                <a:schemeClr val="bg2"/>
              </a:solidFill>
              <a:latin typeface="Lub Dub Medium" panose="020B0603030403020204" pitchFamily="34" charset="77"/>
            </a:endParaRPr>
          </a:p>
        </p:txBody>
      </p:sp>
    </p:spTree>
    <p:extLst>
      <p:ext uri="{BB962C8B-B14F-4D97-AF65-F5344CB8AC3E}">
        <p14:creationId xmlns:p14="http://schemas.microsoft.com/office/powerpoint/2010/main" val="109493744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698" r:id="rId5"/>
    <p:sldLayoutId id="2147483699" r:id="rId6"/>
    <p:sldLayoutId id="2147483700" r:id="rId7"/>
    <p:sldLayoutId id="2147483702" r:id="rId8"/>
    <p:sldLayoutId id="2147483703" r:id="rId9"/>
    <p:sldLayoutId id="2147483706" r:id="rId10"/>
    <p:sldLayoutId id="2147483707" r:id="rId11"/>
    <p:sldLayoutId id="2147483708" r:id="rId12"/>
    <p:sldLayoutId id="2147483709" r:id="rId13"/>
    <p:sldLayoutId id="2147483862" r:id="rId14"/>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DCF949D4-8F18-3F4B-94DD-7D6F6FEC1293}"/>
              </a:ext>
            </a:extLst>
          </p:cNvPr>
          <p:cNvSpPr/>
          <p:nvPr userDrawn="1"/>
        </p:nvSpPr>
        <p:spPr>
          <a:xfrm>
            <a:off x="0" y="0"/>
            <a:ext cx="118533" cy="6858000"/>
          </a:xfrm>
          <a:custGeom>
            <a:avLst/>
            <a:gdLst/>
            <a:ahLst/>
            <a:cxnLst/>
            <a:rect l="l" t="t" r="r" b="b"/>
            <a:pathLst>
              <a:path w="142875" h="8229600">
                <a:moveTo>
                  <a:pt x="0" y="8229600"/>
                </a:moveTo>
                <a:lnTo>
                  <a:pt x="142875" y="8229600"/>
                </a:lnTo>
                <a:lnTo>
                  <a:pt x="142875" y="0"/>
                </a:lnTo>
                <a:lnTo>
                  <a:pt x="0" y="0"/>
                </a:lnTo>
                <a:lnTo>
                  <a:pt x="0" y="8229600"/>
                </a:lnTo>
                <a:close/>
              </a:path>
            </a:pathLst>
          </a:custGeom>
          <a:solidFill>
            <a:srgbClr val="C10E21"/>
          </a:solidFill>
        </p:spPr>
        <p:txBody>
          <a:bodyPr lIns="0" tIns="0" rIns="0" bIns="0"/>
          <a:lstStyle/>
          <a:p>
            <a:pPr defTabSz="666188" eaLnBrk="1" fontAlgn="auto" hangingPunct="1">
              <a:spcBef>
                <a:spcPts val="0"/>
              </a:spcBef>
              <a:spcAft>
                <a:spcPts val="0"/>
              </a:spcAft>
              <a:defRPr/>
            </a:pPr>
            <a:endParaRPr sz="820">
              <a:latin typeface="+mn-lt"/>
            </a:endParaRPr>
          </a:p>
        </p:txBody>
      </p:sp>
      <p:pic>
        <p:nvPicPr>
          <p:cNvPr id="4" name="Picture 3">
            <a:extLst>
              <a:ext uri="{FF2B5EF4-FFF2-40B4-BE49-F238E27FC236}">
                <a16:creationId xmlns:a16="http://schemas.microsoft.com/office/drawing/2014/main" id="{8A385F47-6DFA-8C48-958D-6105B9B40C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487589" y="601579"/>
            <a:ext cx="6704412" cy="6256421"/>
          </a:xfrm>
          <a:prstGeom prst="rect">
            <a:avLst/>
          </a:prstGeom>
        </p:spPr>
      </p:pic>
      <p:pic>
        <p:nvPicPr>
          <p:cNvPr id="5" name="Picture 4">
            <a:extLst>
              <a:ext uri="{FF2B5EF4-FFF2-40B4-BE49-F238E27FC236}">
                <a16:creationId xmlns:a16="http://schemas.microsoft.com/office/drawing/2014/main" id="{0C9B9B46-0CBA-D245-9B69-2CB4C7402DE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46617" y="234547"/>
            <a:ext cx="1236907" cy="537659"/>
          </a:xfrm>
          <a:prstGeom prst="rect">
            <a:avLst/>
          </a:prstGeom>
        </p:spPr>
      </p:pic>
    </p:spTree>
    <p:extLst>
      <p:ext uri="{BB962C8B-B14F-4D97-AF65-F5344CB8AC3E}">
        <p14:creationId xmlns:p14="http://schemas.microsoft.com/office/powerpoint/2010/main" val="331944082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Lst>
  <p:hf hdr="0" ftr="0" dt="0"/>
  <p:txStyles>
    <p:titleStyle>
      <a:lvl1pPr algn="l" defTabSz="979688" rtl="0" eaLnBrk="1" latinLnBrk="0" hangingPunct="1">
        <a:lnSpc>
          <a:spcPct val="90000"/>
        </a:lnSpc>
        <a:spcBef>
          <a:spcPct val="0"/>
        </a:spcBef>
        <a:buNone/>
        <a:defRPr sz="4714" kern="1200">
          <a:solidFill>
            <a:schemeClr val="tx1"/>
          </a:solidFill>
          <a:latin typeface="+mj-lt"/>
          <a:ea typeface="+mj-ea"/>
          <a:cs typeface="+mj-cs"/>
        </a:defRPr>
      </a:lvl1pPr>
    </p:titleStyle>
    <p:bodyStyle>
      <a:lvl1pPr marL="244922" indent="-244922" algn="l" defTabSz="979688" rtl="0" eaLnBrk="1" latinLnBrk="0" hangingPunct="1">
        <a:lnSpc>
          <a:spcPct val="90000"/>
        </a:lnSpc>
        <a:spcBef>
          <a:spcPts val="1071"/>
        </a:spcBef>
        <a:buFont typeface="Arial" panose="020B0604020202020204" pitchFamily="34" charset="0"/>
        <a:buChar char="•"/>
        <a:defRPr sz="3000" kern="1200">
          <a:solidFill>
            <a:schemeClr val="tx1"/>
          </a:solidFill>
          <a:latin typeface="+mn-lt"/>
          <a:ea typeface="+mn-ea"/>
          <a:cs typeface="+mn-cs"/>
        </a:defRPr>
      </a:lvl1pPr>
      <a:lvl2pPr marL="734766" indent="-244922" algn="l" defTabSz="979688" rtl="0" eaLnBrk="1" latinLnBrk="0" hangingPunct="1">
        <a:lnSpc>
          <a:spcPct val="90000"/>
        </a:lnSpc>
        <a:spcBef>
          <a:spcPts val="536"/>
        </a:spcBef>
        <a:buFont typeface="Arial" panose="020B0604020202020204" pitchFamily="34" charset="0"/>
        <a:buChar char="•"/>
        <a:defRPr sz="2571" kern="1200">
          <a:solidFill>
            <a:schemeClr val="tx1"/>
          </a:solidFill>
          <a:latin typeface="+mn-lt"/>
          <a:ea typeface="+mn-ea"/>
          <a:cs typeface="+mn-cs"/>
        </a:defRPr>
      </a:lvl2pPr>
      <a:lvl3pPr marL="1224610" indent="-244922" algn="l" defTabSz="979688" rtl="0" eaLnBrk="1" latinLnBrk="0" hangingPunct="1">
        <a:lnSpc>
          <a:spcPct val="90000"/>
        </a:lnSpc>
        <a:spcBef>
          <a:spcPts val="536"/>
        </a:spcBef>
        <a:buFont typeface="Arial" panose="020B0604020202020204" pitchFamily="34" charset="0"/>
        <a:buChar char="•"/>
        <a:defRPr sz="2143" kern="1200">
          <a:solidFill>
            <a:schemeClr val="tx1"/>
          </a:solidFill>
          <a:latin typeface="+mn-lt"/>
          <a:ea typeface="+mn-ea"/>
          <a:cs typeface="+mn-cs"/>
        </a:defRPr>
      </a:lvl3pPr>
      <a:lvl4pPr marL="1714454"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4pPr>
      <a:lvl5pPr marL="2204298"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5pPr>
      <a:lvl6pPr marL="2694142"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6pPr>
      <a:lvl7pPr marL="3183987"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7pPr>
      <a:lvl8pPr marL="3673831"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8pPr>
      <a:lvl9pPr marL="4163675" indent="-244922" algn="l" defTabSz="979688" rtl="0" eaLnBrk="1" latinLnBrk="0" hangingPunct="1">
        <a:lnSpc>
          <a:spcPct val="90000"/>
        </a:lnSpc>
        <a:spcBef>
          <a:spcPts val="536"/>
        </a:spcBef>
        <a:buFont typeface="Arial" panose="020B0604020202020204" pitchFamily="34" charset="0"/>
        <a:buChar char="•"/>
        <a:defRPr sz="1929" kern="1200">
          <a:solidFill>
            <a:schemeClr val="tx1"/>
          </a:solidFill>
          <a:latin typeface="+mn-lt"/>
          <a:ea typeface="+mn-ea"/>
          <a:cs typeface="+mn-cs"/>
        </a:defRPr>
      </a:lvl9pPr>
    </p:bodyStyle>
    <p:otherStyle>
      <a:defPPr>
        <a:defRPr lang="en-US"/>
      </a:defPPr>
      <a:lvl1pPr marL="0" algn="l" defTabSz="979688" rtl="0" eaLnBrk="1" latinLnBrk="0" hangingPunct="1">
        <a:defRPr sz="1929" kern="1200">
          <a:solidFill>
            <a:schemeClr val="tx1"/>
          </a:solidFill>
          <a:latin typeface="+mn-lt"/>
          <a:ea typeface="+mn-ea"/>
          <a:cs typeface="+mn-cs"/>
        </a:defRPr>
      </a:lvl1pPr>
      <a:lvl2pPr marL="489844" algn="l" defTabSz="979688" rtl="0" eaLnBrk="1" latinLnBrk="0" hangingPunct="1">
        <a:defRPr sz="1929" kern="1200">
          <a:solidFill>
            <a:schemeClr val="tx1"/>
          </a:solidFill>
          <a:latin typeface="+mn-lt"/>
          <a:ea typeface="+mn-ea"/>
          <a:cs typeface="+mn-cs"/>
        </a:defRPr>
      </a:lvl2pPr>
      <a:lvl3pPr marL="979688" algn="l" defTabSz="979688" rtl="0" eaLnBrk="1" latinLnBrk="0" hangingPunct="1">
        <a:defRPr sz="1929" kern="1200">
          <a:solidFill>
            <a:schemeClr val="tx1"/>
          </a:solidFill>
          <a:latin typeface="+mn-lt"/>
          <a:ea typeface="+mn-ea"/>
          <a:cs typeface="+mn-cs"/>
        </a:defRPr>
      </a:lvl3pPr>
      <a:lvl4pPr marL="1469532" algn="l" defTabSz="979688" rtl="0" eaLnBrk="1" latinLnBrk="0" hangingPunct="1">
        <a:defRPr sz="1929" kern="1200">
          <a:solidFill>
            <a:schemeClr val="tx1"/>
          </a:solidFill>
          <a:latin typeface="+mn-lt"/>
          <a:ea typeface="+mn-ea"/>
          <a:cs typeface="+mn-cs"/>
        </a:defRPr>
      </a:lvl4pPr>
      <a:lvl5pPr marL="1959376" algn="l" defTabSz="979688" rtl="0" eaLnBrk="1" latinLnBrk="0" hangingPunct="1">
        <a:defRPr sz="1929" kern="1200">
          <a:solidFill>
            <a:schemeClr val="tx1"/>
          </a:solidFill>
          <a:latin typeface="+mn-lt"/>
          <a:ea typeface="+mn-ea"/>
          <a:cs typeface="+mn-cs"/>
        </a:defRPr>
      </a:lvl5pPr>
      <a:lvl6pPr marL="2449220" algn="l" defTabSz="979688" rtl="0" eaLnBrk="1" latinLnBrk="0" hangingPunct="1">
        <a:defRPr sz="1929" kern="1200">
          <a:solidFill>
            <a:schemeClr val="tx1"/>
          </a:solidFill>
          <a:latin typeface="+mn-lt"/>
          <a:ea typeface="+mn-ea"/>
          <a:cs typeface="+mn-cs"/>
        </a:defRPr>
      </a:lvl6pPr>
      <a:lvl7pPr marL="2939064" algn="l" defTabSz="979688" rtl="0" eaLnBrk="1" latinLnBrk="0" hangingPunct="1">
        <a:defRPr sz="1929" kern="1200">
          <a:solidFill>
            <a:schemeClr val="tx1"/>
          </a:solidFill>
          <a:latin typeface="+mn-lt"/>
          <a:ea typeface="+mn-ea"/>
          <a:cs typeface="+mn-cs"/>
        </a:defRPr>
      </a:lvl7pPr>
      <a:lvl8pPr marL="3428909" algn="l" defTabSz="979688" rtl="0" eaLnBrk="1" latinLnBrk="0" hangingPunct="1">
        <a:defRPr sz="1929" kern="1200">
          <a:solidFill>
            <a:schemeClr val="tx1"/>
          </a:solidFill>
          <a:latin typeface="+mn-lt"/>
          <a:ea typeface="+mn-ea"/>
          <a:cs typeface="+mn-cs"/>
        </a:defRPr>
      </a:lvl8pPr>
      <a:lvl9pPr marL="3918753" algn="l" defTabSz="979688" rtl="0" eaLnBrk="1" latinLnBrk="0" hangingPunct="1">
        <a:defRPr sz="192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8"/>
            <a:ext cx="10515600" cy="49104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64778"/>
            <a:ext cx="10515600" cy="47685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2C7C95E-9636-EC40-820E-A92F998AECDA}"/>
              </a:ext>
            </a:extLst>
          </p:cNvPr>
          <p:cNvSpPr txBox="1"/>
          <p:nvPr userDrawn="1"/>
        </p:nvSpPr>
        <p:spPr>
          <a:xfrm>
            <a:off x="11419853"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a:solidFill>
                <a:schemeClr val="tx2"/>
              </a:solidFill>
              <a:latin typeface="Lub Dub Medium" panose="020B0603030403020204" pitchFamily="34" charset="77"/>
            </a:endParaRPr>
          </a:p>
        </p:txBody>
      </p:sp>
      <p:pic>
        <p:nvPicPr>
          <p:cNvPr id="8" name="Picture 7">
            <a:extLst>
              <a:ext uri="{FF2B5EF4-FFF2-40B4-BE49-F238E27FC236}">
                <a16:creationId xmlns:a16="http://schemas.microsoft.com/office/drawing/2014/main" id="{F65DBE82-8B1D-9A45-84F6-1BE3FB96CD22}"/>
              </a:ext>
            </a:extLst>
          </p:cNvPr>
          <p:cNvPicPr>
            <a:picLocks noChangeAspect="1"/>
          </p:cNvPicPr>
          <p:nvPr userDrawn="1"/>
        </p:nvPicPr>
        <p:blipFill>
          <a:blip r:embed="rId7"/>
          <a:stretch>
            <a:fillRect/>
          </a:stretch>
        </p:blipFill>
        <p:spPr>
          <a:xfrm>
            <a:off x="190577" y="5892521"/>
            <a:ext cx="1339850" cy="726566"/>
          </a:xfrm>
          <a:prstGeom prst="rect">
            <a:avLst/>
          </a:prstGeom>
        </p:spPr>
      </p:pic>
    </p:spTree>
    <p:extLst>
      <p:ext uri="{BB962C8B-B14F-4D97-AF65-F5344CB8AC3E}">
        <p14:creationId xmlns:p14="http://schemas.microsoft.com/office/powerpoint/2010/main" val="930804353"/>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65" r:id="rId5"/>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8"/>
            <a:ext cx="10515600" cy="51667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56231"/>
            <a:ext cx="10515600" cy="44609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a:blip r:embed="rId38"/>
          <a:stretch>
            <a:fillRect/>
          </a:stretch>
        </p:blipFill>
        <p:spPr>
          <a:xfrm>
            <a:off x="10505806" y="5843503"/>
            <a:ext cx="1339850"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bg2"/>
                </a:solidFill>
                <a:latin typeface="Lub Dub Medium" panose="020B0603030403020204" pitchFamily="34" charset="77"/>
              </a:rPr>
              <a:t>‹#›</a:t>
            </a:fld>
            <a:endParaRPr lang="en-US" sz="1000">
              <a:solidFill>
                <a:schemeClr val="bg2"/>
              </a:solidFill>
              <a:latin typeface="Lub Dub Medium" panose="020B0603030403020204" pitchFamily="34" charset="77"/>
            </a:endParaRPr>
          </a:p>
        </p:txBody>
      </p:sp>
    </p:spTree>
    <p:extLst>
      <p:ext uri="{BB962C8B-B14F-4D97-AF65-F5344CB8AC3E}">
        <p14:creationId xmlns:p14="http://schemas.microsoft.com/office/powerpoint/2010/main" val="156881690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 id="2147483828" r:id="rId25"/>
    <p:sldLayoutId id="2147483829" r:id="rId26"/>
    <p:sldLayoutId id="2147483830" r:id="rId27"/>
    <p:sldLayoutId id="2147483831" r:id="rId28"/>
    <p:sldLayoutId id="2147483832" r:id="rId29"/>
    <p:sldLayoutId id="2147483833" r:id="rId30"/>
    <p:sldLayoutId id="2147483834" r:id="rId31"/>
    <p:sldLayoutId id="2147483835" r:id="rId32"/>
    <p:sldLayoutId id="2147483836" r:id="rId33"/>
    <p:sldLayoutId id="2147483837" r:id="rId34"/>
    <p:sldLayoutId id="2147483838" r:id="rId35"/>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9"/>
            <a:ext cx="10515600" cy="55940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86486"/>
            <a:ext cx="10515600" cy="4481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a:blip r:embed="rId8"/>
          <a:stretch>
            <a:fillRect/>
          </a:stretch>
        </p:blipFill>
        <p:spPr>
          <a:xfrm>
            <a:off x="10505806" y="5843503"/>
            <a:ext cx="1339850"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6"/>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a:solidFill>
                <a:schemeClr val="tx2"/>
              </a:solidFill>
              <a:latin typeface="Lub Dub Medium" panose="020B0603030403020204" pitchFamily="34" charset="77"/>
            </a:endParaRPr>
          </a:p>
        </p:txBody>
      </p:sp>
    </p:spTree>
    <p:extLst>
      <p:ext uri="{BB962C8B-B14F-4D97-AF65-F5344CB8AC3E}">
        <p14:creationId xmlns:p14="http://schemas.microsoft.com/office/powerpoint/2010/main" val="87787350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Lst>
  <p:txStyles>
    <p:title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400"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50" indent="-228600" algn="l" defTabSz="914400"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400" indent="-17145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500" indent="-165100"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75" indent="-117475" algn="l" defTabSz="914400"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BF2F005-CB0D-9E4E-8CDE-9B8E452477BF}"/>
              </a:ext>
            </a:extLst>
          </p:cNvPr>
          <p:cNvSpPr>
            <a:spLocks noGrp="1"/>
          </p:cNvSpPr>
          <p:nvPr>
            <p:ph type="title"/>
          </p:nvPr>
        </p:nvSpPr>
        <p:spPr>
          <a:xfrm>
            <a:off x="838200" y="363539"/>
            <a:ext cx="10515600" cy="55940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B7374D9E-65D3-9143-A1F3-630FCEAA4F5B}"/>
              </a:ext>
            </a:extLst>
          </p:cNvPr>
          <p:cNvSpPr>
            <a:spLocks noGrp="1"/>
          </p:cNvSpPr>
          <p:nvPr>
            <p:ph type="body" idx="1"/>
          </p:nvPr>
        </p:nvSpPr>
        <p:spPr>
          <a:xfrm>
            <a:off x="838200" y="1286487"/>
            <a:ext cx="10515600" cy="4481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F65DBE82-8B1D-9A45-84F6-1BE3FB96CD22}"/>
              </a:ext>
            </a:extLst>
          </p:cNvPr>
          <p:cNvPicPr>
            <a:picLocks noChangeAspect="1"/>
          </p:cNvPicPr>
          <p:nvPr userDrawn="1"/>
        </p:nvPicPr>
        <p:blipFill>
          <a:blip r:embed="rId12"/>
          <a:stretch>
            <a:fillRect/>
          </a:stretch>
        </p:blipFill>
        <p:spPr>
          <a:xfrm>
            <a:off x="10505806" y="5843504"/>
            <a:ext cx="1339850" cy="726566"/>
          </a:xfrm>
          <a:prstGeom prst="rect">
            <a:avLst/>
          </a:prstGeom>
        </p:spPr>
      </p:pic>
      <p:sp>
        <p:nvSpPr>
          <p:cNvPr id="6" name="TextBox 5">
            <a:extLst>
              <a:ext uri="{FF2B5EF4-FFF2-40B4-BE49-F238E27FC236}">
                <a16:creationId xmlns:a16="http://schemas.microsoft.com/office/drawing/2014/main" id="{92C7C95E-9636-EC40-820E-A92F998AECDA}"/>
              </a:ext>
            </a:extLst>
          </p:cNvPr>
          <p:cNvSpPr txBox="1"/>
          <p:nvPr userDrawn="1"/>
        </p:nvSpPr>
        <p:spPr>
          <a:xfrm>
            <a:off x="401785" y="6314017"/>
            <a:ext cx="354584" cy="246221"/>
          </a:xfrm>
          <a:prstGeom prst="rect">
            <a:avLst/>
          </a:prstGeom>
          <a:noFill/>
        </p:spPr>
        <p:txBody>
          <a:bodyPr wrap="none" rtlCol="0">
            <a:spAutoFit/>
          </a:bodyPr>
          <a:lstStyle/>
          <a:p>
            <a:fld id="{E10E28FC-07D4-BA4F-AD9D-B327F88D264D}" type="slidenum">
              <a:rPr lang="en-US" sz="1000" smtClean="0">
                <a:solidFill>
                  <a:schemeClr val="tx2"/>
                </a:solidFill>
                <a:latin typeface="Lub Dub Medium" panose="020B0603030403020204" pitchFamily="34" charset="77"/>
              </a:rPr>
              <a:t>‹#›</a:t>
            </a:fld>
            <a:endParaRPr lang="en-US" sz="1000">
              <a:solidFill>
                <a:schemeClr val="tx2"/>
              </a:solidFill>
              <a:latin typeface="Lub Dub Medium" panose="020B0603030403020204" pitchFamily="34" charset="77"/>
            </a:endParaRPr>
          </a:p>
        </p:txBody>
      </p:sp>
    </p:spTree>
    <p:extLst>
      <p:ext uri="{BB962C8B-B14F-4D97-AF65-F5344CB8AC3E}">
        <p14:creationId xmlns:p14="http://schemas.microsoft.com/office/powerpoint/2010/main" val="267015618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7" r:id="rId8"/>
    <p:sldLayoutId id="2147483858" r:id="rId9"/>
  </p:sldLayoutIdLst>
  <p:txStyles>
    <p:titleStyle>
      <a:lvl1pPr algn="l" defTabSz="914363"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p:titleStyle>
    <p:bodyStyle>
      <a:lvl1pPr marL="0" indent="0" algn="l" defTabSz="914363" rtl="0" eaLnBrk="1" latinLnBrk="0" hangingPunct="1">
        <a:lnSpc>
          <a:spcPct val="90000"/>
        </a:lnSpc>
        <a:spcBef>
          <a:spcPts val="2000"/>
        </a:spcBef>
        <a:buFont typeface="Arial" panose="020B0604020202020204" pitchFamily="34" charset="0"/>
        <a:buNone/>
        <a:defRPr sz="1800" kern="1200" cap="all" baseline="0">
          <a:solidFill>
            <a:schemeClr val="accent1"/>
          </a:solidFill>
          <a:latin typeface="Lub Dub Medium" panose="020B0603030403020204" pitchFamily="34" charset="77"/>
          <a:ea typeface="+mn-ea"/>
          <a:cs typeface="+mn-cs"/>
        </a:defRPr>
      </a:lvl1pPr>
      <a:lvl2pPr marL="234941" indent="-228591" algn="l" defTabSz="914363" rtl="0" eaLnBrk="1" latinLnBrk="0" hangingPunct="1">
        <a:lnSpc>
          <a:spcPct val="90000"/>
        </a:lnSpc>
        <a:spcBef>
          <a:spcPts val="1000"/>
        </a:spcBef>
        <a:buFont typeface="Arial" panose="020B0604020202020204" pitchFamily="34" charset="0"/>
        <a:buChar char="•"/>
        <a:tabLst/>
        <a:defRPr sz="1800" kern="1200">
          <a:solidFill>
            <a:schemeClr val="tx2"/>
          </a:solidFill>
          <a:latin typeface="Lub Dub Medium" panose="020B0603030403020204" pitchFamily="34" charset="77"/>
          <a:ea typeface="+mn-ea"/>
          <a:cs typeface="+mn-cs"/>
        </a:defRPr>
      </a:lvl2pPr>
      <a:lvl3pPr marL="406384" indent="-171443" algn="l" defTabSz="914363" rtl="0" eaLnBrk="1" latinLnBrk="0" hangingPunct="1">
        <a:lnSpc>
          <a:spcPct val="90000"/>
        </a:lnSpc>
        <a:spcBef>
          <a:spcPts val="500"/>
        </a:spcBef>
        <a:buFont typeface="Arial" panose="020B0604020202020204" pitchFamily="34" charset="0"/>
        <a:buChar char="•"/>
        <a:tabLst/>
        <a:defRPr sz="1600" kern="1200">
          <a:solidFill>
            <a:schemeClr val="tx2"/>
          </a:solidFill>
          <a:latin typeface="Lub Dub Medium" panose="020B0603030403020204" pitchFamily="34" charset="77"/>
          <a:ea typeface="+mn-ea"/>
          <a:cs typeface="+mn-cs"/>
        </a:defRPr>
      </a:lvl3pPr>
      <a:lvl4pPr marL="571477" indent="-165093" algn="l" defTabSz="914363"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4pPr>
      <a:lvl5pPr marL="688947" indent="-117470" algn="l" defTabSz="914363" rtl="0" eaLnBrk="1" latinLnBrk="0" hangingPunct="1">
        <a:lnSpc>
          <a:spcPct val="90000"/>
        </a:lnSpc>
        <a:spcBef>
          <a:spcPts val="500"/>
        </a:spcBef>
        <a:buFont typeface="Arial" panose="020B0604020202020204" pitchFamily="34" charset="0"/>
        <a:buChar char="•"/>
        <a:tabLst/>
        <a:defRPr sz="1400" kern="1200">
          <a:solidFill>
            <a:schemeClr val="tx2"/>
          </a:solidFill>
          <a:latin typeface="Lub Dub Medium" panose="020B0603030403020204" pitchFamily="34" charset="77"/>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80">
          <p15:clr>
            <a:srgbClr val="F26B43"/>
          </p15:clr>
        </p15:guide>
        <p15:guide id="2" orient="horz" pos="879">
          <p15:clr>
            <a:srgbClr val="F26B43"/>
          </p15:clr>
        </p15:guide>
        <p15:guide id="3" orient="horz" pos="229">
          <p15:clr>
            <a:srgbClr val="F26B43"/>
          </p15:clr>
        </p15:guide>
        <p15:guide id="4" orient="horz" pos="4125">
          <p15:clr>
            <a:srgbClr val="F26B43"/>
          </p15:clr>
        </p15:guide>
        <p15:guide id="5" pos="3840">
          <p15:clr>
            <a:srgbClr val="F26B43"/>
          </p15:clr>
        </p15:guide>
        <p15:guide id="6" pos="528">
          <p15:clr>
            <a:srgbClr val="F26B43"/>
          </p15:clr>
        </p15:guide>
        <p15:guide id="7" pos="7152">
          <p15:clr>
            <a:srgbClr val="F26B43"/>
          </p15:clr>
        </p15:guide>
        <p15:guide id="8" pos="254">
          <p15:clr>
            <a:srgbClr val="F26B43"/>
          </p15:clr>
        </p15:guide>
        <p15:guide id="9" pos="3753">
          <p15:clr>
            <a:srgbClr val="F26B43"/>
          </p15:clr>
        </p15:guide>
        <p15:guide id="10" pos="392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19063" cy="68580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sz="150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44501" y="370417"/>
            <a:ext cx="1013354" cy="548159"/>
          </a:xfrm>
          <a:prstGeom prst="rect">
            <a:avLst/>
          </a:prstGeom>
        </p:spPr>
      </p:pic>
    </p:spTree>
    <p:extLst>
      <p:ext uri="{BB962C8B-B14F-4D97-AF65-F5344CB8AC3E}">
        <p14:creationId xmlns:p14="http://schemas.microsoft.com/office/powerpoint/2010/main" val="149334852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Lst>
  <p:hf hdr="0" ftr="0" dt="0"/>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hyperlink" Target="https://creativecommons.org/licenses/by-nc-sa/3.0/" TargetMode="External"/><Relationship Id="rId4" Type="http://schemas.openxmlformats.org/officeDocument/2006/relationships/hyperlink" Target="http://coinsblog.ws/calendar-ic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hyperlink" Target="https://professional.heart.org/en/research-programs/application-information" TargetMode="External"/><Relationship Id="rId4" Type="http://schemas.openxmlformats.org/officeDocument/2006/relationships/hyperlink" Target="https://completeinnovator.com/2012/04/10/should-we-be-starting-single-sex-innovation-labs-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precision.heart.org" TargetMode="External"/><Relationship Id="rId2" Type="http://schemas.openxmlformats.org/officeDocument/2006/relationships/notesSlide" Target="../notesSlides/notesSlide13.xml"/><Relationship Id="rId1" Type="http://schemas.openxmlformats.org/officeDocument/2006/relationships/slideLayout" Target="../slideLayouts/slideLayout10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mailto:pmp@heart.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hyperlink" Target="https://professional.heart.org/en/research-programs/application-information"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03.xml"/><Relationship Id="rId4" Type="http://schemas.openxmlformats.org/officeDocument/2006/relationships/hyperlink" Target="https://www.youtube.com/watch?v=04ZEyfM1T2s&amp;list=PLtzTeR_CJNHJBtkiHnTJ-uhYq3WGDYkP5&amp;index=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hyperlink" Target="https://professional.heart.org/en/research-programs/application-information/required-application-documents" TargetMode="External"/><Relationship Id="rId4" Type="http://schemas.openxmlformats.org/officeDocument/2006/relationships/hyperlink" Target="https://professional.heart.org/en/partner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rofessional.heart.org/"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hyperlink" Target="mailto:PeerReview@heart.org" TargetMode="External"/><Relationship Id="rId2" Type="http://schemas.openxmlformats.org/officeDocument/2006/relationships/notesSlide" Target="../notesSlides/notesSlide20.xml"/><Relationship Id="rId1" Type="http://schemas.openxmlformats.org/officeDocument/2006/relationships/slideLayout" Target="../slideLayouts/slideLayout112.xml"/><Relationship Id="rId5" Type="http://schemas.openxmlformats.org/officeDocument/2006/relationships/image" Target="../media/image53.png"/><Relationship Id="rId4" Type="http://schemas.openxmlformats.org/officeDocument/2006/relationships/hyperlink" Target="https://professional.heart.org/en/research-programs/peer-review"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hyperlink" Target="https://professional.heart.org/en/research-programs/application-information"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hyperlink" Target="mailto:apply@heart.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hyperlink" Target="https://professional.heart.org/en/research-programs" TargetMode="External"/><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hyperlink" Target="https://professional.heart.org/en/research-programs/application-information/assessing-race-in-clinical-research-models"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hyperlink" Target="https://professional.heart.org/en/research-programs/strategically-focused-research/health-equity-research-network-on-rural-health-disparities" TargetMode="External"/><Relationship Id="rId4" Type="http://schemas.openxmlformats.org/officeDocument/2006/relationships/hyperlink" Target="https://professional.heart.org/en/research-programs/application-information/migraine-as-a-risk-factor-for-stroke-and-cardiovascular-diseas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rofessional.heart.org/en/research-programs/application-information/research-supplement-to-promote-diversity-in-science" TargetMode="External"/><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hyperlink" Target="https://professional.heart.org/en/research-programs/application-information/a2c-early-faculty-independence-award" TargetMode="External"/><Relationship Id="rId5" Type="http://schemas.openxmlformats.org/officeDocument/2006/relationships/hyperlink" Target="https://professional.heart.org/en/research-programs/application-information/a2c-implementation-science-award" TargetMode="External"/><Relationship Id="rId4" Type="http://schemas.openxmlformats.org/officeDocument/2006/relationships/hyperlink" Target="https://professional.heart.org/en/research-programs/application-information/transformational-project-awar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A8E7E7-80D7-4B1A-9D0C-43C1BD651DE5}"/>
              </a:ext>
            </a:extLst>
          </p:cNvPr>
          <p:cNvSpPr txBox="1"/>
          <p:nvPr/>
        </p:nvSpPr>
        <p:spPr>
          <a:xfrm>
            <a:off x="421468" y="1206180"/>
            <a:ext cx="9391425"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C10E20"/>
                </a:solidFill>
                <a:effectLst>
                  <a:outerShdw blurRad="38100" dist="38100" dir="2700000" algn="tl">
                    <a:srgbClr val="000000">
                      <a:alpha val="43137"/>
                    </a:srgbClr>
                  </a:outerShdw>
                </a:effectLst>
                <a:uLnTx/>
                <a:uFillTx/>
                <a:latin typeface="+mj-lt"/>
                <a:ea typeface="+mn-ea"/>
                <a:cs typeface="Calibri" panose="020F0502020204030204" pitchFamily="34" charset="0"/>
              </a:rPr>
              <a:t>American Heart Association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C10E20"/>
                </a:solidFill>
                <a:effectLst>
                  <a:outerShdw blurRad="38100" dist="38100" dir="2700000" algn="tl">
                    <a:srgbClr val="000000">
                      <a:alpha val="43137"/>
                    </a:srgbClr>
                  </a:outerShdw>
                </a:effectLst>
                <a:uLnTx/>
                <a:uFillTx/>
                <a:latin typeface="+mj-lt"/>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C10E20"/>
                </a:solidFill>
                <a:effectLst>
                  <a:outerShdw blurRad="38100" dist="38100" dir="2700000" algn="tl">
                    <a:srgbClr val="000000">
                      <a:alpha val="43137"/>
                    </a:srgbClr>
                  </a:outerShdw>
                </a:effectLst>
                <a:uLnTx/>
                <a:uFillTx/>
                <a:latin typeface="+mj-lt"/>
                <a:ea typeface="+mn-ea"/>
                <a:cs typeface="Calibri" panose="020F0502020204030204" pitchFamily="34" charset="0"/>
              </a:rPr>
              <a:t>RESEARCH FUNDING OPPORTUNITIES</a:t>
            </a:r>
          </a:p>
        </p:txBody>
      </p:sp>
      <p:sp>
        <p:nvSpPr>
          <p:cNvPr id="4" name="TextBox 3">
            <a:extLst>
              <a:ext uri="{FF2B5EF4-FFF2-40B4-BE49-F238E27FC236}">
                <a16:creationId xmlns:a16="http://schemas.microsoft.com/office/drawing/2014/main" id="{214A62E5-7F8F-42BC-8748-6C6ECF54F348}"/>
              </a:ext>
            </a:extLst>
          </p:cNvPr>
          <p:cNvSpPr txBox="1"/>
          <p:nvPr/>
        </p:nvSpPr>
        <p:spPr>
          <a:xfrm>
            <a:off x="3498574" y="4628690"/>
            <a:ext cx="3445564" cy="1384995"/>
          </a:xfrm>
          <a:prstGeom prst="rect">
            <a:avLst/>
          </a:prstGeom>
          <a:noFill/>
        </p:spPr>
        <p:txBody>
          <a:bodyPr wrap="square" rtlCol="0">
            <a:spAutoFit/>
          </a:bodyPr>
          <a:lstStyle/>
          <a:p>
            <a:pPr algn="ctr"/>
            <a:r>
              <a:rPr lang="en-US" sz="2800" b="1">
                <a:latin typeface="Lub Dub Medium" panose="020B0603030403020204" pitchFamily="34" charset="0"/>
              </a:rPr>
              <a:t>January 17, 2023</a:t>
            </a:r>
          </a:p>
          <a:p>
            <a:pPr algn="ctr"/>
            <a:endParaRPr lang="en-US" sz="2800" b="1">
              <a:latin typeface="Lub Dub Medium" panose="020B0603030403020204" pitchFamily="34" charset="0"/>
            </a:endParaRPr>
          </a:p>
          <a:p>
            <a:pPr algn="ctr"/>
            <a:r>
              <a:rPr lang="en-US" sz="2800" b="1">
                <a:latin typeface="Lub Dub Medium" panose="020B0603030403020204" pitchFamily="34" charset="0"/>
              </a:rPr>
              <a:t>apply@heart.org</a:t>
            </a:r>
          </a:p>
        </p:txBody>
      </p:sp>
      <p:sp>
        <p:nvSpPr>
          <p:cNvPr id="3" name="TextBox 2">
            <a:extLst>
              <a:ext uri="{FF2B5EF4-FFF2-40B4-BE49-F238E27FC236}">
                <a16:creationId xmlns:a16="http://schemas.microsoft.com/office/drawing/2014/main" id="{BF11970A-B2E7-435F-AFB9-09D1939F48A8}"/>
              </a:ext>
            </a:extLst>
          </p:cNvPr>
          <p:cNvSpPr txBox="1"/>
          <p:nvPr/>
        </p:nvSpPr>
        <p:spPr>
          <a:xfrm>
            <a:off x="11460266" y="6522570"/>
            <a:ext cx="968829" cy="246221"/>
          </a:xfrm>
          <a:prstGeom prst="rect">
            <a:avLst/>
          </a:prstGeom>
          <a:noFill/>
        </p:spPr>
        <p:txBody>
          <a:bodyPr wrap="square" rtlCol="0">
            <a:spAutoFit/>
          </a:bodyPr>
          <a:lstStyle/>
          <a:p>
            <a:r>
              <a:rPr lang="en-US" sz="1000"/>
              <a:t>7/13/22</a:t>
            </a:r>
          </a:p>
        </p:txBody>
      </p:sp>
    </p:spTree>
    <p:extLst>
      <p:ext uri="{BB962C8B-B14F-4D97-AF65-F5344CB8AC3E}">
        <p14:creationId xmlns:p14="http://schemas.microsoft.com/office/powerpoint/2010/main" val="67269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0DE68A-C3F5-CE6C-02CA-68A48AD3BD83}"/>
              </a:ext>
            </a:extLst>
          </p:cNvPr>
          <p:cNvSpPr>
            <a:spLocks noGrp="1"/>
          </p:cNvSpPr>
          <p:nvPr>
            <p:ph sz="quarter" idx="14"/>
          </p:nvPr>
        </p:nvSpPr>
        <p:spPr>
          <a:xfrm>
            <a:off x="1041400" y="1622844"/>
            <a:ext cx="10464800" cy="4160448"/>
          </a:xfrm>
        </p:spPr>
        <p:txBody>
          <a:bodyPr>
            <a:noAutofit/>
          </a:bodyPr>
          <a:lstStyle/>
          <a:p>
            <a:pPr>
              <a:lnSpc>
                <a:spcPct val="120000"/>
              </a:lnSpc>
              <a:spcBef>
                <a:spcPts val="0"/>
              </a:spcBef>
            </a:pPr>
            <a:r>
              <a:rPr lang="en-US" sz="1800" cap="none">
                <a:solidFill>
                  <a:schemeClr val="accent6"/>
                </a:solidFill>
              </a:rPr>
              <a:t>In a typical year, the AHA offers research funding largely based on career stage:</a:t>
            </a:r>
          </a:p>
          <a:p>
            <a:pPr>
              <a:lnSpc>
                <a:spcPct val="120000"/>
              </a:lnSpc>
              <a:spcBef>
                <a:spcPts val="0"/>
              </a:spcBef>
            </a:pPr>
            <a:endParaRPr lang="en-US" sz="1800" cap="none">
              <a:solidFill>
                <a:schemeClr val="accent6"/>
              </a:solidFill>
            </a:endParaRPr>
          </a:p>
          <a:p>
            <a:pPr marL="285750" indent="-285750">
              <a:lnSpc>
                <a:spcPct val="120000"/>
              </a:lnSpc>
              <a:spcBef>
                <a:spcPts val="0"/>
              </a:spcBef>
              <a:buFont typeface="Arial" panose="020B0604020202020204" pitchFamily="34" charset="0"/>
              <a:buChar char="•"/>
            </a:pPr>
            <a:r>
              <a:rPr lang="en-US" sz="1800" cap="none">
                <a:solidFill>
                  <a:schemeClr val="accent6"/>
                </a:solidFill>
              </a:rPr>
              <a:t>Predoctoral Fellowship</a:t>
            </a:r>
          </a:p>
          <a:p>
            <a:pPr marL="285750" indent="-285750">
              <a:lnSpc>
                <a:spcPct val="120000"/>
              </a:lnSpc>
              <a:spcBef>
                <a:spcPts val="0"/>
              </a:spcBef>
              <a:buFont typeface="Arial" panose="020B0604020202020204" pitchFamily="34" charset="0"/>
              <a:buChar char="•"/>
            </a:pPr>
            <a:r>
              <a:rPr lang="en-US" sz="1800" cap="none">
                <a:solidFill>
                  <a:schemeClr val="accent6"/>
                </a:solidFill>
              </a:rPr>
              <a:t>Postdoctoral Fellowship</a:t>
            </a:r>
          </a:p>
          <a:p>
            <a:pPr marL="285750" indent="-285750">
              <a:lnSpc>
                <a:spcPct val="120000"/>
              </a:lnSpc>
              <a:spcBef>
                <a:spcPts val="0"/>
              </a:spcBef>
              <a:buFont typeface="Arial" panose="020B0604020202020204" pitchFamily="34" charset="0"/>
              <a:buChar char="•"/>
            </a:pPr>
            <a:r>
              <a:rPr lang="en-US" sz="1800" cap="none">
                <a:solidFill>
                  <a:schemeClr val="accent6"/>
                </a:solidFill>
              </a:rPr>
              <a:t>Institutional Award for Undergraduate Student Training</a:t>
            </a:r>
          </a:p>
          <a:p>
            <a:pPr marL="285750" indent="-285750">
              <a:lnSpc>
                <a:spcPct val="120000"/>
              </a:lnSpc>
              <a:spcBef>
                <a:spcPts val="0"/>
              </a:spcBef>
              <a:buFont typeface="Arial" panose="020B0604020202020204" pitchFamily="34" charset="0"/>
              <a:buChar char="•"/>
            </a:pPr>
            <a:r>
              <a:rPr lang="en-US" sz="1800" cap="none">
                <a:solidFill>
                  <a:schemeClr val="accent6"/>
                </a:solidFill>
              </a:rPr>
              <a:t>AHA Institutional Research Enhancement Award</a:t>
            </a:r>
          </a:p>
          <a:p>
            <a:pPr marL="285750" indent="-285750">
              <a:lnSpc>
                <a:spcPct val="120000"/>
              </a:lnSpc>
              <a:spcBef>
                <a:spcPts val="0"/>
              </a:spcBef>
              <a:buFont typeface="Arial" panose="020B0604020202020204" pitchFamily="34" charset="0"/>
              <a:buChar char="•"/>
            </a:pPr>
            <a:r>
              <a:rPr lang="en-US" sz="1800" cap="none">
                <a:solidFill>
                  <a:schemeClr val="accent6"/>
                </a:solidFill>
              </a:rPr>
              <a:t>Career Development Award</a:t>
            </a:r>
          </a:p>
          <a:p>
            <a:pPr marL="285750" indent="-285750">
              <a:lnSpc>
                <a:spcPct val="120000"/>
              </a:lnSpc>
              <a:spcBef>
                <a:spcPts val="0"/>
              </a:spcBef>
              <a:buFont typeface="Arial" panose="020B0604020202020204" pitchFamily="34" charset="0"/>
              <a:buChar char="•"/>
            </a:pPr>
            <a:r>
              <a:rPr lang="en-US" sz="1800" cap="none">
                <a:solidFill>
                  <a:schemeClr val="accent6"/>
                </a:solidFill>
              </a:rPr>
              <a:t>Collaborative Sciences Award</a:t>
            </a:r>
          </a:p>
          <a:p>
            <a:pPr marL="285750" indent="-285750">
              <a:lnSpc>
                <a:spcPct val="120000"/>
              </a:lnSpc>
              <a:spcBef>
                <a:spcPts val="0"/>
              </a:spcBef>
              <a:buFont typeface="Arial" panose="020B0604020202020204" pitchFamily="34" charset="0"/>
              <a:buChar char="•"/>
            </a:pPr>
            <a:r>
              <a:rPr lang="en-US" sz="1800" cap="none">
                <a:solidFill>
                  <a:schemeClr val="accent6"/>
                </a:solidFill>
              </a:rPr>
              <a:t>Innovative Project Award</a:t>
            </a:r>
          </a:p>
          <a:p>
            <a:pPr marL="285750" indent="-285750">
              <a:lnSpc>
                <a:spcPct val="120000"/>
              </a:lnSpc>
              <a:spcBef>
                <a:spcPts val="0"/>
              </a:spcBef>
              <a:buFont typeface="Arial" panose="020B0604020202020204" pitchFamily="34" charset="0"/>
              <a:buChar char="•"/>
            </a:pPr>
            <a:r>
              <a:rPr lang="en-US" sz="1800" cap="none">
                <a:solidFill>
                  <a:schemeClr val="accent6"/>
                </a:solidFill>
              </a:rPr>
              <a:t>Transformational Project Award</a:t>
            </a:r>
          </a:p>
          <a:p>
            <a:pPr marL="285750" indent="-285750">
              <a:lnSpc>
                <a:spcPct val="120000"/>
              </a:lnSpc>
              <a:spcBef>
                <a:spcPts val="0"/>
              </a:spcBef>
              <a:buFont typeface="Arial" panose="020B0604020202020204" pitchFamily="34" charset="0"/>
              <a:buChar char="•"/>
            </a:pPr>
            <a:r>
              <a:rPr lang="en-US" sz="1800" cap="none">
                <a:solidFill>
                  <a:schemeClr val="accent6"/>
                </a:solidFill>
              </a:rPr>
              <a:t>Merit Award</a:t>
            </a:r>
            <a:endParaRPr lang="en-US" sz="1800">
              <a:solidFill>
                <a:schemeClr val="accent6"/>
              </a:solidFill>
            </a:endParaRPr>
          </a:p>
        </p:txBody>
      </p:sp>
      <p:sp>
        <p:nvSpPr>
          <p:cNvPr id="4" name="Subtitle 3">
            <a:extLst>
              <a:ext uri="{FF2B5EF4-FFF2-40B4-BE49-F238E27FC236}">
                <a16:creationId xmlns:a16="http://schemas.microsoft.com/office/drawing/2014/main" id="{9A1537F6-E348-E879-4CD7-711787E07FE3}"/>
              </a:ext>
            </a:extLst>
          </p:cNvPr>
          <p:cNvSpPr>
            <a:spLocks noGrp="1"/>
          </p:cNvSpPr>
          <p:nvPr>
            <p:ph type="subTitle" idx="1"/>
          </p:nvPr>
        </p:nvSpPr>
        <p:spPr>
          <a:xfrm>
            <a:off x="685800" y="1145396"/>
            <a:ext cx="10731500" cy="477448"/>
          </a:xfrm>
        </p:spPr>
        <p:txBody>
          <a:bodyPr/>
          <a:lstStyle/>
          <a:p>
            <a:r>
              <a:rPr lang="en-US"/>
              <a:t>Professional.heart.org/</a:t>
            </a:r>
            <a:r>
              <a:rPr lang="en-US" err="1"/>
              <a:t>fundingopportunities</a:t>
            </a:r>
            <a:endParaRPr lang="en-US"/>
          </a:p>
        </p:txBody>
      </p:sp>
      <p:sp>
        <p:nvSpPr>
          <p:cNvPr id="5" name="Title 4">
            <a:extLst>
              <a:ext uri="{FF2B5EF4-FFF2-40B4-BE49-F238E27FC236}">
                <a16:creationId xmlns:a16="http://schemas.microsoft.com/office/drawing/2014/main" id="{EA21C836-877D-9CAE-037F-C10F1BE20588}"/>
              </a:ext>
            </a:extLst>
          </p:cNvPr>
          <p:cNvSpPr>
            <a:spLocks noGrp="1"/>
          </p:cNvSpPr>
          <p:nvPr>
            <p:ph type="ctrTitle"/>
          </p:nvPr>
        </p:nvSpPr>
        <p:spPr>
          <a:xfrm>
            <a:off x="685800" y="383397"/>
            <a:ext cx="10731500" cy="761999"/>
          </a:xfrm>
        </p:spPr>
        <p:txBody>
          <a:bodyPr/>
          <a:lstStyle/>
          <a:p>
            <a:r>
              <a:rPr lang="en-US"/>
              <a:t>Foundational research funding</a:t>
            </a:r>
          </a:p>
        </p:txBody>
      </p:sp>
      <p:pic>
        <p:nvPicPr>
          <p:cNvPr id="6" name="Picture 5" descr="Icon, calendar&#10;&#10;Description automatically generated">
            <a:extLst>
              <a:ext uri="{FF2B5EF4-FFF2-40B4-BE49-F238E27FC236}">
                <a16:creationId xmlns:a16="http://schemas.microsoft.com/office/drawing/2014/main" id="{8C909C24-A807-4CAD-D49D-256C9B6D12C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33360" y="2063317"/>
            <a:ext cx="3672840" cy="3672840"/>
          </a:xfrm>
          <a:prstGeom prst="rect">
            <a:avLst/>
          </a:prstGeom>
        </p:spPr>
      </p:pic>
      <p:sp>
        <p:nvSpPr>
          <p:cNvPr id="7" name="TextBox 6">
            <a:extLst>
              <a:ext uri="{FF2B5EF4-FFF2-40B4-BE49-F238E27FC236}">
                <a16:creationId xmlns:a16="http://schemas.microsoft.com/office/drawing/2014/main" id="{546BF89D-D0CA-DE8B-5276-6F6AFAF6CEB5}"/>
              </a:ext>
            </a:extLst>
          </p:cNvPr>
          <p:cNvSpPr txBox="1"/>
          <p:nvPr/>
        </p:nvSpPr>
        <p:spPr>
          <a:xfrm>
            <a:off x="8065770" y="5481772"/>
            <a:ext cx="3672840" cy="230832"/>
          </a:xfrm>
          <a:prstGeom prst="rect">
            <a:avLst/>
          </a:prstGeom>
          <a:noFill/>
        </p:spPr>
        <p:txBody>
          <a:bodyPr wrap="square" rtlCol="0">
            <a:spAutoFit/>
          </a:bodyPr>
          <a:lstStyle/>
          <a:p>
            <a:r>
              <a:rPr lang="en-US" sz="900">
                <a:hlinkClick r:id="rId4" tooltip="http://coinsblog.ws/calendar-icon"/>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3162325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A8A45E-10B0-44E8-8FCE-609A1222C853}"/>
              </a:ext>
            </a:extLst>
          </p:cNvPr>
          <p:cNvPicPr>
            <a:picLocks noChangeAspect="1"/>
          </p:cNvPicPr>
          <p:nvPr/>
        </p:nvPicPr>
        <p:blipFill rotWithShape="1">
          <a:blip r:embed="rId3"/>
          <a:srcRect l="3218" t="18851" r="3705" b="6386"/>
          <a:stretch/>
        </p:blipFill>
        <p:spPr>
          <a:xfrm>
            <a:off x="0" y="809935"/>
            <a:ext cx="12080488" cy="6093785"/>
          </a:xfrm>
          <a:prstGeom prst="rect">
            <a:avLst/>
          </a:prstGeom>
        </p:spPr>
      </p:pic>
      <p:sp>
        <p:nvSpPr>
          <p:cNvPr id="2" name="TextBox 1">
            <a:extLst>
              <a:ext uri="{FF2B5EF4-FFF2-40B4-BE49-F238E27FC236}">
                <a16:creationId xmlns:a16="http://schemas.microsoft.com/office/drawing/2014/main" id="{45968D7F-EAEA-9C8B-D494-7E8B20F75900}"/>
              </a:ext>
            </a:extLst>
          </p:cNvPr>
          <p:cNvSpPr txBox="1"/>
          <p:nvPr/>
        </p:nvSpPr>
        <p:spPr>
          <a:xfrm>
            <a:off x="598449" y="117884"/>
            <a:ext cx="10995102" cy="646331"/>
          </a:xfrm>
          <a:prstGeom prst="rect">
            <a:avLst/>
          </a:prstGeom>
          <a:solidFill>
            <a:schemeClr val="bg1"/>
          </a:solidFill>
        </p:spPr>
        <p:txBody>
          <a:bodyPr wrap="square" rtlCol="0">
            <a:spAutoFit/>
          </a:bodyPr>
          <a:lstStyle/>
          <a:p>
            <a:pPr algn="ctr"/>
            <a:r>
              <a:rPr lang="en-US" sz="3600" b="1">
                <a:solidFill>
                  <a:schemeClr val="accent2"/>
                </a:solidFill>
              </a:rPr>
              <a:t>Career Levels Required for AHA Foundational Programs</a:t>
            </a:r>
          </a:p>
        </p:txBody>
      </p:sp>
    </p:spTree>
    <p:extLst>
      <p:ext uri="{BB962C8B-B14F-4D97-AF65-F5344CB8AC3E}">
        <p14:creationId xmlns:p14="http://schemas.microsoft.com/office/powerpoint/2010/main" val="206613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DA170B4-2D4D-4219-97FA-937E51CD1C5C}"/>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bwMode="auto">
          <a:xfrm>
            <a:off x="429769" y="1778001"/>
            <a:ext cx="3167870" cy="2371912"/>
          </a:xfrm>
          <a:prstGeom prst="snip2DiagRect">
            <a:avLst/>
          </a:prstGeom>
          <a:solidFill>
            <a:srgbClr val="FFFFFF">
              <a:shade val="85000"/>
            </a:srgbClr>
          </a:solidFill>
          <a:ln w="88900" cap="sq">
            <a:solidFill>
              <a:srgbClr val="99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ontent Placeholder 3">
            <a:extLst>
              <a:ext uri="{FF2B5EF4-FFF2-40B4-BE49-F238E27FC236}">
                <a16:creationId xmlns:a16="http://schemas.microsoft.com/office/drawing/2014/main" id="{0C48C69A-37F3-4E45-B248-8B2285DFAC61}"/>
              </a:ext>
            </a:extLst>
          </p:cNvPr>
          <p:cNvSpPr txBox="1">
            <a:spLocks/>
          </p:cNvSpPr>
          <p:nvPr/>
        </p:nvSpPr>
        <p:spPr>
          <a:xfrm>
            <a:off x="3871679" y="1419917"/>
            <a:ext cx="7595796" cy="401816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63">
              <a:buFont typeface="Wingdings" panose="05000000000000000000" pitchFamily="2" charset="2"/>
              <a:buChar char="ü"/>
              <a:defRPr/>
            </a:pPr>
            <a:r>
              <a:rPr lang="en-US">
                <a:solidFill>
                  <a:sysClr val="windowText" lastClr="000000"/>
                </a:solidFill>
                <a:latin typeface="Lub Dub" panose="020B0603030403020204"/>
              </a:rPr>
              <a:t>All academic and health professionals </a:t>
            </a:r>
          </a:p>
          <a:p>
            <a:pPr defTabSz="914363">
              <a:buFont typeface="Wingdings" panose="05000000000000000000" pitchFamily="2" charset="2"/>
              <a:buChar char="ü"/>
              <a:defRPr/>
            </a:pPr>
            <a:r>
              <a:rPr lang="en-US">
                <a:solidFill>
                  <a:sysClr val="windowText" lastClr="000000"/>
                </a:solidFill>
                <a:latin typeface="Lub Dub" panose="020B0603030403020204"/>
              </a:rPr>
              <a:t>Clinical, translational, population, behavioral, basic science</a:t>
            </a:r>
          </a:p>
          <a:p>
            <a:pPr defTabSz="914363">
              <a:buFont typeface="Wingdings" panose="05000000000000000000" pitchFamily="2" charset="2"/>
              <a:buChar char="ü"/>
              <a:defRPr/>
            </a:pPr>
            <a:r>
              <a:rPr lang="en-US">
                <a:solidFill>
                  <a:sysClr val="windowText" lastClr="000000"/>
                </a:solidFill>
                <a:latin typeface="Lub Dub" panose="020B0603030403020204"/>
              </a:rPr>
              <a:t>Women, underrepresented groups in research, non-traditional career trajectories encouraged</a:t>
            </a:r>
          </a:p>
          <a:p>
            <a:pPr defTabSz="914363">
              <a:buFont typeface="Wingdings" panose="05000000000000000000" pitchFamily="2" charset="2"/>
              <a:buChar char="ü"/>
              <a:defRPr/>
            </a:pPr>
            <a:r>
              <a:rPr lang="en-US">
                <a:solidFill>
                  <a:sysClr val="windowText" lastClr="000000"/>
                </a:solidFill>
                <a:latin typeface="Lub Dub" panose="020B0603030403020204"/>
              </a:rPr>
              <a:t>Most require no minimum percent effort</a:t>
            </a:r>
          </a:p>
          <a:p>
            <a:pPr defTabSz="914363">
              <a:buFont typeface="Wingdings" panose="05000000000000000000" pitchFamily="2" charset="2"/>
              <a:buChar char="ü"/>
              <a:defRPr/>
            </a:pPr>
            <a:r>
              <a:rPr lang="en-US">
                <a:solidFill>
                  <a:sysClr val="windowText" lastClr="000000"/>
                </a:solidFill>
                <a:latin typeface="Lub Dub" panose="020B0603030403020204"/>
              </a:rPr>
              <a:t>Fully transferrable </a:t>
            </a:r>
          </a:p>
          <a:p>
            <a:pPr defTabSz="914363">
              <a:buFont typeface="Wingdings" panose="05000000000000000000" pitchFamily="2" charset="2"/>
              <a:buChar char="ü"/>
              <a:defRPr/>
            </a:pPr>
            <a:r>
              <a:rPr lang="en-US">
                <a:solidFill>
                  <a:sysClr val="windowText" lastClr="000000"/>
                </a:solidFill>
                <a:latin typeface="Lub Dub" panose="020B0603030403020204"/>
              </a:rPr>
              <a:t>Straightforward re-budgeting</a:t>
            </a:r>
          </a:p>
        </p:txBody>
      </p:sp>
      <p:sp>
        <p:nvSpPr>
          <p:cNvPr id="4" name="Title 1">
            <a:extLst>
              <a:ext uri="{FF2B5EF4-FFF2-40B4-BE49-F238E27FC236}">
                <a16:creationId xmlns:a16="http://schemas.microsoft.com/office/drawing/2014/main" id="{3F1D3229-84CB-482D-AD5D-116180D0867A}"/>
              </a:ext>
            </a:extLst>
          </p:cNvPr>
          <p:cNvSpPr txBox="1">
            <a:spLocks/>
          </p:cNvSpPr>
          <p:nvPr/>
        </p:nvSpPr>
        <p:spPr>
          <a:xfrm>
            <a:off x="2927350" y="317500"/>
            <a:ext cx="7740650" cy="575781"/>
          </a:xfrm>
          <a:prstGeom prst="rect">
            <a:avLst/>
          </a:prstGeom>
        </p:spPr>
        <p:txBody>
          <a:bodyPr>
            <a:noAutofit/>
          </a:bodyPr>
          <a:lst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a:lstStyle>
          <a:p>
            <a:r>
              <a:rPr lang="en-US" sz="3600">
                <a:solidFill>
                  <a:srgbClr val="C00000"/>
                </a:solidFill>
                <a:latin typeface="Lub Dub Heavy" panose="020B0903030403020204" pitchFamily="34" charset="0"/>
              </a:rPr>
              <a:t>FEATURES OF ALL AHA AWARDS </a:t>
            </a:r>
          </a:p>
        </p:txBody>
      </p:sp>
      <p:sp>
        <p:nvSpPr>
          <p:cNvPr id="2" name="TextBox 1">
            <a:extLst>
              <a:ext uri="{FF2B5EF4-FFF2-40B4-BE49-F238E27FC236}">
                <a16:creationId xmlns:a16="http://schemas.microsoft.com/office/drawing/2014/main" id="{B9571626-7174-4EAB-AD39-BEC9C6466BEB}"/>
              </a:ext>
            </a:extLst>
          </p:cNvPr>
          <p:cNvSpPr txBox="1"/>
          <p:nvPr/>
        </p:nvSpPr>
        <p:spPr>
          <a:xfrm>
            <a:off x="2338086" y="5451676"/>
            <a:ext cx="8160152" cy="646331"/>
          </a:xfrm>
          <a:prstGeom prst="rect">
            <a:avLst/>
          </a:prstGeom>
          <a:noFill/>
        </p:spPr>
        <p:txBody>
          <a:bodyPr wrap="square" rtlCol="0">
            <a:spAutoFit/>
          </a:bodyPr>
          <a:lstStyle/>
          <a:p>
            <a:r>
              <a:rPr lang="en-US">
                <a:hlinkClick r:id="rId5"/>
              </a:rPr>
              <a:t>https://professional.heart.org/en/research-programs/application-information</a:t>
            </a:r>
            <a:endParaRPr lang="en-US"/>
          </a:p>
          <a:p>
            <a:endParaRPr lang="en-US"/>
          </a:p>
        </p:txBody>
      </p:sp>
    </p:spTree>
    <p:extLst>
      <p:ext uri="{BB962C8B-B14F-4D97-AF65-F5344CB8AC3E}">
        <p14:creationId xmlns:p14="http://schemas.microsoft.com/office/powerpoint/2010/main" val="98238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9B7AB6-08A1-46C4-971F-5E0F5861BE81}"/>
              </a:ext>
            </a:extLst>
          </p:cNvPr>
          <p:cNvSpPr txBox="1"/>
          <p:nvPr/>
        </p:nvSpPr>
        <p:spPr>
          <a:xfrm>
            <a:off x="469823" y="1404186"/>
            <a:ext cx="5333999" cy="4508500"/>
          </a:xfrm>
          <a:prstGeom prst="rect">
            <a:avLst/>
          </a:prstGeom>
        </p:spPr>
        <p:txBody>
          <a:bodyPr rtlCol="0">
            <a:norm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marL="306141" indent="-306141" defTabSz="761970">
              <a:spcAft>
                <a:spcPts val="1200"/>
              </a:spcAft>
              <a:buFont typeface="Arial" panose="020B0604020202020204" pitchFamily="34" charset="0"/>
              <a:buChar char="•"/>
              <a:defRPr/>
            </a:pPr>
            <a:r>
              <a:rPr lang="en-US" sz="2333" b="1">
                <a:solidFill>
                  <a:prstClr val="black"/>
                </a:solidFill>
                <a:latin typeface="Lub Dub Medium" panose="020B0603030403020204" pitchFamily="34" charset="77"/>
              </a:rPr>
              <a:t>Highly secure cloud computing (AWS) workspaces equipped with analytical tools for research</a:t>
            </a:r>
          </a:p>
          <a:p>
            <a:pPr marL="338783" lvl="1" indent="-306141" defTabSz="761970">
              <a:spcAft>
                <a:spcPts val="1200"/>
              </a:spcAft>
              <a:buFont typeface="Arial" panose="020B0604020202020204" pitchFamily="34" charset="0"/>
              <a:buChar char="•"/>
              <a:defRPr/>
            </a:pPr>
            <a:r>
              <a:rPr lang="en-US" sz="2333">
                <a:solidFill>
                  <a:prstClr val="black"/>
                </a:solidFill>
                <a:latin typeface="Lub Dub Medium" panose="020B0603030403020204" pitchFamily="34" charset="77"/>
              </a:rPr>
              <a:t>Teams can easily collaborate; view the same data and code</a:t>
            </a:r>
          </a:p>
          <a:p>
            <a:pPr marL="338783" lvl="1" indent="-306141" defTabSz="761970">
              <a:spcAft>
                <a:spcPts val="1200"/>
              </a:spcAft>
              <a:buFont typeface="Arial" panose="020B0604020202020204" pitchFamily="34" charset="0"/>
              <a:buChar char="•"/>
              <a:defRPr/>
            </a:pPr>
            <a:r>
              <a:rPr lang="en-US" sz="2333">
                <a:solidFill>
                  <a:prstClr val="black"/>
                </a:solidFill>
                <a:latin typeface="Lub Dub Medium" panose="020B0603030403020204" pitchFamily="34" charset="77"/>
              </a:rPr>
              <a:t>Register for an account and workspace at </a:t>
            </a:r>
            <a:r>
              <a:rPr lang="en-US" sz="2333">
                <a:solidFill>
                  <a:prstClr val="black"/>
                </a:solidFill>
                <a:latin typeface="Lub Dub Medium" panose="020B0603030403020204" pitchFamily="34" charset="77"/>
                <a:hlinkClick r:id="rId3"/>
              </a:rPr>
              <a:t>precision.heart.org </a:t>
            </a:r>
            <a:r>
              <a:rPr lang="en-US" sz="2333">
                <a:solidFill>
                  <a:prstClr val="black"/>
                </a:solidFill>
                <a:latin typeface="Lub Dub Medium" panose="020B0603030403020204" pitchFamily="34" charset="77"/>
              </a:rPr>
              <a:t>and include your Award ID</a:t>
            </a:r>
            <a:endParaRPr lang="en-US" sz="2333" b="1">
              <a:solidFill>
                <a:prstClr val="black"/>
              </a:solidFill>
              <a:latin typeface="Lub Dub Medium" panose="020B0603030403020204" pitchFamily="34" charset="77"/>
            </a:endParaRPr>
          </a:p>
          <a:p>
            <a:pPr marL="338783" lvl="1" indent="-306141" defTabSz="761970">
              <a:spcAft>
                <a:spcPts val="1200"/>
              </a:spcAft>
              <a:buFont typeface="Arial" panose="020B0604020202020204" pitchFamily="34" charset="0"/>
              <a:buChar char="•"/>
              <a:defRPr/>
            </a:pPr>
            <a:r>
              <a:rPr lang="en-US" sz="2333">
                <a:solidFill>
                  <a:prstClr val="black"/>
                </a:solidFill>
                <a:latin typeface="Lub Dub Medium" panose="020B0603030403020204" pitchFamily="34" charset="77"/>
              </a:rPr>
              <a:t>Please contact us with any questions – </a:t>
            </a:r>
            <a:r>
              <a:rPr lang="en-US" sz="2333">
                <a:solidFill>
                  <a:prstClr val="black"/>
                </a:solidFill>
                <a:latin typeface="Lub Dub Medium" panose="020B0603030403020204" pitchFamily="34" charset="77"/>
                <a:hlinkClick r:id="rId4"/>
              </a:rPr>
              <a:t>pmp@heart.org</a:t>
            </a:r>
            <a:r>
              <a:rPr lang="en-US" sz="2333">
                <a:solidFill>
                  <a:prstClr val="black"/>
                </a:solidFill>
                <a:latin typeface="Lub Dub Medium" panose="020B0603030403020204" pitchFamily="34" charset="77"/>
              </a:rPr>
              <a:t> </a:t>
            </a:r>
          </a:p>
        </p:txBody>
      </p:sp>
      <p:sp>
        <p:nvSpPr>
          <p:cNvPr id="4" name="Title 3">
            <a:extLst>
              <a:ext uri="{FF2B5EF4-FFF2-40B4-BE49-F238E27FC236}">
                <a16:creationId xmlns:a16="http://schemas.microsoft.com/office/drawing/2014/main" id="{6B9EB14F-7CCA-4708-94FA-4D631A76843F}"/>
              </a:ext>
            </a:extLst>
          </p:cNvPr>
          <p:cNvSpPr>
            <a:spLocks noGrp="1"/>
          </p:cNvSpPr>
          <p:nvPr>
            <p:ph type="ctrTitle"/>
          </p:nvPr>
        </p:nvSpPr>
        <p:spPr>
          <a:xfrm>
            <a:off x="2336800" y="519370"/>
            <a:ext cx="9093200" cy="761999"/>
          </a:xfrm>
        </p:spPr>
        <p:txBody>
          <a:bodyPr anchor="b">
            <a:normAutofit/>
          </a:bodyPr>
          <a:ls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pPr defTabSz="761970"/>
            <a:r>
              <a:rPr lang="en-US" sz="4167">
                <a:solidFill>
                  <a:srgbClr val="C10E21"/>
                </a:solidFill>
                <a:latin typeface="Lub Dub Heavy" panose="020B0603030403020204" pitchFamily="34" charset="77"/>
                <a:ea typeface="+mj-ea"/>
                <a:cs typeface="+mj-cs"/>
              </a:rPr>
              <a:t>AHA Precision Medicine Platform </a:t>
            </a:r>
          </a:p>
        </p:txBody>
      </p:sp>
      <p:sp>
        <p:nvSpPr>
          <p:cNvPr id="5" name="Slide Number Placeholder 4">
            <a:extLst>
              <a:ext uri="{FF2B5EF4-FFF2-40B4-BE49-F238E27FC236}">
                <a16:creationId xmlns:a16="http://schemas.microsoft.com/office/drawing/2014/main" id="{3B3D7E6A-E9AD-4F06-9DAD-A1CDF60EFD23}"/>
              </a:ext>
            </a:extLst>
          </p:cNvPr>
          <p:cNvSpPr>
            <a:spLocks noGrp="1"/>
          </p:cNvSpPr>
          <p:nvPr>
            <p:ph type="sldNum" sz="quarter" idx="4"/>
          </p:nvPr>
        </p:nvSpPr>
        <p:spPr>
          <a:xfrm>
            <a:off x="11690615" y="6357938"/>
            <a:ext cx="367771" cy="365125"/>
          </a:xfrm>
        </p:spPr>
        <p:txBody>
          <a:bodyPr vert="horz" lIns="76200" tIns="38100" rIns="76200" bIns="38100" rtlCol="0" anchor="ctr">
            <a:normAutofit/>
          </a:bodyPr>
          <a:lst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0"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4" algn="l" defTabSz="1097236" rtl="0" eaLnBrk="1" latinLnBrk="0" hangingPunct="1">
              <a:defRPr sz="2160" kern="1200">
                <a:solidFill>
                  <a:schemeClr val="tx1"/>
                </a:solidFill>
                <a:latin typeface="+mn-lt"/>
                <a:ea typeface="+mn-ea"/>
                <a:cs typeface="+mn-cs"/>
              </a:defRPr>
            </a:lvl9pPr>
          </a:lstStyle>
          <a:p>
            <a:pPr algn="ctr" defTabSz="665005" eaLnBrk="0" fontAlgn="base" hangingPunct="0">
              <a:spcBef>
                <a:spcPct val="0"/>
              </a:spcBef>
              <a:spcAft>
                <a:spcPts val="500"/>
              </a:spcAft>
              <a:defRPr/>
            </a:pPr>
            <a:fld id="{01CD3B2E-BC1C-6C4D-9D91-A67B950EE325}" type="slidenum">
              <a:rPr lang="en-US" sz="667">
                <a:solidFill>
                  <a:srgbClr val="8A8B8A"/>
                </a:solidFill>
                <a:latin typeface="Lub Dub Medium" panose="020B0603030403020204" pitchFamily="34" charset="77"/>
              </a:rPr>
              <a:pPr algn="ctr" defTabSz="665005" eaLnBrk="0" fontAlgn="base" hangingPunct="0">
                <a:spcBef>
                  <a:spcPct val="0"/>
                </a:spcBef>
                <a:spcAft>
                  <a:spcPts val="500"/>
                </a:spcAft>
                <a:defRPr/>
              </a:pPr>
              <a:t>13</a:t>
            </a:fld>
            <a:endParaRPr lang="en-US" sz="667">
              <a:solidFill>
                <a:srgbClr val="8A8B8A"/>
              </a:solidFill>
              <a:latin typeface="Lub Dub Medium" panose="020B0603030403020204" pitchFamily="34" charset="77"/>
            </a:endParaRPr>
          </a:p>
        </p:txBody>
      </p:sp>
      <p:pic>
        <p:nvPicPr>
          <p:cNvPr id="13" name="Picture 12" descr="Graphical user interface, application, email&#10;&#10;Description automatically generated">
            <a:extLst>
              <a:ext uri="{FF2B5EF4-FFF2-40B4-BE49-F238E27FC236}">
                <a16:creationId xmlns:a16="http://schemas.microsoft.com/office/drawing/2014/main" id="{5084FD03-441E-EAFF-5C7F-BE86604663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2130918"/>
            <a:ext cx="5811118" cy="2752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4" name="Group 13">
            <a:extLst>
              <a:ext uri="{FF2B5EF4-FFF2-40B4-BE49-F238E27FC236}">
                <a16:creationId xmlns:a16="http://schemas.microsoft.com/office/drawing/2014/main" id="{15D20527-6191-2779-A40B-5241BDD2602C}"/>
              </a:ext>
            </a:extLst>
          </p:cNvPr>
          <p:cNvGrpSpPr/>
          <p:nvPr/>
        </p:nvGrpSpPr>
        <p:grpSpPr>
          <a:xfrm>
            <a:off x="8128000" y="3428999"/>
            <a:ext cx="3048000" cy="3133745"/>
            <a:chOff x="9271174" y="1101817"/>
            <a:chExt cx="5220015" cy="5552107"/>
          </a:xfrm>
        </p:grpSpPr>
        <p:pic>
          <p:nvPicPr>
            <p:cNvPr id="15" name="Picture 5" descr="Diagram&#10;&#10;Description automatically generated">
              <a:extLst>
                <a:ext uri="{FF2B5EF4-FFF2-40B4-BE49-F238E27FC236}">
                  <a16:creationId xmlns:a16="http://schemas.microsoft.com/office/drawing/2014/main" id="{508A2B8F-6522-DB63-B29E-1CFF357C3AF1}"/>
                </a:ext>
              </a:extLst>
            </p:cNvPr>
            <p:cNvPicPr>
              <a:picLocks noChangeAspect="1"/>
            </p:cNvPicPr>
            <p:nvPr/>
          </p:nvPicPr>
          <p:blipFill rotWithShape="1">
            <a:blip r:embed="rId6"/>
            <a:srcRect l="8961" t="26136" r="73618" b="32025"/>
            <a:stretch/>
          </p:blipFill>
          <p:spPr>
            <a:xfrm>
              <a:off x="9271174" y="1508314"/>
              <a:ext cx="2120952" cy="5145610"/>
            </a:xfrm>
            <a:prstGeom prst="rect">
              <a:avLst/>
            </a:prstGeom>
          </p:spPr>
          <p:style>
            <a:lnRef idx="2">
              <a:schemeClr val="accent4"/>
            </a:lnRef>
            <a:fillRef idx="1">
              <a:schemeClr val="lt1"/>
            </a:fillRef>
            <a:effectRef idx="0">
              <a:schemeClr val="accent4"/>
            </a:effectRef>
            <a:fontRef idx="minor">
              <a:schemeClr val="dk1"/>
            </a:fontRef>
          </p:style>
        </p:pic>
        <p:pic>
          <p:nvPicPr>
            <p:cNvPr id="16" name="Picture 5" descr="Diagram&#10;&#10;Description automatically generated">
              <a:extLst>
                <a:ext uri="{FF2B5EF4-FFF2-40B4-BE49-F238E27FC236}">
                  <a16:creationId xmlns:a16="http://schemas.microsoft.com/office/drawing/2014/main" id="{D2A1AEF9-068E-0C87-774B-1DD77BC82BBF}"/>
                </a:ext>
              </a:extLst>
            </p:cNvPr>
            <p:cNvPicPr>
              <a:picLocks noChangeAspect="1"/>
            </p:cNvPicPr>
            <p:nvPr/>
          </p:nvPicPr>
          <p:blipFill rotWithShape="1">
            <a:blip r:embed="rId6"/>
            <a:srcRect l="30085" t="39746" r="21538" b="37542"/>
            <a:stretch/>
          </p:blipFill>
          <p:spPr>
            <a:xfrm>
              <a:off x="10896600" y="3886200"/>
              <a:ext cx="3594589" cy="1701898"/>
            </a:xfrm>
            <a:prstGeom prst="rect">
              <a:avLst/>
            </a:prstGeom>
          </p:spPr>
          <p:style>
            <a:lnRef idx="2">
              <a:schemeClr val="accent4"/>
            </a:lnRef>
            <a:fillRef idx="1">
              <a:schemeClr val="lt1"/>
            </a:fillRef>
            <a:effectRef idx="0">
              <a:schemeClr val="accent4"/>
            </a:effectRef>
            <a:fontRef idx="minor">
              <a:schemeClr val="dk1"/>
            </a:fontRef>
          </p:style>
        </p:pic>
        <p:pic>
          <p:nvPicPr>
            <p:cNvPr id="17" name="Picture 5" descr="Diagram&#10;&#10;Description automatically generated">
              <a:extLst>
                <a:ext uri="{FF2B5EF4-FFF2-40B4-BE49-F238E27FC236}">
                  <a16:creationId xmlns:a16="http://schemas.microsoft.com/office/drawing/2014/main" id="{9D11074F-CB00-1F2C-5452-CAEE9A44E94C}"/>
                </a:ext>
              </a:extLst>
            </p:cNvPr>
            <p:cNvPicPr>
              <a:picLocks noChangeAspect="1"/>
            </p:cNvPicPr>
            <p:nvPr/>
          </p:nvPicPr>
          <p:blipFill rotWithShape="1">
            <a:blip r:embed="rId6"/>
            <a:srcRect l="50976" t="31101" r="25098" b="60194"/>
            <a:stretch/>
          </p:blipFill>
          <p:spPr>
            <a:xfrm>
              <a:off x="11226801" y="2679700"/>
              <a:ext cx="2724097" cy="998791"/>
            </a:xfrm>
            <a:prstGeom prst="rect">
              <a:avLst/>
            </a:prstGeom>
          </p:spPr>
          <p:style>
            <a:lnRef idx="2">
              <a:schemeClr val="accent4"/>
            </a:lnRef>
            <a:fillRef idx="1">
              <a:schemeClr val="lt1"/>
            </a:fillRef>
            <a:effectRef idx="0">
              <a:schemeClr val="accent4"/>
            </a:effectRef>
            <a:fontRef idx="minor">
              <a:schemeClr val="dk1"/>
            </a:fontRef>
          </p:style>
        </p:pic>
        <p:pic>
          <p:nvPicPr>
            <p:cNvPr id="18" name="Picture 5" descr="Diagram&#10;&#10;Description automatically generated">
              <a:extLst>
                <a:ext uri="{FF2B5EF4-FFF2-40B4-BE49-F238E27FC236}">
                  <a16:creationId xmlns:a16="http://schemas.microsoft.com/office/drawing/2014/main" id="{E3525F70-314C-024F-D4D4-65F06BC81B26}"/>
                </a:ext>
              </a:extLst>
            </p:cNvPr>
            <p:cNvPicPr>
              <a:picLocks noChangeAspect="1"/>
            </p:cNvPicPr>
            <p:nvPr/>
          </p:nvPicPr>
          <p:blipFill rotWithShape="1">
            <a:blip r:embed="rId6"/>
            <a:srcRect l="35583" t="28252" r="50996" b="61082"/>
            <a:stretch/>
          </p:blipFill>
          <p:spPr>
            <a:xfrm>
              <a:off x="11518900" y="1101817"/>
              <a:ext cx="1528025" cy="1223719"/>
            </a:xfrm>
            <a:prstGeom prst="rect">
              <a:avLst/>
            </a:prstGeom>
          </p:spPr>
          <p:style>
            <a:lnRef idx="2">
              <a:schemeClr val="accent4"/>
            </a:lnRef>
            <a:fillRef idx="1">
              <a:schemeClr val="lt1"/>
            </a:fillRef>
            <a:effectRef idx="0">
              <a:schemeClr val="accent4"/>
            </a:effectRef>
            <a:fontRef idx="minor">
              <a:schemeClr val="dk1"/>
            </a:fontRef>
          </p:style>
        </p:pic>
      </p:grpSp>
      <p:sp>
        <p:nvSpPr>
          <p:cNvPr id="2" name="Rectangle 1">
            <a:extLst>
              <a:ext uri="{FF2B5EF4-FFF2-40B4-BE49-F238E27FC236}">
                <a16:creationId xmlns:a16="http://schemas.microsoft.com/office/drawing/2014/main" id="{F20A59FA-CC3C-1E5E-C6BD-68DD60193544}"/>
              </a:ext>
            </a:extLst>
          </p:cNvPr>
          <p:cNvSpPr/>
          <p:nvPr/>
        </p:nvSpPr>
        <p:spPr>
          <a:xfrm>
            <a:off x="330654" y="5819329"/>
            <a:ext cx="7466693" cy="538609"/>
          </a:xfrm>
          <a:prstGeom prst="rect">
            <a:avLst/>
          </a:prstGeom>
          <a:noFill/>
        </p:spPr>
        <p:txBody>
          <a:bodyPr wrap="square" lIns="76200" tIns="38100" rIns="76200" bIns="38100">
            <a:spAutoFit/>
          </a:bodyPr>
          <a:lstStyle/>
          <a:p>
            <a:pPr algn="ctr" defTabSz="761970" eaLnBrk="0" fontAlgn="base" hangingPunct="0">
              <a:spcBef>
                <a:spcPct val="0"/>
              </a:spcBef>
              <a:spcAft>
                <a:spcPct val="0"/>
              </a:spcAft>
            </a:pPr>
            <a:r>
              <a:rPr lang="en-US" sz="3000">
                <a:ln w="0"/>
                <a:solidFill>
                  <a:srgbClr val="C10E21"/>
                </a:solidFill>
                <a:effectLst>
                  <a:outerShdw blurRad="50800" dist="38100" algn="l" rotWithShape="0">
                    <a:prstClr val="black">
                      <a:alpha val="40000"/>
                    </a:prstClr>
                  </a:outerShdw>
                </a:effectLst>
                <a:latin typeface="Lub Dub Medium" panose="020B0603030403020204" pitchFamily="34" charset="77"/>
              </a:rPr>
              <a:t>Awardees are eligible for cloud credits!</a:t>
            </a:r>
            <a:endParaRPr lang="en-US" sz="3000">
              <a:ln w="0"/>
              <a:solidFill>
                <a:srgbClr val="C10E21"/>
              </a:solidFill>
              <a:effectLst>
                <a:outerShdw blurRad="50800" dist="38100" algn="l" rotWithShape="0">
                  <a:prstClr val="black">
                    <a:alpha val="40000"/>
                  </a:prstClr>
                </a:outerShdw>
              </a:effectLst>
              <a:latin typeface="Calibri" panose="020F0502020204030204" pitchFamily="34" charset="0"/>
            </a:endParaRPr>
          </a:p>
        </p:txBody>
      </p:sp>
    </p:spTree>
    <p:extLst>
      <p:ext uri="{BB962C8B-B14F-4D97-AF65-F5344CB8AC3E}">
        <p14:creationId xmlns:p14="http://schemas.microsoft.com/office/powerpoint/2010/main" val="23538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en Science designs, themes, templates and downloadable graphic elements  on Dribbble">
            <a:extLst>
              <a:ext uri="{FF2B5EF4-FFF2-40B4-BE49-F238E27FC236}">
                <a16:creationId xmlns:a16="http://schemas.microsoft.com/office/drawing/2014/main" id="{9F11CBDF-92C5-59B2-D5E5-D0FA39C321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2" r="21871"/>
          <a:stretch/>
        </p:blipFill>
        <p:spPr bwMode="auto">
          <a:xfrm>
            <a:off x="5313225" y="1"/>
            <a:ext cx="6878775" cy="685799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89B7DC-4223-A8E3-8195-BBD63C87C44B}"/>
              </a:ext>
            </a:extLst>
          </p:cNvPr>
          <p:cNvSpPr>
            <a:spLocks noGrp="1"/>
          </p:cNvSpPr>
          <p:nvPr>
            <p:ph type="title"/>
          </p:nvPr>
        </p:nvSpPr>
        <p:spPr>
          <a:xfrm>
            <a:off x="1130732" y="159448"/>
            <a:ext cx="10265814" cy="957021"/>
          </a:xfrm>
        </p:spPr>
        <p:txBody>
          <a:bodyPr anchor="b">
            <a:normAutofit/>
          </a:bodyPr>
          <a:lstStyle/>
          <a:p>
            <a:r>
              <a:rPr lang="en-US" sz="5400">
                <a:solidFill>
                  <a:srgbClr val="C00000"/>
                </a:solidFill>
                <a:latin typeface="Lub Dub Bold" panose="020B0803030403020204" pitchFamily="34" charset="0"/>
              </a:rPr>
              <a:t>AHA Open Science Policies</a:t>
            </a:r>
          </a:p>
        </p:txBody>
      </p:sp>
      <p:sp>
        <p:nvSpPr>
          <p:cNvPr id="1030" name="Content Placeholder 1029">
            <a:extLst>
              <a:ext uri="{FF2B5EF4-FFF2-40B4-BE49-F238E27FC236}">
                <a16:creationId xmlns:a16="http://schemas.microsoft.com/office/drawing/2014/main" id="{AF86D712-1D91-E136-023C-9878AD1FDCB0}"/>
              </a:ext>
            </a:extLst>
          </p:cNvPr>
          <p:cNvSpPr>
            <a:spLocks noGrp="1"/>
          </p:cNvSpPr>
          <p:nvPr>
            <p:ph idx="1"/>
          </p:nvPr>
        </p:nvSpPr>
        <p:spPr>
          <a:xfrm>
            <a:off x="401444" y="1666859"/>
            <a:ext cx="4911781" cy="3713523"/>
          </a:xfrm>
        </p:spPr>
        <p:txBody>
          <a:bodyPr>
            <a:normAutofit/>
          </a:bodyPr>
          <a:lstStyle/>
          <a:p>
            <a:pPr marL="0" indent="0">
              <a:buNone/>
            </a:pPr>
            <a:r>
              <a:rPr lang="en-US" sz="3200" cap="none">
                <a:solidFill>
                  <a:srgbClr val="C00000"/>
                </a:solidFill>
                <a:latin typeface="Lub Dub Medium" panose="020B0603030403020204" pitchFamily="34" charset="0"/>
              </a:rPr>
              <a:t>Increase discoverability and encourage broadest possible audience to access   and build upon research results</a:t>
            </a:r>
          </a:p>
        </p:txBody>
      </p:sp>
      <p:pic>
        <p:nvPicPr>
          <p:cNvPr id="1028" name="Picture 4" descr="upload.wikimedia.org/wikipedia/commons/thumb/a/...">
            <a:extLst>
              <a:ext uri="{FF2B5EF4-FFF2-40B4-BE49-F238E27FC236}">
                <a16:creationId xmlns:a16="http://schemas.microsoft.com/office/drawing/2014/main" id="{65461CF5-6529-4C79-76F2-E9405162E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094" y="5051682"/>
            <a:ext cx="5123126" cy="174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31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D28E60-4261-29B0-777D-094EB16CC38A}"/>
              </a:ext>
            </a:extLst>
          </p:cNvPr>
          <p:cNvSpPr txBox="1"/>
          <p:nvPr/>
        </p:nvSpPr>
        <p:spPr>
          <a:xfrm>
            <a:off x="629652" y="493295"/>
            <a:ext cx="1093269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cap="all" spc="250">
                <a:solidFill>
                  <a:schemeClr val="accent1"/>
                </a:solidFill>
                <a:effectLst>
                  <a:outerShdw blurRad="38100" dist="38100" dir="2700000" algn="tl">
                    <a:srgbClr val="000000">
                      <a:alpha val="43137"/>
                    </a:srgbClr>
                  </a:outerShdw>
                </a:effectLst>
                <a:latin typeface="Lub Dub Heavy" panose="020B0903030403020204" pitchFamily="34" charset="0"/>
                <a:ea typeface="+mj-ea"/>
                <a:cs typeface="+mj-cs"/>
                <a:hlinkClick r:id="rId3"/>
              </a:rPr>
              <a:t>Improve Your Chance of Funding</a:t>
            </a:r>
            <a:endParaRPr lang="en-US" sz="4000" b="1" cap="all" spc="250">
              <a:solidFill>
                <a:schemeClr val="accent1"/>
              </a:solidFill>
              <a:effectLst>
                <a:outerShdw blurRad="38100" dist="38100" dir="2700000" algn="tl">
                  <a:srgbClr val="000000">
                    <a:alpha val="43137"/>
                  </a:srgbClr>
                </a:outerShdw>
              </a:effectLst>
              <a:latin typeface="Lub Dub Heavy" panose="020B0903030403020204" pitchFamily="34" charset="0"/>
              <a:ea typeface="+mj-ea"/>
              <a:cs typeface="+mj-cs"/>
            </a:endParaRPr>
          </a:p>
        </p:txBody>
      </p:sp>
      <p:pic>
        <p:nvPicPr>
          <p:cNvPr id="6" name="Picture 5" descr="People celebrating">
            <a:extLst>
              <a:ext uri="{FF2B5EF4-FFF2-40B4-BE49-F238E27FC236}">
                <a16:creationId xmlns:a16="http://schemas.microsoft.com/office/drawing/2014/main" id="{35CCB5D2-C456-4AE5-F4CE-94B3CC3C7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672" y="1672068"/>
            <a:ext cx="7049856" cy="469263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774CBF0-9EDC-3EC2-3E6F-C76AE7D09AC0}"/>
              </a:ext>
            </a:extLst>
          </p:cNvPr>
          <p:cNvSpPr txBox="1"/>
          <p:nvPr/>
        </p:nvSpPr>
        <p:spPr>
          <a:xfrm>
            <a:off x="9793705" y="5630779"/>
            <a:ext cx="2273969" cy="1106907"/>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787334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E7C9C0-AA25-4842-9575-F0DEC1DC751D}"/>
              </a:ext>
            </a:extLst>
          </p:cNvPr>
          <p:cNvSpPr>
            <a:spLocks noGrp="1"/>
          </p:cNvSpPr>
          <p:nvPr>
            <p:ph type="ctrTitle" idx="4294967295"/>
          </p:nvPr>
        </p:nvSpPr>
        <p:spPr>
          <a:xfrm>
            <a:off x="857376" y="-112588"/>
            <a:ext cx="10731500" cy="1315745"/>
          </a:xfrm>
        </p:spPr>
        <p:txBody>
          <a:bodyPr>
            <a:normAutofit fontScale="90000"/>
          </a:bodyPr>
          <a:lstStyle/>
          <a:p>
            <a:pPr algn="ctr"/>
            <a:br>
              <a:rPr lang="en-US"/>
            </a:br>
            <a:br>
              <a:rPr lang="en-US"/>
            </a:br>
            <a:br>
              <a:rPr lang="en-US"/>
            </a:br>
            <a:r>
              <a:rPr lang="en-US" sz="4900">
                <a:latin typeface="Lub Dub Heavy" panose="020B0903030403020204" pitchFamily="34" charset="0"/>
              </a:rPr>
              <a:t>Application Resources</a:t>
            </a:r>
            <a:br>
              <a:rPr lang="en-US" sz="2000">
                <a:solidFill>
                  <a:srgbClr val="C00000"/>
                </a:solidFill>
                <a:latin typeface="+mn-lt"/>
              </a:rPr>
            </a:br>
            <a:br>
              <a:rPr lang="en-US" sz="2000">
                <a:solidFill>
                  <a:srgbClr val="C00000"/>
                </a:solidFill>
                <a:latin typeface="+mn-lt"/>
              </a:rPr>
            </a:br>
            <a:r>
              <a:rPr lang="en-US" b="1">
                <a:solidFill>
                  <a:srgbClr val="0070C0"/>
                </a:solidFill>
                <a:latin typeface="+mn-lt"/>
              </a:rPr>
              <a:t>https://professional.heart.org/en/research-programs/application-information#resources</a:t>
            </a:r>
            <a:br>
              <a:rPr lang="en-US">
                <a:solidFill>
                  <a:srgbClr val="0070C0"/>
                </a:solidFill>
                <a:latin typeface="+mn-lt"/>
              </a:rPr>
            </a:br>
            <a:endParaRPr lang="en-US">
              <a:solidFill>
                <a:srgbClr val="0070C0"/>
              </a:solidFill>
              <a:latin typeface="+mn-lt"/>
            </a:endParaRPr>
          </a:p>
        </p:txBody>
      </p:sp>
      <p:sp>
        <p:nvSpPr>
          <p:cNvPr id="10" name="TextBox 9">
            <a:extLst>
              <a:ext uri="{FF2B5EF4-FFF2-40B4-BE49-F238E27FC236}">
                <a16:creationId xmlns:a16="http://schemas.microsoft.com/office/drawing/2014/main" id="{899EA2E7-54BC-4B0C-9CCE-9B7A4DBFA246}"/>
              </a:ext>
            </a:extLst>
          </p:cNvPr>
          <p:cNvSpPr txBox="1"/>
          <p:nvPr/>
        </p:nvSpPr>
        <p:spPr>
          <a:xfrm>
            <a:off x="519124" y="1524039"/>
            <a:ext cx="11672876" cy="45578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Internal &amp; external tools: Fact sheets, articles, videos, online tools</a:t>
            </a:r>
          </a:p>
          <a:p>
            <a:pPr marL="2743200" marR="0" lvl="0" indent="-284163"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AHA Research Application &amp; Award Process</a:t>
            </a:r>
          </a:p>
          <a:p>
            <a:pPr marL="2743200" marR="0" lvl="0" indent="-284163"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Step-by-step application instructions</a:t>
            </a:r>
          </a:p>
          <a:p>
            <a:pPr marL="2743200" marR="0" lvl="0" indent="-284163"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Lay summary</a:t>
            </a:r>
          </a:p>
          <a:p>
            <a:pPr marL="2743200" marR="0" lvl="0" indent="-284163"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Career development plan</a:t>
            </a:r>
          </a:p>
          <a:p>
            <a:pPr marL="2743200" marR="0" lvl="0" indent="-284163"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Biosketch</a:t>
            </a:r>
          </a:p>
          <a:p>
            <a:pPr marL="2743200" marR="0" lvl="0" indent="-284163"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Writing a proposal</a:t>
            </a:r>
          </a:p>
          <a:p>
            <a:pPr marL="2743200" marR="0" lvl="0" indent="-284163"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prstClr val="black"/>
                </a:solidFill>
                <a:effectLst/>
                <a:uLnTx/>
                <a:uFillTx/>
                <a:latin typeface="Lub Dub Medium" panose="020B0603030403020204" pitchFamily="34" charset="0"/>
                <a:ea typeface="Calibri" panose="020F0502020204030204" pitchFamily="34" charset="0"/>
                <a:cs typeface="+mn-cs"/>
              </a:rPr>
              <a:t>Peer Review &amp; scoring</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18ACA7F1-6BEB-C259-804B-4EDDD09C1019}"/>
              </a:ext>
            </a:extLst>
          </p:cNvPr>
          <p:cNvPicPr>
            <a:picLocks noChangeAspect="1"/>
          </p:cNvPicPr>
          <p:nvPr/>
        </p:nvPicPr>
        <p:blipFill>
          <a:blip r:embed="rId3"/>
          <a:stretch>
            <a:fillRect/>
          </a:stretch>
        </p:blipFill>
        <p:spPr>
          <a:xfrm>
            <a:off x="196604" y="2495953"/>
            <a:ext cx="2626806" cy="3399396"/>
          </a:xfrm>
          <a:prstGeom prst="rect">
            <a:avLst/>
          </a:prstGeom>
          <a:ln>
            <a:solidFill>
              <a:schemeClr val="accent1"/>
            </a:solidFill>
          </a:ln>
        </p:spPr>
      </p:pic>
      <p:pic>
        <p:nvPicPr>
          <p:cNvPr id="13" name="Picture 12">
            <a:extLst>
              <a:ext uri="{FF2B5EF4-FFF2-40B4-BE49-F238E27FC236}">
                <a16:creationId xmlns:a16="http://schemas.microsoft.com/office/drawing/2014/main" id="{0B76F49B-85C3-6189-1ADD-DDD3798AD0DD}"/>
              </a:ext>
            </a:extLst>
          </p:cNvPr>
          <p:cNvPicPr>
            <a:picLocks noChangeAspect="1"/>
          </p:cNvPicPr>
          <p:nvPr/>
        </p:nvPicPr>
        <p:blipFill>
          <a:blip r:embed="rId4"/>
          <a:stretch>
            <a:fillRect/>
          </a:stretch>
        </p:blipFill>
        <p:spPr>
          <a:xfrm>
            <a:off x="8031732" y="3429000"/>
            <a:ext cx="3190463" cy="2137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BB211340-E059-265E-809D-68293F8702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3B073-513C-4E7D-BC27-037256A8A859}"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5143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erson solving on board">
            <a:extLst>
              <a:ext uri="{FF2B5EF4-FFF2-40B4-BE49-F238E27FC236}">
                <a16:creationId xmlns:a16="http://schemas.microsoft.com/office/drawing/2014/main" id="{4DA170B4-2D4D-4219-97FA-937E51CD1C5C}"/>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l="10155" r="10155"/>
          <a:stretch/>
        </p:blipFill>
        <p:spPr bwMode="auto">
          <a:xfrm>
            <a:off x="776430" y="1861174"/>
            <a:ext cx="3593592" cy="2690068"/>
          </a:xfrm>
          <a:prstGeom prst="snip2DiagRect">
            <a:avLst/>
          </a:prstGeom>
          <a:solidFill>
            <a:srgbClr val="FFFFFF">
              <a:shade val="85000"/>
            </a:srgbClr>
          </a:solidFill>
          <a:ln w="88900" cap="sq">
            <a:solidFill>
              <a:srgbClr val="99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ontent Placeholder 3">
            <a:extLst>
              <a:ext uri="{FF2B5EF4-FFF2-40B4-BE49-F238E27FC236}">
                <a16:creationId xmlns:a16="http://schemas.microsoft.com/office/drawing/2014/main" id="{0C48C69A-37F3-4E45-B248-8B2285DFAC61}"/>
              </a:ext>
            </a:extLst>
          </p:cNvPr>
          <p:cNvSpPr txBox="1">
            <a:spLocks/>
          </p:cNvSpPr>
          <p:nvPr/>
        </p:nvSpPr>
        <p:spPr>
          <a:xfrm>
            <a:off x="4716994" y="1675435"/>
            <a:ext cx="6698576" cy="3507129"/>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marR="0" lvl="0" indent="-347663" algn="l" defTabSz="914363"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00"/>
                </a:solidFill>
                <a:effectLst/>
                <a:uLnTx/>
                <a:uFillTx/>
                <a:latin typeface="Lub Dub Medium" panose="020B0603030403020204" pitchFamily="34" charset="0"/>
                <a:ea typeface="+mn-ea"/>
                <a:cs typeface="Arial" panose="020B0604020202020204" pitchFamily="34" charset="0"/>
              </a:rPr>
              <a:t>Some require pre-proposal (LOI)</a:t>
            </a:r>
          </a:p>
          <a:p>
            <a:pPr marL="0" marR="0" lvl="0" indent="0" algn="l" defTabSz="91436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Lub Dub Medium" panose="020B0603030403020204" pitchFamily="34" charset="0"/>
              <a:ea typeface="+mn-ea"/>
              <a:cs typeface="Arial" panose="020B0604020202020204" pitchFamily="34" charset="0"/>
            </a:endParaRPr>
          </a:p>
          <a:p>
            <a:pPr marL="347663" marR="0" lvl="0" indent="-347663" algn="l" defTabSz="914363" rtl="0" eaLnBrk="1" fontAlgn="auto" latinLnBrk="0" hangingPunct="1">
              <a:lnSpc>
                <a:spcPct val="100000"/>
              </a:lnSpc>
              <a:spcBef>
                <a:spcPts val="0"/>
              </a:spcBef>
              <a:spcAft>
                <a:spcPts val="100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ysClr val="windowText" lastClr="000000"/>
                </a:solidFill>
                <a:effectLst/>
                <a:uLnTx/>
                <a:uFillTx/>
                <a:latin typeface="Lub Dub Medium" panose="020B0603030403020204" pitchFamily="34" charset="0"/>
                <a:ea typeface="+mn-ea"/>
                <a:cs typeface="+mn-cs"/>
              </a:rPr>
              <a:t>Follow the instructions on ProposalCentral screens &amp; AHA Application Instructions document</a:t>
            </a:r>
          </a:p>
          <a:p>
            <a:pPr marL="347663" marR="0" lvl="0" indent="-347663" algn="l" defTabSz="914363" rtl="0" eaLnBrk="1" fontAlgn="auto" latinLnBrk="0" hangingPunct="1">
              <a:lnSpc>
                <a:spcPct val="100000"/>
              </a:lnSpc>
              <a:spcBef>
                <a:spcPts val="0"/>
              </a:spcBef>
              <a:spcAft>
                <a:spcPts val="1000"/>
              </a:spcAft>
              <a:buClrTx/>
              <a:buSzTx/>
              <a:buFont typeface="Wingdings" panose="05000000000000000000" pitchFamily="2" charset="2"/>
              <a:buChar char="ü"/>
              <a:tabLst/>
              <a:defRPr/>
            </a:pPr>
            <a:endParaRPr kumimoji="0" lang="en-US" sz="1800" b="0" i="0" u="none" strike="noStrike" kern="1200" cap="none" spc="0" normalizeH="0" baseline="0" noProof="0">
              <a:ln>
                <a:noFill/>
              </a:ln>
              <a:solidFill>
                <a:sysClr val="windowText" lastClr="000000"/>
              </a:solidFill>
              <a:effectLst/>
              <a:uLnTx/>
              <a:uFillTx/>
              <a:latin typeface="Lub Dub Medium" panose="020B0603030403020204" pitchFamily="34" charset="0"/>
              <a:ea typeface="+mn-ea"/>
              <a:cs typeface="+mn-cs"/>
            </a:endParaRPr>
          </a:p>
          <a:p>
            <a:pPr marL="347663" marR="0" lvl="0" indent="-347663" algn="l" defTabSz="914363" rtl="0" eaLnBrk="1" fontAlgn="auto" latinLnBrk="0" hangingPunct="1">
              <a:lnSpc>
                <a:spcPct val="100000"/>
              </a:lnSpc>
              <a:spcBef>
                <a:spcPts val="0"/>
              </a:spcBef>
              <a:spcAft>
                <a:spcPts val="100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ysClr val="windowText" lastClr="000000"/>
                </a:solidFill>
                <a:effectLst/>
                <a:uLnTx/>
                <a:uFillTx/>
                <a:latin typeface="Lub Dub Medium" panose="020B0603030403020204" pitchFamily="34" charset="0"/>
                <a:ea typeface="+mn-ea"/>
                <a:cs typeface="+mn-cs"/>
              </a:rPr>
              <a:t>Apply@Heart.org</a:t>
            </a:r>
          </a:p>
        </p:txBody>
      </p:sp>
      <p:sp>
        <p:nvSpPr>
          <p:cNvPr id="4" name="Title 1">
            <a:extLst>
              <a:ext uri="{FF2B5EF4-FFF2-40B4-BE49-F238E27FC236}">
                <a16:creationId xmlns:a16="http://schemas.microsoft.com/office/drawing/2014/main" id="{3F1D3229-84CB-482D-AD5D-116180D0867A}"/>
              </a:ext>
            </a:extLst>
          </p:cNvPr>
          <p:cNvSpPr txBox="1">
            <a:spLocks/>
          </p:cNvSpPr>
          <p:nvPr/>
        </p:nvSpPr>
        <p:spPr>
          <a:xfrm>
            <a:off x="3895129" y="507407"/>
            <a:ext cx="4401741" cy="575781"/>
          </a:xfrm>
          <a:prstGeom prst="rect">
            <a:avLst/>
          </a:prstGeom>
        </p:spPr>
        <p:txBody>
          <a:bodyPr>
            <a:noAutofit/>
          </a:bodyPr>
          <a:lst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a:ln>
                  <a:noFill/>
                </a:ln>
                <a:solidFill>
                  <a:srgbClr val="C00000"/>
                </a:solidFill>
                <a:effectLst/>
                <a:uLnTx/>
                <a:uFillTx/>
                <a:latin typeface="Lub Dub Heavy" panose="020B0903030403020204" pitchFamily="34" charset="0"/>
                <a:ea typeface="+mj-ea"/>
                <a:cs typeface="+mj-cs"/>
              </a:rPr>
              <a:t>Application TIPs</a:t>
            </a:r>
          </a:p>
        </p:txBody>
      </p:sp>
    </p:spTree>
    <p:extLst>
      <p:ext uri="{BB962C8B-B14F-4D97-AF65-F5344CB8AC3E}">
        <p14:creationId xmlns:p14="http://schemas.microsoft.com/office/powerpoint/2010/main" val="76689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B2D7E-6113-4640-8851-62C99E77649C}"/>
              </a:ext>
            </a:extLst>
          </p:cNvPr>
          <p:cNvSpPr>
            <a:spLocks noGrp="1"/>
          </p:cNvSpPr>
          <p:nvPr>
            <p:ph type="title"/>
          </p:nvPr>
        </p:nvSpPr>
        <p:spPr>
          <a:xfrm>
            <a:off x="0" y="1589105"/>
            <a:ext cx="12039600" cy="1325563"/>
          </a:xfrm>
        </p:spPr>
        <p:txBody>
          <a:bodyPr>
            <a:noAutofit/>
          </a:bodyPr>
          <a:lstStyle/>
          <a:p>
            <a:pPr marL="234950" algn="ctr"/>
            <a:r>
              <a:rPr lang="en-US" sz="3600" spc="250">
                <a:solidFill>
                  <a:srgbClr val="C00000"/>
                </a:solidFill>
                <a:latin typeface="Lub Dub Heavy" panose="020B0903030403020204" pitchFamily="34" charset="0"/>
              </a:rPr>
              <a:t>Summary FOR NON-SCIENTISTS</a:t>
            </a:r>
            <a:br>
              <a:rPr lang="en-US" sz="3600" spc="250">
                <a:solidFill>
                  <a:srgbClr val="C00000"/>
                </a:solidFill>
                <a:latin typeface="Lub Dub Heavy" panose="020B0903030403020204" pitchFamily="34" charset="0"/>
              </a:rPr>
            </a:br>
            <a:r>
              <a:rPr lang="en-US" sz="3600" spc="250">
                <a:solidFill>
                  <a:srgbClr val="C00000"/>
                </a:solidFill>
                <a:latin typeface="Lub Dub Heavy" panose="020B0903030403020204" pitchFamily="34" charset="0"/>
              </a:rPr>
              <a:t>(LAY SUMMARY) </a:t>
            </a:r>
            <a:br>
              <a:rPr lang="en-US" sz="3600" spc="250">
                <a:solidFill>
                  <a:srgbClr val="C00000"/>
                </a:solidFill>
                <a:latin typeface="Lub Dub Heavy" panose="020B0903030403020204" pitchFamily="34" charset="0"/>
              </a:rPr>
            </a:br>
            <a:br>
              <a:rPr lang="en-US" sz="3600" b="1"/>
            </a:br>
            <a:br>
              <a:rPr lang="en-US" sz="3600" b="1"/>
            </a:br>
            <a:endParaRPr lang="en-US" sz="3600" b="1"/>
          </a:p>
        </p:txBody>
      </p:sp>
      <p:sp>
        <p:nvSpPr>
          <p:cNvPr id="6" name="TextBox 5">
            <a:extLst>
              <a:ext uri="{FF2B5EF4-FFF2-40B4-BE49-F238E27FC236}">
                <a16:creationId xmlns:a16="http://schemas.microsoft.com/office/drawing/2014/main" id="{7ABBFC0E-D37B-450B-AC3F-763B1B4EA2BA}"/>
              </a:ext>
            </a:extLst>
          </p:cNvPr>
          <p:cNvSpPr txBox="1"/>
          <p:nvPr/>
        </p:nvSpPr>
        <p:spPr>
          <a:xfrm>
            <a:off x="4526403" y="1723909"/>
            <a:ext cx="6982642"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Lub Dub Medium" panose="020B0603030403020204" pitchFamily="34" charset="0"/>
                <a:ea typeface="+mn-ea"/>
                <a:cs typeface="+mn-cs"/>
              </a:rPr>
              <a:t>Describe your work to be understood by people who do not have science or medical backgrounds. </a:t>
            </a:r>
          </a:p>
        </p:txBody>
      </p:sp>
      <p:pic>
        <p:nvPicPr>
          <p:cNvPr id="7" name="Content Placeholder 3">
            <a:extLst>
              <a:ext uri="{FF2B5EF4-FFF2-40B4-BE49-F238E27FC236}">
                <a16:creationId xmlns:a16="http://schemas.microsoft.com/office/drawing/2014/main" id="{136D3AB7-47EE-4CC8-B469-A143997C86C6}"/>
              </a:ext>
            </a:extLst>
          </p:cNvPr>
          <p:cNvPicPr/>
          <p:nvPr/>
        </p:nvPicPr>
        <p:blipFill>
          <a:blip r:embed="rId3"/>
          <a:stretch>
            <a:fillRect/>
          </a:stretch>
        </p:blipFill>
        <p:spPr>
          <a:xfrm>
            <a:off x="682955" y="1492550"/>
            <a:ext cx="3482925" cy="2905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a:extLst>
              <a:ext uri="{FF2B5EF4-FFF2-40B4-BE49-F238E27FC236}">
                <a16:creationId xmlns:a16="http://schemas.microsoft.com/office/drawing/2014/main" id="{8D13770B-C8F5-403C-A29F-C30EB1598C43}"/>
              </a:ext>
            </a:extLst>
          </p:cNvPr>
          <p:cNvSpPr/>
          <p:nvPr/>
        </p:nvSpPr>
        <p:spPr>
          <a:xfrm>
            <a:off x="2950311" y="4657356"/>
            <a:ext cx="7227645" cy="1631216"/>
          </a:xfrm>
          <a:prstGeom prst="rect">
            <a:avLst/>
          </a:prstGeom>
          <a:ln w="38100">
            <a:solidFill>
              <a:schemeClr val="accent1"/>
            </a:solidFill>
          </a:ln>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How to Share Your AHA-Funded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	by researcher Georgia </a:t>
            </a:r>
            <a:r>
              <a:rPr kumimoji="0" lang="en-US" sz="2000" b="0" i="0" u="none" strike="noStrike" kern="1200" cap="none" spc="0" normalizeH="0" baseline="0" noProof="0" err="1">
                <a:ln>
                  <a:noFill/>
                </a:ln>
                <a:solidFill>
                  <a:prstClr val="black"/>
                </a:solidFill>
                <a:effectLst/>
                <a:uLnTx/>
                <a:uFillTx/>
                <a:latin typeface="Lub Dub Medium" panose="020B0603030403020204" pitchFamily="34" charset="0"/>
                <a:ea typeface="+mn-ea"/>
                <a:cs typeface="+mn-cs"/>
              </a:rPr>
              <a:t>Papavasiliou</a:t>
            </a:r>
            <a:r>
              <a:rPr kumimoji="0" lang="en-US" sz="2000" b="0" i="0" u="none" strike="noStrike" kern="1200" cap="none" spc="0" normalizeH="0" baseline="0" noProof="0">
                <a:ln>
                  <a:noFill/>
                </a:ln>
                <a:solidFill>
                  <a:prstClr val="black"/>
                </a:solidFill>
                <a:effectLst/>
                <a:uLnTx/>
                <a:uFillTx/>
                <a:latin typeface="Lub Dub Medium" panose="020B0603030403020204" pitchFamily="34" charset="0"/>
                <a:ea typeface="+mn-ea"/>
                <a:cs typeface="+mn-cs"/>
              </a:rPr>
              <a:t>,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000" b="0" i="0" u="sng" strike="noStrike" kern="1200" cap="none" spc="0" normalizeH="0" baseline="0" noProof="0">
                <a:ln>
                  <a:noFill/>
                </a:ln>
                <a:solidFill>
                  <a:srgbClr val="3333FF"/>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https://www.youtube.com/watch?v=04ZEyfM1T2s&amp;list=PLtzTeR_CJNHJBtkiHnTJ-uhYq3WGDYkP5&amp;index=1</a:t>
            </a:r>
            <a:endParaRPr kumimoji="0" lang="en-US" sz="2000" b="0" i="0" u="none" strike="noStrike" kern="1200" cap="none" spc="0" normalizeH="0" baseline="0" noProof="0">
              <a:ln>
                <a:noFill/>
              </a:ln>
              <a:solidFill>
                <a:srgbClr val="3333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81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octor in clinic explaining report on tablet to family">
            <a:extLst>
              <a:ext uri="{FF2B5EF4-FFF2-40B4-BE49-F238E27FC236}">
                <a16:creationId xmlns:a16="http://schemas.microsoft.com/office/drawing/2014/main" id="{4DA170B4-2D4D-4219-97FA-937E51CD1C5C}"/>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5476" r="14873"/>
          <a:stretch/>
        </p:blipFill>
        <p:spPr bwMode="auto">
          <a:xfrm>
            <a:off x="484632" y="1992312"/>
            <a:ext cx="3433763" cy="2873375"/>
          </a:xfrm>
          <a:prstGeom prst="snip2DiagRect">
            <a:avLst/>
          </a:prstGeom>
          <a:solidFill>
            <a:srgbClr val="FFFFFF">
              <a:shade val="85000"/>
            </a:srgbClr>
          </a:solidFill>
          <a:ln w="88900" cap="sq">
            <a:solidFill>
              <a:srgbClr val="99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ontent Placeholder 3">
            <a:extLst>
              <a:ext uri="{FF2B5EF4-FFF2-40B4-BE49-F238E27FC236}">
                <a16:creationId xmlns:a16="http://schemas.microsoft.com/office/drawing/2014/main" id="{0C48C69A-37F3-4E45-B248-8B2285DFAC61}"/>
              </a:ext>
            </a:extLst>
          </p:cNvPr>
          <p:cNvSpPr txBox="1">
            <a:spLocks/>
          </p:cNvSpPr>
          <p:nvPr/>
        </p:nvSpPr>
        <p:spPr>
          <a:xfrm>
            <a:off x="4110980" y="1212572"/>
            <a:ext cx="7273300" cy="365311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defTabSz="914363">
              <a:buFont typeface="Wingdings" panose="05000000000000000000" pitchFamily="2" charset="2"/>
              <a:buChar char="ü"/>
              <a:defRPr/>
            </a:pPr>
            <a:r>
              <a:rPr lang="en-US">
                <a:solidFill>
                  <a:sysClr val="windowText" lastClr="000000"/>
                </a:solidFill>
                <a:latin typeface="Lub Dub Medium" panose="020B0603030403020204" pitchFamily="34" charset="0"/>
              </a:rPr>
              <a:t>Applicant must be AHA Professional Member Join early!!  </a:t>
            </a:r>
            <a:r>
              <a:rPr lang="en-US" sz="1800">
                <a:solidFill>
                  <a:sysClr val="windowText" lastClr="000000"/>
                </a:solidFill>
                <a:latin typeface="Lub Dub" panose="020B0603030403020204"/>
                <a:hlinkClick r:id="rId4"/>
              </a:rPr>
              <a:t>https://professional.heart.org/en/partners</a:t>
            </a:r>
            <a:endParaRPr lang="en-US" sz="1800">
              <a:solidFill>
                <a:sysClr val="windowText" lastClr="000000"/>
              </a:solidFill>
              <a:latin typeface="Lub Dub" panose="020B0603030403020204"/>
            </a:endParaRPr>
          </a:p>
          <a:p>
            <a:pPr marL="457200" indent="-401638" defTabSz="914363">
              <a:buFont typeface="Wingdings" panose="05000000000000000000" pitchFamily="2" charset="2"/>
              <a:buChar char="ü"/>
              <a:defRPr/>
            </a:pPr>
            <a:endParaRPr lang="en-US" sz="2400">
              <a:solidFill>
                <a:sysClr val="windowText" lastClr="000000"/>
              </a:solidFill>
              <a:latin typeface="Lub Dub Medium" panose="020B0603030403020204" pitchFamily="34" charset="0"/>
            </a:endParaRPr>
          </a:p>
          <a:p>
            <a:pPr marL="457200" indent="-401638" defTabSz="914363">
              <a:buFont typeface="Wingdings" panose="05000000000000000000" pitchFamily="2" charset="2"/>
              <a:buChar char="ü"/>
              <a:defRPr/>
            </a:pPr>
            <a:r>
              <a:rPr lang="en-US">
                <a:solidFill>
                  <a:sysClr val="windowText" lastClr="000000"/>
                </a:solidFill>
                <a:latin typeface="Lub Dub Medium" panose="020B0603030403020204" pitchFamily="34" charset="0"/>
              </a:rPr>
              <a:t>Application software is Proposal Central - -o</a:t>
            </a:r>
            <a:r>
              <a:rPr lang="en-US" sz="2800">
                <a:solidFill>
                  <a:sysClr val="windowText" lastClr="000000"/>
                </a:solidFill>
                <a:latin typeface="Lub Dub Medium" panose="020B0603030403020204" pitchFamily="34" charset="0"/>
              </a:rPr>
              <a:t>pens about 60 days prior to deadline</a:t>
            </a:r>
          </a:p>
          <a:p>
            <a:pPr marL="457200" lvl="1" indent="-401638" defTabSz="914363">
              <a:buNone/>
              <a:defRPr/>
            </a:pPr>
            <a:endParaRPr lang="en-US">
              <a:solidFill>
                <a:sysClr val="windowText" lastClr="000000"/>
              </a:solidFill>
              <a:latin typeface="Lub Dub Medium" panose="020B0603030403020204" pitchFamily="34" charset="0"/>
            </a:endParaRPr>
          </a:p>
          <a:p>
            <a:pPr marL="457200" lvl="1" indent="-401638" defTabSz="914363">
              <a:buFont typeface="Wingdings" panose="05000000000000000000" pitchFamily="2" charset="2"/>
              <a:buChar char="ü"/>
              <a:defRPr/>
            </a:pPr>
            <a:r>
              <a:rPr lang="en-US" sz="2800">
                <a:solidFill>
                  <a:sysClr val="windowText" lastClr="000000"/>
                </a:solidFill>
                <a:latin typeface="Lub Dub Medium" panose="020B0603030403020204" pitchFamily="34" charset="0"/>
              </a:rPr>
              <a:t>Work on your uploads in advance</a:t>
            </a:r>
          </a:p>
          <a:p>
            <a:pPr marL="746125" lvl="1" indent="-4763" defTabSz="914363">
              <a:buNone/>
              <a:defRPr/>
            </a:pPr>
            <a:r>
              <a:rPr lang="en-US" sz="1800">
                <a:solidFill>
                  <a:sysClr val="windowText" lastClr="000000"/>
                </a:solidFill>
                <a:latin typeface="Lub Dub" panose="020B0603030403020204"/>
                <a:hlinkClick r:id="rId5"/>
              </a:rPr>
              <a:t>https://professional.heart.org/en/research-programs/application-information/required-application-documents</a:t>
            </a:r>
            <a:endParaRPr lang="en-US" sz="1800">
              <a:solidFill>
                <a:sysClr val="windowText" lastClr="000000"/>
              </a:solidFill>
              <a:latin typeface="Lub Dub" panose="020B0603030403020204"/>
            </a:endParaRPr>
          </a:p>
        </p:txBody>
      </p:sp>
      <p:sp>
        <p:nvSpPr>
          <p:cNvPr id="4" name="Title 1">
            <a:extLst>
              <a:ext uri="{FF2B5EF4-FFF2-40B4-BE49-F238E27FC236}">
                <a16:creationId xmlns:a16="http://schemas.microsoft.com/office/drawing/2014/main" id="{3F1D3229-84CB-482D-AD5D-116180D0867A}"/>
              </a:ext>
            </a:extLst>
          </p:cNvPr>
          <p:cNvSpPr txBox="1">
            <a:spLocks/>
          </p:cNvSpPr>
          <p:nvPr/>
        </p:nvSpPr>
        <p:spPr>
          <a:xfrm>
            <a:off x="3556349" y="449568"/>
            <a:ext cx="5079301" cy="575781"/>
          </a:xfrm>
          <a:prstGeom prst="rect">
            <a:avLst/>
          </a:prstGeom>
        </p:spPr>
        <p:txBody>
          <a:bodyPr>
            <a:noAutofit/>
          </a:bodyPr>
          <a:lstStyle>
            <a:lvl1pPr algn="l" defTabSz="914400" rtl="0" eaLnBrk="1" latinLnBrk="0" hangingPunct="1">
              <a:lnSpc>
                <a:spcPct val="90000"/>
              </a:lnSpc>
              <a:spcBef>
                <a:spcPct val="0"/>
              </a:spcBef>
              <a:buNone/>
              <a:defRPr sz="2800" b="1" i="0" kern="1200" cap="all" baseline="0">
                <a:solidFill>
                  <a:schemeClr val="tx2"/>
                </a:solidFill>
                <a:latin typeface="Lub Dub" panose="020B0603030403020204" pitchFamily="34" charset="77"/>
                <a:ea typeface="+mj-ea"/>
                <a:cs typeface="+mj-cs"/>
              </a:defRPr>
            </a:lvl1pPr>
          </a:lstStyle>
          <a:p>
            <a:r>
              <a:rPr lang="en-US" sz="3600" spc="250">
                <a:solidFill>
                  <a:srgbClr val="C00000"/>
                </a:solidFill>
                <a:latin typeface="Lub Dub Heavy" panose="020B0903030403020204" pitchFamily="34" charset="0"/>
              </a:rPr>
              <a:t>Application</a:t>
            </a:r>
            <a:r>
              <a:rPr lang="en-US" sz="3600">
                <a:solidFill>
                  <a:srgbClr val="C00000"/>
                </a:solidFill>
                <a:latin typeface="Lub Dub Heavy" panose="020B0903030403020204" pitchFamily="34" charset="0"/>
              </a:rPr>
              <a:t> TIPs</a:t>
            </a:r>
          </a:p>
        </p:txBody>
      </p:sp>
    </p:spTree>
    <p:extLst>
      <p:ext uri="{BB962C8B-B14F-4D97-AF65-F5344CB8AC3E}">
        <p14:creationId xmlns:p14="http://schemas.microsoft.com/office/powerpoint/2010/main" val="45728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C61D-707C-E7EC-DC57-BCB57D227064}"/>
              </a:ext>
            </a:extLst>
          </p:cNvPr>
          <p:cNvSpPr>
            <a:spLocks noGrp="1"/>
          </p:cNvSpPr>
          <p:nvPr>
            <p:ph type="title"/>
          </p:nvPr>
        </p:nvSpPr>
        <p:spPr>
          <a:xfrm>
            <a:off x="1522595" y="268810"/>
            <a:ext cx="4902200" cy="516679"/>
          </a:xfrm>
        </p:spPr>
        <p:txBody>
          <a:bodyPr/>
          <a:lstStyle/>
          <a:p>
            <a:r>
              <a:rPr lang="en-US">
                <a:solidFill>
                  <a:schemeClr val="accent1"/>
                </a:solidFill>
                <a:hlinkClick r:id="rId3">
                  <a:extLst>
                    <a:ext uri="{A12FA001-AC4F-418D-AE19-62706E023703}">
                      <ahyp:hlinkClr xmlns:ahyp="http://schemas.microsoft.com/office/drawing/2018/hyperlinkcolor" val="tx"/>
                    </a:ext>
                  </a:extLst>
                </a:hlinkClick>
              </a:rPr>
              <a:t>Professional Heart Daily</a:t>
            </a:r>
            <a:endParaRPr lang="en-US">
              <a:solidFill>
                <a:schemeClr val="accent1"/>
              </a:solidFill>
            </a:endParaRPr>
          </a:p>
        </p:txBody>
      </p:sp>
      <p:pic>
        <p:nvPicPr>
          <p:cNvPr id="4" name="Picture 3">
            <a:extLst>
              <a:ext uri="{FF2B5EF4-FFF2-40B4-BE49-F238E27FC236}">
                <a16:creationId xmlns:a16="http://schemas.microsoft.com/office/drawing/2014/main" id="{05606B1A-7530-116B-7206-081A02DB18A8}"/>
              </a:ext>
            </a:extLst>
          </p:cNvPr>
          <p:cNvPicPr>
            <a:picLocks noChangeAspect="1"/>
          </p:cNvPicPr>
          <p:nvPr/>
        </p:nvPicPr>
        <p:blipFill>
          <a:blip r:embed="rId4"/>
          <a:stretch>
            <a:fillRect/>
          </a:stretch>
        </p:blipFill>
        <p:spPr>
          <a:xfrm>
            <a:off x="7482342" y="363538"/>
            <a:ext cx="4451356" cy="625739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67A4CC6-EB4C-2F9D-EF44-6FF4C6FADAED}"/>
              </a:ext>
            </a:extLst>
          </p:cNvPr>
          <p:cNvPicPr>
            <a:picLocks noChangeAspect="1"/>
          </p:cNvPicPr>
          <p:nvPr/>
        </p:nvPicPr>
        <p:blipFill>
          <a:blip r:embed="rId5"/>
          <a:stretch>
            <a:fillRect/>
          </a:stretch>
        </p:blipFill>
        <p:spPr>
          <a:xfrm>
            <a:off x="258302" y="1012634"/>
            <a:ext cx="6838991" cy="2198482"/>
          </a:xfrm>
          <a:prstGeom prst="rect">
            <a:avLst/>
          </a:prstGeom>
        </p:spPr>
      </p:pic>
      <p:pic>
        <p:nvPicPr>
          <p:cNvPr id="8" name="Picture 7">
            <a:extLst>
              <a:ext uri="{FF2B5EF4-FFF2-40B4-BE49-F238E27FC236}">
                <a16:creationId xmlns:a16="http://schemas.microsoft.com/office/drawing/2014/main" id="{83891695-70D5-62A5-058D-B4A8C305FCAE}"/>
              </a:ext>
            </a:extLst>
          </p:cNvPr>
          <p:cNvPicPr>
            <a:picLocks noChangeAspect="1"/>
          </p:cNvPicPr>
          <p:nvPr/>
        </p:nvPicPr>
        <p:blipFill>
          <a:blip r:embed="rId6"/>
          <a:stretch>
            <a:fillRect/>
          </a:stretch>
        </p:blipFill>
        <p:spPr>
          <a:xfrm>
            <a:off x="988104" y="4064439"/>
            <a:ext cx="5846989" cy="2793561"/>
          </a:xfrm>
          <a:prstGeom prst="rect">
            <a:avLst/>
          </a:prstGeom>
        </p:spPr>
      </p:pic>
      <p:sp>
        <p:nvSpPr>
          <p:cNvPr id="9" name="Arrow: Down 8">
            <a:extLst>
              <a:ext uri="{FF2B5EF4-FFF2-40B4-BE49-F238E27FC236}">
                <a16:creationId xmlns:a16="http://schemas.microsoft.com/office/drawing/2014/main" id="{C8D15868-E0B1-E359-535C-1826CFBA4352}"/>
              </a:ext>
            </a:extLst>
          </p:cNvPr>
          <p:cNvSpPr/>
          <p:nvPr/>
        </p:nvSpPr>
        <p:spPr>
          <a:xfrm rot="1569394">
            <a:off x="4083640" y="2018997"/>
            <a:ext cx="902304" cy="31757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FF29F3-5994-FB32-CE07-F412E1A7EFF0}"/>
              </a:ext>
            </a:extLst>
          </p:cNvPr>
          <p:cNvSpPr txBox="1"/>
          <p:nvPr/>
        </p:nvSpPr>
        <p:spPr>
          <a:xfrm>
            <a:off x="0" y="5655733"/>
            <a:ext cx="1117600" cy="1202267"/>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857846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2BDC22-F954-4729-9788-ED9999D82F84}"/>
              </a:ext>
            </a:extLst>
          </p:cNvPr>
          <p:cNvSpPr>
            <a:spLocks noGrp="1"/>
          </p:cNvSpPr>
          <p:nvPr>
            <p:ph type="subTitle" idx="4294967295"/>
          </p:nvPr>
        </p:nvSpPr>
        <p:spPr>
          <a:xfrm>
            <a:off x="4463761" y="1855123"/>
            <a:ext cx="7077075" cy="3535363"/>
          </a:xfrm>
          <a:solidFill>
            <a:schemeClr val="bg1"/>
          </a:solidFill>
        </p:spPr>
        <p:txBody>
          <a:bodyPr>
            <a:normAutofit lnSpcReduction="10000"/>
          </a:bodyPr>
          <a:lstStyle/>
          <a:p>
            <a:pPr marL="342900" indent="-342900">
              <a:buFont typeface="Arial" panose="020B0604020202020204" pitchFamily="34" charset="0"/>
              <a:buChar char="•"/>
            </a:pPr>
            <a:r>
              <a:rPr lang="en-US" sz="2800" cap="none">
                <a:solidFill>
                  <a:schemeClr val="accent6"/>
                </a:solidFill>
                <a:latin typeface="Lub Dub Medium" panose="020B0603030403020204" pitchFamily="34" charset="0"/>
              </a:rPr>
              <a:t>Study sections by award type &amp; topic</a:t>
            </a:r>
          </a:p>
          <a:p>
            <a:pPr marL="342900" indent="-342900">
              <a:buFont typeface="Arial" panose="020B0604020202020204" pitchFamily="34" charset="0"/>
              <a:buChar char="•"/>
            </a:pPr>
            <a:r>
              <a:rPr lang="en-US" sz="2800" cap="none">
                <a:solidFill>
                  <a:schemeClr val="accent6"/>
                </a:solidFill>
                <a:latin typeface="Lub Dub Medium" panose="020B0603030403020204" pitchFamily="34" charset="0"/>
              </a:rPr>
              <a:t>Virtual meeting via Zoom &amp; ProposalCentral</a:t>
            </a:r>
          </a:p>
          <a:p>
            <a:pPr marL="342900" indent="-342900">
              <a:buFont typeface="Arial" panose="020B0604020202020204" pitchFamily="34" charset="0"/>
              <a:buChar char="•"/>
            </a:pPr>
            <a:r>
              <a:rPr lang="en-US" sz="2800" cap="none">
                <a:solidFill>
                  <a:schemeClr val="accent6"/>
                </a:solidFill>
                <a:latin typeface="Lub Dub Medium" panose="020B0603030403020204" pitchFamily="34" charset="0"/>
              </a:rPr>
              <a:t>Submit your CV to </a:t>
            </a:r>
            <a:r>
              <a:rPr lang="en-US" sz="2800" cap="none">
                <a:latin typeface="Lub Dub Medium" panose="020B0603030403020204" pitchFamily="34" charset="0"/>
                <a:hlinkClick r:id="rId3"/>
              </a:rPr>
              <a:t>PeerReview@heart.org</a:t>
            </a:r>
            <a:endParaRPr lang="en-US" sz="2800" cap="none">
              <a:latin typeface="Lub Dub Medium" panose="020B06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Lub Dub Medium" panose="020B0603030403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Lub Dub Medium" panose="020B0603030403020204" pitchFamily="34" charset="0"/>
              </a:rPr>
              <a:t>Reviewer-in-Training program for AHA Postdoctoral Fellows</a:t>
            </a:r>
          </a:p>
          <a:p>
            <a:endParaRPr lang="en-US" cap="none"/>
          </a:p>
          <a:p>
            <a:endParaRPr lang="en-US" cap="none"/>
          </a:p>
        </p:txBody>
      </p:sp>
      <p:sp>
        <p:nvSpPr>
          <p:cNvPr id="3" name="Title 2">
            <a:extLst>
              <a:ext uri="{FF2B5EF4-FFF2-40B4-BE49-F238E27FC236}">
                <a16:creationId xmlns:a16="http://schemas.microsoft.com/office/drawing/2014/main" id="{35DADF1F-D235-473F-8317-2499FEA25103}"/>
              </a:ext>
            </a:extLst>
          </p:cNvPr>
          <p:cNvSpPr>
            <a:spLocks noGrp="1"/>
          </p:cNvSpPr>
          <p:nvPr>
            <p:ph type="ctrTitle" idx="4294967295"/>
          </p:nvPr>
        </p:nvSpPr>
        <p:spPr>
          <a:xfrm>
            <a:off x="1454150" y="401782"/>
            <a:ext cx="9283700" cy="1149928"/>
          </a:xfrm>
        </p:spPr>
        <p:txBody>
          <a:bodyPr>
            <a:normAutofit fontScale="90000"/>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4900">
                <a:solidFill>
                  <a:srgbClr val="C00000"/>
                </a:solidFill>
                <a:latin typeface="Lub Dub Bold" panose="020B0803030403020204" pitchFamily="34" charset="0"/>
              </a:rPr>
              <a:t>Become a Peer Reviewer</a:t>
            </a:r>
            <a:br>
              <a:rPr lang="en-US" sz="4900">
                <a:solidFill>
                  <a:srgbClr val="C00000"/>
                </a:solidFill>
                <a:effectLst>
                  <a:outerShdw blurRad="38100" dist="38100" dir="2700000" algn="tl">
                    <a:srgbClr val="000000">
                      <a:alpha val="43137"/>
                    </a:srgbClr>
                  </a:outerShdw>
                </a:effectLst>
                <a:latin typeface="Lub Dub Bold" panose="020B0803030403020204" pitchFamily="34" charset="0"/>
              </a:rPr>
            </a:br>
            <a:r>
              <a:rPr kumimoji="0" lang="en-US" sz="2400" b="0" i="0" u="none" strike="noStrike" kern="1200" cap="none" spc="0" normalizeH="0" baseline="0" noProof="0">
                <a:ln>
                  <a:noFill/>
                </a:ln>
                <a:solidFill>
                  <a:srgbClr val="636466"/>
                </a:solidFill>
                <a:effectLst/>
                <a:uLnTx/>
                <a:uFillTx/>
                <a:latin typeface="Lub Dub Medium" panose="020B0603030403020204" pitchFamily="34" charset="77"/>
                <a:ea typeface="+mn-ea"/>
                <a:cs typeface="+mn-cs"/>
                <a:hlinkClick r:id="rId4"/>
              </a:rPr>
              <a:t>professional.heart.org/</a:t>
            </a:r>
            <a:r>
              <a:rPr kumimoji="0" lang="en-US" sz="2400" b="0" i="0" u="none" strike="noStrike" kern="1200" cap="none" spc="0" normalizeH="0" baseline="0" noProof="0" err="1">
                <a:ln>
                  <a:noFill/>
                </a:ln>
                <a:solidFill>
                  <a:srgbClr val="636466"/>
                </a:solidFill>
                <a:effectLst/>
                <a:uLnTx/>
                <a:uFillTx/>
                <a:latin typeface="Lub Dub Medium" panose="020B0603030403020204" pitchFamily="34" charset="77"/>
                <a:ea typeface="+mn-ea"/>
                <a:cs typeface="+mn-cs"/>
                <a:hlinkClick r:id="rId4"/>
              </a:rPr>
              <a:t>PeerReview</a:t>
            </a:r>
            <a:endParaRPr lang="en-US" sz="4500">
              <a:solidFill>
                <a:srgbClr val="C0000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F348777E-8BDD-4FF4-9FC5-F8927DA7D179}"/>
              </a:ext>
            </a:extLst>
          </p:cNvPr>
          <p:cNvPicPr>
            <a:picLocks noChangeAspect="1"/>
          </p:cNvPicPr>
          <p:nvPr/>
        </p:nvPicPr>
        <p:blipFill rotWithShape="1">
          <a:blip r:embed="rId5"/>
          <a:srcRect l="28200" t="33333" r="42403" b="28667"/>
          <a:stretch/>
        </p:blipFill>
        <p:spPr>
          <a:xfrm>
            <a:off x="319753" y="1897039"/>
            <a:ext cx="3961301" cy="2880335"/>
          </a:xfrm>
          <a:prstGeom prst="rect">
            <a:avLst/>
          </a:prstGeom>
        </p:spPr>
      </p:pic>
      <p:sp>
        <p:nvSpPr>
          <p:cNvPr id="6" name="TextBox 5">
            <a:extLst>
              <a:ext uri="{FF2B5EF4-FFF2-40B4-BE49-F238E27FC236}">
                <a16:creationId xmlns:a16="http://schemas.microsoft.com/office/drawing/2014/main" id="{D50FE4CC-4780-4FDF-A676-75E431C725E1}"/>
              </a:ext>
            </a:extLst>
          </p:cNvPr>
          <p:cNvSpPr txBox="1"/>
          <p:nvPr/>
        </p:nvSpPr>
        <p:spPr>
          <a:xfrm>
            <a:off x="319753" y="4777374"/>
            <a:ext cx="396130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Calibri" panose="020F0502020204030204"/>
                <a:ea typeface="+mn-ea"/>
                <a:cs typeface="+mn-cs"/>
              </a:rPr>
              <a:t>“You learn how to tailor your own grants to avoid the pitfalls you see in other people’s grants.” </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Dr. Michael </a:t>
            </a:r>
            <a:r>
              <a:rPr kumimoji="0" lang="en-US" sz="1800" b="0" i="0" u="none" strike="noStrike" kern="1200" cap="none" spc="0" normalizeH="0" baseline="0" noProof="0" err="1">
                <a:ln>
                  <a:noFill/>
                </a:ln>
                <a:solidFill>
                  <a:srgbClr val="000000"/>
                </a:solidFill>
                <a:effectLst/>
                <a:uLnTx/>
                <a:uFillTx/>
                <a:latin typeface="Calibri" panose="020F0502020204030204"/>
                <a:ea typeface="+mn-ea"/>
                <a:cs typeface="+mn-cs"/>
              </a:rPr>
              <a:t>Criqui</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BD87831-B8FD-8BF2-D4E4-EA50C8B2C8E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0BF1E6-1678-4486-A962-1F5BEA8655F4}"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759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C61D-707C-E7EC-DC57-BCB57D227064}"/>
              </a:ext>
            </a:extLst>
          </p:cNvPr>
          <p:cNvSpPr>
            <a:spLocks noGrp="1"/>
          </p:cNvSpPr>
          <p:nvPr>
            <p:ph type="title"/>
          </p:nvPr>
        </p:nvSpPr>
        <p:spPr>
          <a:xfrm>
            <a:off x="729465" y="317391"/>
            <a:ext cx="10520737" cy="516679"/>
          </a:xfrm>
        </p:spPr>
        <p:txBody>
          <a:bodyPr>
            <a:noAutofit/>
          </a:bodyPr>
          <a:lstStyle/>
          <a:p>
            <a:r>
              <a:rPr lang="en-US" sz="4400" cap="none">
                <a:solidFill>
                  <a:schemeClr val="accent1"/>
                </a:solidFill>
                <a:latin typeface="Lub Dub Heavy" panose="020B0903030403020204" pitchFamily="34" charset="0"/>
              </a:rPr>
              <a:t>professional.heart.org/</a:t>
            </a:r>
            <a:r>
              <a:rPr lang="en-US" sz="4400" cap="none" err="1">
                <a:solidFill>
                  <a:schemeClr val="accent1"/>
                </a:solidFill>
                <a:latin typeface="Lub Dub Heavy" panose="020B0903030403020204" pitchFamily="34" charset="0"/>
              </a:rPr>
              <a:t>PeerReview</a:t>
            </a:r>
            <a:endParaRPr lang="en-US" sz="4400" cap="none">
              <a:solidFill>
                <a:schemeClr val="accent1"/>
              </a:solidFill>
              <a:latin typeface="Lub Dub Heavy" panose="020B0903030403020204" pitchFamily="34" charset="0"/>
            </a:endParaRPr>
          </a:p>
        </p:txBody>
      </p:sp>
      <p:sp>
        <p:nvSpPr>
          <p:cNvPr id="10" name="TextBox 9">
            <a:extLst>
              <a:ext uri="{FF2B5EF4-FFF2-40B4-BE49-F238E27FC236}">
                <a16:creationId xmlns:a16="http://schemas.microsoft.com/office/drawing/2014/main" id="{05FF29F3-5994-FB32-CE07-F412E1A7EFF0}"/>
              </a:ext>
            </a:extLst>
          </p:cNvPr>
          <p:cNvSpPr txBox="1"/>
          <p:nvPr/>
        </p:nvSpPr>
        <p:spPr>
          <a:xfrm>
            <a:off x="0" y="5655733"/>
            <a:ext cx="1117600" cy="120226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BF7FB0D-4F72-42CF-F4DA-027A0CE09B3E}"/>
              </a:ext>
            </a:extLst>
          </p:cNvPr>
          <p:cNvPicPr>
            <a:picLocks noChangeAspect="1"/>
          </p:cNvPicPr>
          <p:nvPr/>
        </p:nvPicPr>
        <p:blipFill rotWithShape="1">
          <a:blip r:embed="rId3"/>
          <a:srcRect l="10842" t="50181" r="13579" b="6626"/>
          <a:stretch/>
        </p:blipFill>
        <p:spPr>
          <a:xfrm>
            <a:off x="1117600" y="4433455"/>
            <a:ext cx="6838991" cy="2424545"/>
          </a:xfrm>
          <a:prstGeom prst="rect">
            <a:avLst/>
          </a:prstGeom>
        </p:spPr>
      </p:pic>
      <p:pic>
        <p:nvPicPr>
          <p:cNvPr id="11" name="Picture 10">
            <a:extLst>
              <a:ext uri="{FF2B5EF4-FFF2-40B4-BE49-F238E27FC236}">
                <a16:creationId xmlns:a16="http://schemas.microsoft.com/office/drawing/2014/main" id="{0FADF793-6AD2-B93B-7748-10AFD5863E88}"/>
              </a:ext>
            </a:extLst>
          </p:cNvPr>
          <p:cNvPicPr>
            <a:picLocks noChangeAspect="1"/>
          </p:cNvPicPr>
          <p:nvPr/>
        </p:nvPicPr>
        <p:blipFill rotWithShape="1">
          <a:blip r:embed="rId4"/>
          <a:srcRect l="9337" t="20064" r="6184" b="6966"/>
          <a:stretch/>
        </p:blipFill>
        <p:spPr>
          <a:xfrm>
            <a:off x="1624632" y="985160"/>
            <a:ext cx="6158345" cy="2992153"/>
          </a:xfrm>
          <a:prstGeom prst="rect">
            <a:avLst/>
          </a:prstGeom>
        </p:spPr>
      </p:pic>
      <p:sp>
        <p:nvSpPr>
          <p:cNvPr id="9" name="Arrow: Down 8">
            <a:extLst>
              <a:ext uri="{FF2B5EF4-FFF2-40B4-BE49-F238E27FC236}">
                <a16:creationId xmlns:a16="http://schemas.microsoft.com/office/drawing/2014/main" id="{C8D15868-E0B1-E359-535C-1826CFBA4352}"/>
              </a:ext>
            </a:extLst>
          </p:cNvPr>
          <p:cNvSpPr/>
          <p:nvPr/>
        </p:nvSpPr>
        <p:spPr>
          <a:xfrm rot="1569394">
            <a:off x="7447731" y="2458314"/>
            <a:ext cx="835940" cy="3175780"/>
          </a:xfrm>
          <a:prstGeom prst="downArrow">
            <a:avLst>
              <a:gd name="adj1" fmla="val 559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131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76B8B94-8D27-804F-E35C-001AB5806208}"/>
              </a:ext>
            </a:extLst>
          </p:cNvPr>
          <p:cNvGraphicFramePr>
            <a:graphicFrameLocks/>
          </p:cNvGraphicFramePr>
          <p:nvPr>
            <p:extLst>
              <p:ext uri="{D42A27DB-BD31-4B8C-83A1-F6EECF244321}">
                <p14:modId xmlns:p14="http://schemas.microsoft.com/office/powerpoint/2010/main" val="449897604"/>
              </p:ext>
            </p:extLst>
          </p:nvPr>
        </p:nvGraphicFramePr>
        <p:xfrm>
          <a:off x="6096000" y="2308860"/>
          <a:ext cx="5491147" cy="3474720"/>
        </p:xfrm>
        <a:graphic>
          <a:graphicData uri="http://schemas.openxmlformats.org/drawingml/2006/table">
            <a:tbl>
              <a:tblPr/>
              <a:tblGrid>
                <a:gridCol w="5491147">
                  <a:extLst>
                    <a:ext uri="{9D8B030D-6E8A-4147-A177-3AD203B41FA5}">
                      <a16:colId xmlns:a16="http://schemas.microsoft.com/office/drawing/2014/main" val="3358018211"/>
                    </a:ext>
                  </a:extLst>
                </a:gridCol>
              </a:tblGrid>
              <a:tr h="420627">
                <a:tc>
                  <a:txBody>
                    <a:bodyPr/>
                    <a:lstStyle/>
                    <a:p>
                      <a:pPr algn="l" rtl="0" fontAlgn="base"/>
                      <a:endParaRPr lang="en-US" sz="2400" b="0" i="0">
                        <a:effectLst/>
                        <a:latin typeface="Arial" panose="020B0604020202020204" pitchFamily="34" charset="0"/>
                        <a:cs typeface="Arial" panose="020B0604020202020204" pitchFamily="34" charset="0"/>
                      </a:endParaRPr>
                    </a:p>
                  </a:txBody>
                  <a:tcPr anchor="ctr">
                    <a:lnL>
                      <a:noFill/>
                    </a:lnL>
                    <a:lnR>
                      <a:noFill/>
                    </a:lnR>
                    <a:lnT>
                      <a:noFill/>
                    </a:lnT>
                    <a:lnB>
                      <a:noFill/>
                    </a:lnB>
                    <a:solidFill>
                      <a:srgbClr val="FFFFFF"/>
                    </a:solidFill>
                  </a:tcPr>
                </a:tc>
                <a:extLst>
                  <a:ext uri="{0D108BD9-81ED-4DB2-BD59-A6C34878D82A}">
                    <a16:rowId xmlns:a16="http://schemas.microsoft.com/office/drawing/2014/main" val="239009213"/>
                  </a:ext>
                </a:extLst>
              </a:tr>
              <a:tr h="2734387">
                <a:tc>
                  <a:txBody>
                    <a:bodyPr/>
                    <a:lstStyle/>
                    <a:p>
                      <a:pPr algn="l" rtl="0" fontAlgn="base"/>
                      <a:r>
                        <a:rPr lang="en-US" sz="2400" b="1" i="0">
                          <a:solidFill>
                            <a:srgbClr val="C00000"/>
                          </a:solidFill>
                          <a:effectLst/>
                          <a:latin typeface="Lub Dub Medium" panose="020B0603030403020204" pitchFamily="34" charset="0"/>
                          <a:cs typeface="Arial" panose="020B0604020202020204" pitchFamily="34" charset="0"/>
                        </a:rPr>
                        <a:t>Next general session like this one: </a:t>
                      </a:r>
                    </a:p>
                    <a:p>
                      <a:pPr marL="685800" indent="-342900" algn="l" rtl="0" fontAlgn="base">
                        <a:buFont typeface="Arial" panose="020B0604020202020204" pitchFamily="34" charset="0"/>
                        <a:buChar char="•"/>
                      </a:pPr>
                      <a:r>
                        <a:rPr lang="en-US" sz="2400" b="1" i="0">
                          <a:solidFill>
                            <a:srgbClr val="C00000"/>
                          </a:solidFill>
                          <a:effectLst/>
                          <a:latin typeface="Lub Dub Medium" panose="020B0603030403020204" pitchFamily="34" charset="0"/>
                          <a:cs typeface="Arial" panose="020B0604020202020204" pitchFamily="34" charset="0"/>
                        </a:rPr>
                        <a:t>AHA Research award offerings</a:t>
                      </a:r>
                    </a:p>
                    <a:p>
                      <a:pPr marL="685800" indent="-342900" algn="l" rtl="0" fontAlgn="base">
                        <a:buFont typeface="Arial" panose="020B0604020202020204" pitchFamily="34" charset="0"/>
                        <a:buChar char="•"/>
                      </a:pPr>
                      <a:r>
                        <a:rPr lang="en-US" sz="2400" b="1" i="0">
                          <a:solidFill>
                            <a:srgbClr val="C00000"/>
                          </a:solidFill>
                          <a:effectLst/>
                          <a:latin typeface="Lub Dub Medium" panose="020B0603030403020204" pitchFamily="34" charset="0"/>
                          <a:cs typeface="Arial" panose="020B0604020202020204" pitchFamily="34" charset="0"/>
                        </a:rPr>
                        <a:t>Application tips</a:t>
                      </a:r>
                    </a:p>
                    <a:p>
                      <a:pPr marL="685800" indent="-342900" algn="l" rtl="0" fontAlgn="base">
                        <a:buFont typeface="Arial" panose="020B0604020202020204" pitchFamily="34" charset="0"/>
                        <a:buChar char="•"/>
                      </a:pPr>
                      <a:r>
                        <a:rPr lang="en-US" sz="2400" b="1" i="0">
                          <a:solidFill>
                            <a:srgbClr val="C00000"/>
                          </a:solidFill>
                          <a:effectLst/>
                          <a:latin typeface="Lub Dub Medium" panose="020B0603030403020204" pitchFamily="34" charset="0"/>
                          <a:cs typeface="Arial" panose="020B0604020202020204" pitchFamily="34" charset="0"/>
                        </a:rPr>
                        <a:t>Review process </a:t>
                      </a:r>
                    </a:p>
                    <a:p>
                      <a:pPr marL="685800" indent="-342900" algn="l" rtl="0" fontAlgn="base">
                        <a:buFont typeface="Arial" panose="020B0604020202020204" pitchFamily="34" charset="0"/>
                        <a:buChar char="•"/>
                      </a:pPr>
                      <a:r>
                        <a:rPr lang="en-US" sz="2400" b="1" i="0">
                          <a:solidFill>
                            <a:srgbClr val="C00000"/>
                          </a:solidFill>
                          <a:effectLst/>
                          <a:latin typeface="Lub Dub Medium" panose="020B0603030403020204" pitchFamily="34" charset="0"/>
                          <a:cs typeface="Arial" panose="020B0604020202020204" pitchFamily="34" charset="0"/>
                        </a:rPr>
                        <a:t>Q &amp; A session</a:t>
                      </a:r>
                    </a:p>
                    <a:p>
                      <a:pPr algn="l" rtl="0" fontAlgn="base"/>
                      <a:r>
                        <a:rPr lang="en-US" sz="2400" b="1" i="0">
                          <a:effectLst/>
                          <a:latin typeface="Arial" panose="020B0604020202020204" pitchFamily="34" charset="0"/>
                          <a:cs typeface="Arial" panose="020B0604020202020204" pitchFamily="34" charset="0"/>
                        </a:rPr>
                        <a:t>  </a:t>
                      </a:r>
                    </a:p>
                    <a:p>
                      <a:pPr algn="l" rtl="0" fontAlgn="base"/>
                      <a:r>
                        <a:rPr lang="en-US" sz="2400" b="1" i="0">
                          <a:effectLst/>
                          <a:latin typeface="Arial" panose="020B0604020202020204" pitchFamily="34" charset="0"/>
                          <a:cs typeface="Arial" panose="020B0604020202020204" pitchFamily="34" charset="0"/>
                        </a:rPr>
                        <a:t>Wednesday, April 5, 2023 - 10 am CT </a:t>
                      </a:r>
                      <a:br>
                        <a:rPr lang="en-US" sz="2400" b="0" i="0">
                          <a:effectLst/>
                          <a:latin typeface="Arial" panose="020B0604020202020204" pitchFamily="34" charset="0"/>
                          <a:cs typeface="Arial" panose="020B0604020202020204" pitchFamily="34" charset="0"/>
                        </a:rPr>
                      </a:br>
                      <a:r>
                        <a:rPr lang="en-US" sz="2400" b="0" i="0">
                          <a:effectLst/>
                          <a:latin typeface="Arial" panose="020B0604020202020204" pitchFamily="34" charset="0"/>
                          <a:cs typeface="Arial" panose="020B0604020202020204" pitchFamily="34" charset="0"/>
                        </a:rPr>
                        <a:t> </a:t>
                      </a:r>
                    </a:p>
                  </a:txBody>
                  <a:tcPr anchor="ctr">
                    <a:lnL>
                      <a:noFill/>
                    </a:lnL>
                    <a:lnR>
                      <a:noFill/>
                    </a:lnR>
                    <a:lnT>
                      <a:noFill/>
                    </a:lnT>
                    <a:lnB>
                      <a:noFill/>
                    </a:lnB>
                    <a:solidFill>
                      <a:srgbClr val="FFFFFF"/>
                    </a:solidFill>
                  </a:tcPr>
                </a:tc>
                <a:extLst>
                  <a:ext uri="{0D108BD9-81ED-4DB2-BD59-A6C34878D82A}">
                    <a16:rowId xmlns:a16="http://schemas.microsoft.com/office/drawing/2014/main" val="4043027767"/>
                  </a:ext>
                </a:extLst>
              </a:tr>
            </a:tbl>
          </a:graphicData>
        </a:graphic>
      </p:graphicFrame>
      <p:sp>
        <p:nvSpPr>
          <p:cNvPr id="2" name="Title 1">
            <a:extLst>
              <a:ext uri="{FF2B5EF4-FFF2-40B4-BE49-F238E27FC236}">
                <a16:creationId xmlns:a16="http://schemas.microsoft.com/office/drawing/2014/main" id="{0C0D6EB1-8854-A9AF-1685-C703BF5CD73B}"/>
              </a:ext>
            </a:extLst>
          </p:cNvPr>
          <p:cNvSpPr>
            <a:spLocks noGrp="1"/>
          </p:cNvSpPr>
          <p:nvPr>
            <p:ph type="title"/>
          </p:nvPr>
        </p:nvSpPr>
        <p:spPr>
          <a:xfrm>
            <a:off x="3613814" y="274321"/>
            <a:ext cx="4238596" cy="800099"/>
          </a:xfrm>
        </p:spPr>
        <p:txBody>
          <a:bodyPr>
            <a:noAutofit/>
          </a:bodyPr>
          <a:lstStyle/>
          <a:p>
            <a:pPr marL="400050"/>
            <a:r>
              <a:rPr lang="en-US" sz="4800" b="1" i="0">
                <a:solidFill>
                  <a:srgbClr val="C00000"/>
                </a:solidFill>
                <a:effectLst>
                  <a:outerShdw blurRad="38100" dist="38100" dir="2700000" algn="tl">
                    <a:srgbClr val="000000">
                      <a:alpha val="43137"/>
                    </a:srgbClr>
                  </a:outerShdw>
                </a:effectLst>
                <a:latin typeface="Lub Dub Heavy" panose="020B0903030403020204" pitchFamily="34" charset="0"/>
                <a:cs typeface="Arial" panose="020B0604020202020204" pitchFamily="34" charset="0"/>
                <a:hlinkClick r:id="rId3"/>
              </a:rPr>
              <a:t>WEBINARS</a:t>
            </a:r>
            <a:endParaRPr lang="en-US" sz="48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83CA388F-BEF8-DBD4-2D7F-B1CDD2155E7F}"/>
              </a:ext>
            </a:extLst>
          </p:cNvPr>
          <p:cNvSpPr txBox="1"/>
          <p:nvPr/>
        </p:nvSpPr>
        <p:spPr>
          <a:xfrm>
            <a:off x="604853" y="1399898"/>
            <a:ext cx="4917022" cy="3416320"/>
          </a:xfrm>
          <a:prstGeom prst="rect">
            <a:avLst/>
          </a:prstGeom>
          <a:noFill/>
          <a:ln>
            <a:solidFill>
              <a:schemeClr val="accent1"/>
            </a:solidFill>
          </a:ln>
        </p:spPr>
        <p:txBody>
          <a:bodyPr wrap="square">
            <a:spAutoFit/>
          </a:bodyPr>
          <a:lstStyle/>
          <a:p>
            <a:pPr algn="ctr" rtl="0" fontAlgn="base"/>
            <a:r>
              <a:rPr lang="en-US" sz="2400" b="1">
                <a:solidFill>
                  <a:schemeClr val="accent6"/>
                </a:solidFill>
                <a:latin typeface="Lub Dub Medium" panose="020B0603030403020204" pitchFamily="34" charset="0"/>
                <a:cs typeface="Arial" panose="020B0604020202020204" pitchFamily="34" charset="0"/>
              </a:rPr>
              <a:t>Special sessions for most programs</a:t>
            </a:r>
          </a:p>
          <a:p>
            <a:pPr algn="l" rtl="0" fontAlgn="base"/>
            <a:endParaRPr lang="en-US" sz="2400" b="1">
              <a:solidFill>
                <a:srgbClr val="C00000"/>
              </a:solidFill>
              <a:latin typeface="Lub Dub Medium" panose="020B0603030403020204" pitchFamily="34" charset="0"/>
              <a:cs typeface="Arial" panose="020B0604020202020204" pitchFamily="34" charset="0"/>
            </a:endParaRPr>
          </a:p>
          <a:p>
            <a:pPr algn="ctr" rtl="0" fontAlgn="base"/>
            <a:r>
              <a:rPr lang="en-US" sz="2400" b="1" i="0">
                <a:solidFill>
                  <a:srgbClr val="C00000"/>
                </a:solidFill>
                <a:effectLst/>
                <a:latin typeface="Lub Dub Medium" panose="020B0603030403020204" pitchFamily="34" charset="0"/>
                <a:cs typeface="Arial" panose="020B0604020202020204" pitchFamily="34" charset="0"/>
              </a:rPr>
              <a:t>Listed on Application Information page </a:t>
            </a:r>
          </a:p>
          <a:p>
            <a:pPr algn="ctr" rtl="0" fontAlgn="base"/>
            <a:endParaRPr lang="en-US" sz="2400" b="1" i="0">
              <a:solidFill>
                <a:srgbClr val="C00000"/>
              </a:solidFill>
              <a:effectLst/>
              <a:latin typeface="Lub Dub Medium" panose="020B0603030403020204" pitchFamily="34" charset="0"/>
              <a:cs typeface="Arial" panose="020B0604020202020204" pitchFamily="34" charset="0"/>
            </a:endParaRPr>
          </a:p>
          <a:p>
            <a:pPr algn="ctr" rtl="0" fontAlgn="base"/>
            <a:r>
              <a:rPr lang="en-US" sz="2400" b="1" i="0">
                <a:solidFill>
                  <a:srgbClr val="C00000"/>
                </a:solidFill>
                <a:effectLst/>
                <a:latin typeface="Lub Dub Medium" panose="020B0603030403020204" pitchFamily="34" charset="0"/>
                <a:cs typeface="Arial" panose="020B0604020202020204" pitchFamily="34" charset="0"/>
              </a:rPr>
              <a:t>All are invited</a:t>
            </a:r>
          </a:p>
          <a:p>
            <a:pPr algn="ctr" rtl="0" fontAlgn="base"/>
            <a:endParaRPr lang="en-US" sz="2400" b="1">
              <a:solidFill>
                <a:srgbClr val="C00000"/>
              </a:solidFill>
              <a:latin typeface="Lub Dub Medium" panose="020B0603030403020204" pitchFamily="34" charset="0"/>
              <a:cs typeface="Arial" panose="020B0604020202020204" pitchFamily="34" charset="0"/>
            </a:endParaRPr>
          </a:p>
          <a:p>
            <a:pPr algn="ctr" rtl="0" fontAlgn="base"/>
            <a:r>
              <a:rPr lang="en-US" sz="2400" b="1" i="0">
                <a:solidFill>
                  <a:srgbClr val="C00000"/>
                </a:solidFill>
                <a:effectLst/>
                <a:latin typeface="Lub Dub Medium" panose="020B0603030403020204" pitchFamily="34" charset="0"/>
                <a:cs typeface="Arial" panose="020B0604020202020204" pitchFamily="34" charset="0"/>
              </a:rPr>
              <a:t>Get answers to your questions!</a:t>
            </a:r>
          </a:p>
        </p:txBody>
      </p:sp>
    </p:spTree>
    <p:extLst>
      <p:ext uri="{BB962C8B-B14F-4D97-AF65-F5344CB8AC3E}">
        <p14:creationId xmlns:p14="http://schemas.microsoft.com/office/powerpoint/2010/main" val="3845886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Question mark against red wall">
            <a:extLst>
              <a:ext uri="{FF2B5EF4-FFF2-40B4-BE49-F238E27FC236}">
                <a16:creationId xmlns:a16="http://schemas.microsoft.com/office/drawing/2014/main" id="{E1966B2F-781C-4AC3-BDD7-158322F3F93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7194" y="-613035"/>
            <a:ext cx="12359194" cy="747103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21AF094D-3543-EEBC-73D7-8811B08F02A6}"/>
              </a:ext>
            </a:extLst>
          </p:cNvPr>
          <p:cNvSpPr txBox="1"/>
          <p:nvPr/>
        </p:nvSpPr>
        <p:spPr>
          <a:xfrm>
            <a:off x="304050" y="631640"/>
            <a:ext cx="8529454"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Calibri" panose="020F0502020204030204"/>
                <a:ea typeface="+mn-ea"/>
                <a:cs typeface="+mn-cs"/>
              </a:rPr>
              <a:t>Questions/Inquiries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a:ea typeface="+mn-ea"/>
                <a:cs typeface="+mn-cs"/>
              </a:rPr>
              <a:t>AHA Applications Team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a:ea typeface="+mn-ea"/>
                <a:cs typeface="+mn-cs"/>
              </a:rPr>
              <a:t>Call 214.360.6107 (option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a:ea typeface="+mn-ea"/>
                <a:cs typeface="+mn-cs"/>
              </a:rPr>
              <a:t>E-mail </a:t>
            </a:r>
            <a:r>
              <a:rPr kumimoji="0" lang="en-US" sz="4800" b="0" i="0" u="none" strike="noStrike" kern="1200" cap="none" spc="0" normalizeH="0" baseline="0" noProof="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apply@heart.org</a:t>
            </a:r>
            <a:endParaRPr kumimoji="0" lang="en-US" sz="4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5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2FD2AA-B62C-467B-B033-54C62D5B4FC9}"/>
              </a:ext>
            </a:extLst>
          </p:cNvPr>
          <p:cNvSpPr>
            <a:spLocks noGrp="1"/>
          </p:cNvSpPr>
          <p:nvPr>
            <p:ph type="ctrTitle"/>
          </p:nvPr>
        </p:nvSpPr>
        <p:spPr>
          <a:xfrm>
            <a:off x="2915546" y="345645"/>
            <a:ext cx="6376148" cy="1112159"/>
          </a:xfrm>
        </p:spPr>
        <p:txBody>
          <a:bodyPr>
            <a:normAutofit/>
          </a:bodyPr>
          <a:lstStyle/>
          <a:p>
            <a:r>
              <a:rPr lang="en-US" sz="4500">
                <a:solidFill>
                  <a:srgbClr val="C00000"/>
                </a:solidFill>
                <a:effectLst>
                  <a:outerShdw blurRad="38100" dist="38100" dir="2700000" algn="tl">
                    <a:srgbClr val="000000">
                      <a:alpha val="43137"/>
                    </a:srgbClr>
                  </a:outerShdw>
                </a:effectLst>
              </a:rPr>
              <a:t>Mission &amp; goals</a:t>
            </a:r>
          </a:p>
        </p:txBody>
      </p:sp>
      <p:sp>
        <p:nvSpPr>
          <p:cNvPr id="6" name="TextBox 5">
            <a:extLst>
              <a:ext uri="{FF2B5EF4-FFF2-40B4-BE49-F238E27FC236}">
                <a16:creationId xmlns:a16="http://schemas.microsoft.com/office/drawing/2014/main" id="{B5BE8872-D244-4B11-901E-67B4982B6F47}"/>
              </a:ext>
            </a:extLst>
          </p:cNvPr>
          <p:cNvSpPr txBox="1"/>
          <p:nvPr/>
        </p:nvSpPr>
        <p:spPr>
          <a:xfrm>
            <a:off x="344775" y="1750962"/>
            <a:ext cx="11602386" cy="4351961"/>
          </a:xfrm>
          <a:prstGeom prst="rect">
            <a:avLst/>
          </a:prstGeom>
          <a:noFill/>
        </p:spPr>
        <p:txBody>
          <a:bodyPr wrap="square">
            <a:spAutoFit/>
          </a:bodyPr>
          <a:lstStyle/>
          <a:p>
            <a:pPr algn="ctr" defTabSz="761970" fontAlgn="base">
              <a:spcBef>
                <a:spcPct val="20000"/>
              </a:spcBef>
              <a:spcAft>
                <a:spcPct val="0"/>
              </a:spcAft>
              <a:defRPr/>
            </a:pPr>
            <a:r>
              <a:rPr lang="en-US" sz="3200" b="1" kern="0">
                <a:solidFill>
                  <a:srgbClr val="313A45"/>
                </a:solidFill>
                <a:latin typeface="Lub Dub Medium" panose="020B0603030403020204" pitchFamily="34" charset="0"/>
              </a:rPr>
              <a:t>AHA Mission</a:t>
            </a:r>
          </a:p>
          <a:p>
            <a:pPr algn="ctr" defTabSz="761970" fontAlgn="base">
              <a:spcAft>
                <a:spcPct val="0"/>
              </a:spcAft>
              <a:defRPr/>
            </a:pPr>
            <a:r>
              <a:rPr lang="en-US" sz="3000" kern="0">
                <a:latin typeface="Lub Dub Medium" panose="020B0603030403020204" pitchFamily="34" charset="0"/>
              </a:rPr>
              <a:t>To be a relentless force for a world of longer, healthier lives.</a:t>
            </a:r>
          </a:p>
          <a:p>
            <a:pPr algn="ctr" defTabSz="761970" fontAlgn="base">
              <a:spcBef>
                <a:spcPct val="20000"/>
              </a:spcBef>
              <a:spcAft>
                <a:spcPct val="0"/>
              </a:spcAft>
              <a:defRPr/>
            </a:pPr>
            <a:endParaRPr lang="en-US" sz="2400" b="1" kern="0">
              <a:solidFill>
                <a:srgbClr val="313A45"/>
              </a:solidFill>
              <a:latin typeface="Lub Dub Medium" panose="020B0603030403020204" pitchFamily="34" charset="0"/>
            </a:endParaRPr>
          </a:p>
          <a:p>
            <a:pPr marL="0" marR="0" algn="ctr">
              <a:spcBef>
                <a:spcPts val="0"/>
              </a:spcBef>
              <a:spcAft>
                <a:spcPts val="0"/>
              </a:spcAft>
            </a:pPr>
            <a:r>
              <a:rPr lang="en-US" sz="3200" b="1" kern="0">
                <a:latin typeface="Lub Dub Medium" panose="020B0603030403020204" pitchFamily="34" charset="0"/>
              </a:rPr>
              <a:t>2024 Impact Goal</a:t>
            </a:r>
          </a:p>
          <a:p>
            <a:pPr marL="0" marR="0" algn="ctr">
              <a:spcBef>
                <a:spcPts val="0"/>
              </a:spcBef>
              <a:spcAft>
                <a:spcPts val="0"/>
              </a:spcAft>
            </a:pPr>
            <a:r>
              <a:rPr lang="en-US" sz="3200" kern="0">
                <a:latin typeface="Lub Dub Medium" panose="020B0603030403020204" pitchFamily="34" charset="0"/>
              </a:rPr>
              <a:t> </a:t>
            </a:r>
            <a:r>
              <a:rPr lang="en-US" sz="3000" kern="0">
                <a:latin typeface="Lub Dub Medium" panose="020B0603030403020204" pitchFamily="34" charset="0"/>
              </a:rPr>
              <a:t>Every person deserves the opportunity for a full, healthy life. As champions for health equity, by 2024, </a:t>
            </a:r>
          </a:p>
          <a:p>
            <a:pPr marL="0" marR="0" algn="ctr">
              <a:spcBef>
                <a:spcPts val="0"/>
              </a:spcBef>
              <a:spcAft>
                <a:spcPts val="0"/>
              </a:spcAft>
            </a:pPr>
            <a:r>
              <a:rPr lang="en-US" sz="3000" kern="0">
                <a:latin typeface="Lub Dub Medium" panose="020B0603030403020204" pitchFamily="34" charset="0"/>
              </a:rPr>
              <a:t>the American Heart Association will advance </a:t>
            </a:r>
          </a:p>
          <a:p>
            <a:pPr marL="0" marR="0" algn="ctr">
              <a:spcBef>
                <a:spcPts val="0"/>
              </a:spcBef>
              <a:spcAft>
                <a:spcPts val="0"/>
              </a:spcAft>
            </a:pPr>
            <a:r>
              <a:rPr lang="en-US" sz="3000" kern="0">
                <a:latin typeface="Lub Dub Medium" panose="020B0603030403020204" pitchFamily="34" charset="0"/>
              </a:rPr>
              <a:t>cardiovascular health for all, including identifying and removing barriers to health care access and quality</a:t>
            </a:r>
            <a:r>
              <a:rPr lang="en-US" sz="3200" kern="0">
                <a:latin typeface="Lub Dub Medium" panose="020B0603030403020204" pitchFamily="34" charset="0"/>
              </a:rPr>
              <a:t>.</a:t>
            </a:r>
            <a:endParaRPr lang="en-US" sz="2400" b="1" kern="0">
              <a:solidFill>
                <a:prstClr val="black"/>
              </a:solidFill>
              <a:latin typeface="Lub Dub Medium" panose="020B0603030403020204" pitchFamily="34" charset="0"/>
            </a:endParaRPr>
          </a:p>
        </p:txBody>
      </p:sp>
    </p:spTree>
    <p:extLst>
      <p:ext uri="{BB962C8B-B14F-4D97-AF65-F5344CB8AC3E}">
        <p14:creationId xmlns:p14="http://schemas.microsoft.com/office/powerpoint/2010/main" val="2143457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CB2DA75-DE66-05B9-BDB5-4857D45D2376}"/>
              </a:ext>
            </a:extLst>
          </p:cNvPr>
          <p:cNvPicPr>
            <a:picLocks noChangeAspect="1" noChangeArrowheads="1"/>
          </p:cNvPicPr>
          <p:nvPr/>
        </p:nvPicPr>
        <p:blipFill>
          <a:blip r:embed="rId3">
            <a:alphaModFix amt="99000"/>
            <a:extLst>
              <a:ext uri="{28A0092B-C50C-407E-A947-70E740481C1C}">
                <a14:useLocalDpi xmlns:a14="http://schemas.microsoft.com/office/drawing/2010/main" val="0"/>
              </a:ext>
            </a:extLst>
          </a:blip>
          <a:srcRect/>
          <a:stretch>
            <a:fillRect/>
          </a:stretch>
        </p:blipFill>
        <p:spPr bwMode="auto">
          <a:xfrm>
            <a:off x="719328" y="1295400"/>
            <a:ext cx="4071348" cy="468620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1C5E831-996F-4089-8381-3693B0D058B6}"/>
              </a:ext>
            </a:extLst>
          </p:cNvPr>
          <p:cNvSpPr txBox="1"/>
          <p:nvPr/>
        </p:nvSpPr>
        <p:spPr>
          <a:xfrm>
            <a:off x="719328" y="183867"/>
            <a:ext cx="10753343" cy="784830"/>
          </a:xfrm>
          <a:prstGeom prst="rect">
            <a:avLst/>
          </a:prstGeom>
          <a:noFill/>
        </p:spPr>
        <p:txBody>
          <a:bodyPr wrap="square" rtlCol="0">
            <a:spAutoFit/>
          </a:bodyPr>
          <a:lstStyle/>
          <a:p>
            <a:pPr algn="ctr" defTabSz="914340">
              <a:defRPr/>
            </a:pPr>
            <a:r>
              <a:rPr lang="en-US" sz="4500" b="1" cap="all" spc="250">
                <a:solidFill>
                  <a:srgbClr val="C00000"/>
                </a:solidFill>
                <a:effectLst>
                  <a:outerShdw blurRad="38100" dist="38100" dir="2700000" algn="tl">
                    <a:srgbClr val="000000">
                      <a:alpha val="43137"/>
                    </a:srgbClr>
                  </a:outerShdw>
                </a:effectLst>
                <a:latin typeface="Lub Dub Heavy" panose="020B0603030403020204" pitchFamily="34" charset="77"/>
                <a:ea typeface="+mj-ea"/>
                <a:cs typeface="+mj-cs"/>
              </a:rPr>
              <a:t>RESEARCH IS THE FOUNDATION</a:t>
            </a:r>
          </a:p>
        </p:txBody>
      </p:sp>
      <p:sp>
        <p:nvSpPr>
          <p:cNvPr id="9" name="TextBox 8">
            <a:extLst>
              <a:ext uri="{FF2B5EF4-FFF2-40B4-BE49-F238E27FC236}">
                <a16:creationId xmlns:a16="http://schemas.microsoft.com/office/drawing/2014/main" id="{83D1FF6E-CC54-4EE4-AE70-9CC0E19D396E}"/>
              </a:ext>
            </a:extLst>
          </p:cNvPr>
          <p:cNvSpPr txBox="1"/>
          <p:nvPr/>
        </p:nvSpPr>
        <p:spPr>
          <a:xfrm>
            <a:off x="4790676" y="1407122"/>
            <a:ext cx="7129261" cy="4462760"/>
          </a:xfrm>
          <a:prstGeom prst="rect">
            <a:avLst/>
          </a:prstGeom>
          <a:noFill/>
        </p:spPr>
        <p:txBody>
          <a:bodyPr wrap="square" lIns="91440" tIns="45720" rIns="91440" bIns="45720" rtlCol="0" anchor="t">
            <a:spAutoFit/>
          </a:bodyPr>
          <a:lstStyle/>
          <a:p>
            <a:pPr marL="570865" indent="-570865" defTabSz="914340">
              <a:spcAft>
                <a:spcPts val="1200"/>
              </a:spcAft>
              <a:buFont typeface="Wingdings" panose="05000000000000000000" pitchFamily="2" charset="2"/>
              <a:buChar char="ü"/>
              <a:defRPr/>
            </a:pPr>
            <a:r>
              <a:rPr lang="en-US" sz="3600" b="1">
                <a:latin typeface="Lub Dub"/>
              </a:rPr>
              <a:t>Largest non-profit, non-governmental  funder of cardiovascular &amp; cerebrovascular research</a:t>
            </a:r>
          </a:p>
          <a:p>
            <a:pPr marL="570865" indent="-570865" defTabSz="914340">
              <a:spcAft>
                <a:spcPts val="1200"/>
              </a:spcAft>
              <a:buFont typeface="Wingdings" panose="05000000000000000000" pitchFamily="2" charset="2"/>
              <a:buChar char="ü"/>
              <a:defRPr/>
            </a:pPr>
            <a:r>
              <a:rPr lang="en-US" sz="4800" b="1">
                <a:latin typeface="Lub Dub"/>
              </a:rPr>
              <a:t>$5 billion</a:t>
            </a:r>
            <a:r>
              <a:rPr lang="en-US" sz="3600" b="1">
                <a:latin typeface="Lub Dub"/>
              </a:rPr>
              <a:t>+ since 1949</a:t>
            </a:r>
          </a:p>
          <a:p>
            <a:pPr marL="570865" indent="-570865" defTabSz="914340">
              <a:buFont typeface="Wingdings" panose="05000000000000000000" pitchFamily="2" charset="2"/>
              <a:buChar char="ü"/>
              <a:defRPr/>
            </a:pPr>
            <a:r>
              <a:rPr lang="en-US" sz="3600" b="1">
                <a:latin typeface="Lub Dub"/>
              </a:rPr>
              <a:t>Currently 1,440 active projects,</a:t>
            </a:r>
          </a:p>
          <a:p>
            <a:pPr lvl="1" defTabSz="914340">
              <a:defRPr/>
            </a:pPr>
            <a:r>
              <a:rPr lang="en-US" sz="3600" b="1">
                <a:latin typeface="Lub Dub"/>
              </a:rPr>
              <a:t> totaling $461.7 million</a:t>
            </a:r>
          </a:p>
        </p:txBody>
      </p:sp>
    </p:spTree>
    <p:extLst>
      <p:ext uri="{BB962C8B-B14F-4D97-AF65-F5344CB8AC3E}">
        <p14:creationId xmlns:p14="http://schemas.microsoft.com/office/powerpoint/2010/main" val="2996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F75549D-A41C-4112-BB23-4F203FAB7E6D}"/>
              </a:ext>
            </a:extLst>
          </p:cNvPr>
          <p:cNvSpPr>
            <a:spLocks noGrp="1"/>
          </p:cNvSpPr>
          <p:nvPr>
            <p:ph type="sldNum" sz="quarter" idx="4"/>
          </p:nvPr>
        </p:nvSpPr>
        <p:spPr/>
        <p:txBody>
          <a:bodyPr/>
          <a:lstStyle/>
          <a:p>
            <a:pPr defTabSz="761970" eaLnBrk="0" fontAlgn="base" hangingPunct="0">
              <a:spcBef>
                <a:spcPct val="0"/>
              </a:spcBef>
              <a:spcAft>
                <a:spcPct val="0"/>
              </a:spcAft>
              <a:defRPr/>
            </a:pPr>
            <a:fld id="{01CD3B2E-BC1C-6C4D-9D91-A67B950EE325}" type="slidenum">
              <a:rPr lang="en-US"/>
              <a:pPr defTabSz="761970" eaLnBrk="0" fontAlgn="base" hangingPunct="0">
                <a:spcBef>
                  <a:spcPct val="0"/>
                </a:spcBef>
                <a:spcAft>
                  <a:spcPct val="0"/>
                </a:spcAft>
                <a:defRPr/>
              </a:pPr>
              <a:t>5</a:t>
            </a:fld>
            <a:endParaRPr lang="en-US"/>
          </a:p>
        </p:txBody>
      </p:sp>
      <p:sp>
        <p:nvSpPr>
          <p:cNvPr id="8" name="Title 7">
            <a:extLst>
              <a:ext uri="{FF2B5EF4-FFF2-40B4-BE49-F238E27FC236}">
                <a16:creationId xmlns:a16="http://schemas.microsoft.com/office/drawing/2014/main" id="{89B11022-8E86-476F-85A1-107817228FCA}"/>
              </a:ext>
            </a:extLst>
          </p:cNvPr>
          <p:cNvSpPr>
            <a:spLocks noGrp="1"/>
          </p:cNvSpPr>
          <p:nvPr>
            <p:ph type="ctrTitle" idx="4294967295"/>
          </p:nvPr>
        </p:nvSpPr>
        <p:spPr>
          <a:xfrm>
            <a:off x="682293" y="7872"/>
            <a:ext cx="11054054" cy="697342"/>
          </a:xfrm>
          <a:prstGeom prst="rect">
            <a:avLst/>
          </a:prstGeom>
        </p:spPr>
        <p:txBody>
          <a:bodyPr>
            <a:normAutofit fontScale="90000"/>
          </a:bodyPr>
          <a:lstStyle/>
          <a:p>
            <a:r>
              <a:rPr lang="en-US">
                <a:solidFill>
                  <a:srgbClr val="C00000"/>
                </a:solidFill>
                <a:effectLst>
                  <a:outerShdw blurRad="38100" dist="38100" dir="2700000" algn="tl">
                    <a:srgbClr val="000000">
                      <a:alpha val="43137"/>
                    </a:srgbClr>
                  </a:outerShdw>
                </a:effectLst>
                <a:latin typeface="Lub Dub Heavy" panose="020B0903030403020204" pitchFamily="34" charset="0"/>
                <a:ea typeface="Times New Roman" panose="02020603050405020304" pitchFamily="18" charset="0"/>
                <a:cs typeface="Times New Roman" panose="02020603050405020304" pitchFamily="18" charset="0"/>
              </a:rPr>
              <a:t>$100M Toward Health Equity &amp; Structural Racism Research</a:t>
            </a:r>
            <a:endParaRPr lang="en-US">
              <a:solidFill>
                <a:srgbClr val="C00000"/>
              </a:solidFill>
              <a:effectLst>
                <a:outerShdw blurRad="38100" dist="38100" dir="2700000" algn="tl">
                  <a:srgbClr val="000000">
                    <a:alpha val="43137"/>
                  </a:srgbClr>
                </a:outerShdw>
              </a:effectLst>
              <a:latin typeface="Lub Dub Heavy" panose="020B0903030403020204" pitchFamily="34" charset="0"/>
            </a:endParaRPr>
          </a:p>
        </p:txBody>
      </p:sp>
      <p:sp>
        <p:nvSpPr>
          <p:cNvPr id="10" name="TextBox 9">
            <a:extLst>
              <a:ext uri="{FF2B5EF4-FFF2-40B4-BE49-F238E27FC236}">
                <a16:creationId xmlns:a16="http://schemas.microsoft.com/office/drawing/2014/main" id="{2E0F57C1-0780-4DF8-A7AE-24B98567853B}"/>
              </a:ext>
            </a:extLst>
          </p:cNvPr>
          <p:cNvSpPr txBox="1"/>
          <p:nvPr/>
        </p:nvSpPr>
        <p:spPr>
          <a:xfrm>
            <a:off x="525142" y="991419"/>
            <a:ext cx="3778268" cy="2246769"/>
          </a:xfrm>
          <a:prstGeom prst="rect">
            <a:avLst/>
          </a:prstGeom>
          <a:noFill/>
        </p:spPr>
        <p:txBody>
          <a:bodyPr wrap="square">
            <a:spAutoFit/>
          </a:bodyPr>
          <a:lstStyle/>
          <a:p>
            <a:pPr defTabSz="761970" eaLnBrk="0" fontAlgn="base" hangingPunct="0">
              <a:spcBef>
                <a:spcPct val="0"/>
              </a:spcBef>
              <a:spcAft>
                <a:spcPct val="0"/>
              </a:spcAft>
              <a:defRPr/>
            </a:pPr>
            <a:r>
              <a:rPr lang="en-US" sz="2800" i="1">
                <a:solidFill>
                  <a:prstClr val="black"/>
                </a:solidFill>
                <a:latin typeface="Lud bud medium"/>
              </a:rPr>
              <a:t>Drive systemic </a:t>
            </a:r>
            <a:r>
              <a:rPr lang="en-US" sz="2800" b="1" i="1">
                <a:solidFill>
                  <a:prstClr val="black"/>
                </a:solidFill>
                <a:latin typeface="Lud bud medium"/>
              </a:rPr>
              <a:t>public health change </a:t>
            </a:r>
            <a:r>
              <a:rPr lang="en-US" sz="2800" i="1">
                <a:solidFill>
                  <a:prstClr val="black"/>
                </a:solidFill>
                <a:latin typeface="Lud bud medium"/>
              </a:rPr>
              <a:t>focused on removing barriers to equitable health for everyone, everywhere</a:t>
            </a:r>
          </a:p>
        </p:txBody>
      </p:sp>
      <p:sp>
        <p:nvSpPr>
          <p:cNvPr id="15" name="TextBox 14">
            <a:extLst>
              <a:ext uri="{FF2B5EF4-FFF2-40B4-BE49-F238E27FC236}">
                <a16:creationId xmlns:a16="http://schemas.microsoft.com/office/drawing/2014/main" id="{DB87263E-488F-42F4-99F4-F63FDE1C3AC1}"/>
              </a:ext>
            </a:extLst>
          </p:cNvPr>
          <p:cNvSpPr txBox="1"/>
          <p:nvPr/>
        </p:nvSpPr>
        <p:spPr>
          <a:xfrm>
            <a:off x="8213722" y="4378988"/>
            <a:ext cx="3458761" cy="1938992"/>
          </a:xfrm>
          <a:prstGeom prst="rect">
            <a:avLst/>
          </a:prstGeom>
          <a:noFill/>
        </p:spPr>
        <p:txBody>
          <a:bodyPr wrap="square">
            <a:spAutoFit/>
          </a:bodyPr>
          <a:lstStyle/>
          <a:p>
            <a:pPr defTabSz="761970" eaLnBrk="0" fontAlgn="base" hangingPunct="0">
              <a:spcBef>
                <a:spcPct val="0"/>
              </a:spcBef>
              <a:spcAft>
                <a:spcPct val="0"/>
              </a:spcAft>
              <a:defRPr/>
            </a:pPr>
            <a:r>
              <a:rPr lang="en-US" sz="2400" b="1">
                <a:solidFill>
                  <a:srgbClr val="C10E21"/>
                </a:solidFill>
                <a:latin typeface="Lub Dub Medium" panose="020B0603030403020204" pitchFamily="34" charset="0"/>
              </a:rPr>
              <a:t>Expand investigator diversity</a:t>
            </a:r>
            <a:r>
              <a:rPr lang="en-US" sz="2400">
                <a:solidFill>
                  <a:srgbClr val="C10E21"/>
                </a:solidFill>
                <a:latin typeface="Lub Dub Medium" panose="020B0603030403020204" pitchFamily="34" charset="0"/>
              </a:rPr>
              <a:t>: Research opportunities for underrepresented racial &amp; ethnic groups</a:t>
            </a:r>
            <a:endParaRPr lang="en-US" sz="2400">
              <a:solidFill>
                <a:srgbClr val="C10E21"/>
              </a:solidFill>
              <a:latin typeface="Lub Dub Medium" panose="020B0603030403020204" pitchFamily="34" charset="0"/>
              <a:ea typeface="Times New Roman" panose="02020603050405020304" pitchFamily="18" charset="0"/>
              <a:cs typeface="Times New Roman" panose="02020603050405020304" pitchFamily="18" charset="0"/>
            </a:endParaRPr>
          </a:p>
        </p:txBody>
      </p:sp>
      <p:pic>
        <p:nvPicPr>
          <p:cNvPr id="20" name="Picture 19" descr="A picture containing text, clipart&#10;&#10;Description automatically generated">
            <a:extLst>
              <a:ext uri="{FF2B5EF4-FFF2-40B4-BE49-F238E27FC236}">
                <a16:creationId xmlns:a16="http://schemas.microsoft.com/office/drawing/2014/main" id="{4923C6C6-99E3-49D1-A579-48167558B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319" y="3806592"/>
            <a:ext cx="2395216" cy="2304707"/>
          </a:xfrm>
          <a:prstGeom prst="ellipse">
            <a:avLst/>
          </a:prstGeom>
          <a:ln w="63500" cap="rnd">
            <a:solidFill>
              <a:srgbClr val="C10E2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descr="A picture containing text, handwear, clipart, vector graphics&#10;&#10;Description automatically generated">
            <a:extLst>
              <a:ext uri="{FF2B5EF4-FFF2-40B4-BE49-F238E27FC236}">
                <a16:creationId xmlns:a16="http://schemas.microsoft.com/office/drawing/2014/main" id="{FDCB873A-C622-491F-A155-FA2876956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468" y="3692679"/>
            <a:ext cx="2509664" cy="2418620"/>
          </a:xfrm>
          <a:prstGeom prst="ellipse">
            <a:avLst/>
          </a:prstGeom>
          <a:ln w="63500" cap="rnd">
            <a:solidFill>
              <a:srgbClr val="C10E2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blue and yellow flag&#10;&#10;Description automatically generated with medium confidence">
            <a:extLst>
              <a:ext uri="{FF2B5EF4-FFF2-40B4-BE49-F238E27FC236}">
                <a16:creationId xmlns:a16="http://schemas.microsoft.com/office/drawing/2014/main" id="{CCE08075-6A9C-4453-85F7-4CE86D15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974" y="1425414"/>
            <a:ext cx="2477953" cy="2418621"/>
          </a:xfrm>
          <a:prstGeom prst="ellipse">
            <a:avLst/>
          </a:prstGeom>
          <a:ln w="63500" cap="rnd">
            <a:solidFill>
              <a:srgbClr val="C10E2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a:extLst>
              <a:ext uri="{FF2B5EF4-FFF2-40B4-BE49-F238E27FC236}">
                <a16:creationId xmlns:a16="http://schemas.microsoft.com/office/drawing/2014/main" id="{77E10C8A-3A67-4DB8-96D2-EED0492964D2}"/>
              </a:ext>
            </a:extLst>
          </p:cNvPr>
          <p:cNvSpPr txBox="1"/>
          <p:nvPr/>
        </p:nvSpPr>
        <p:spPr>
          <a:xfrm>
            <a:off x="328955" y="3864531"/>
            <a:ext cx="2824312" cy="2308324"/>
          </a:xfrm>
          <a:prstGeom prst="rect">
            <a:avLst/>
          </a:prstGeom>
          <a:noFill/>
        </p:spPr>
        <p:txBody>
          <a:bodyPr wrap="square">
            <a:spAutoFit/>
          </a:bodyPr>
          <a:lstStyle/>
          <a:p>
            <a:pPr defTabSz="761970" eaLnBrk="0" fontAlgn="base" hangingPunct="0">
              <a:spcBef>
                <a:spcPct val="0"/>
              </a:spcBef>
              <a:spcAft>
                <a:spcPct val="0"/>
              </a:spcAft>
              <a:defRPr/>
            </a:pPr>
            <a:r>
              <a:rPr lang="en-US" sz="2400" b="1">
                <a:solidFill>
                  <a:srgbClr val="C10E21"/>
                </a:solidFill>
                <a:latin typeface="Lub Dub Medium" panose="020B0603030403020204" pitchFamily="34" charset="0"/>
              </a:rPr>
              <a:t>New research </a:t>
            </a:r>
            <a:r>
              <a:rPr lang="en-US" sz="2400">
                <a:solidFill>
                  <a:srgbClr val="C10E21"/>
                </a:solidFill>
                <a:latin typeface="Lub Dub Medium" panose="020B0603030403020204" pitchFamily="34" charset="0"/>
              </a:rPr>
              <a:t>programs &amp; grants focused on health inequities &amp; structural racism</a:t>
            </a:r>
          </a:p>
        </p:txBody>
      </p:sp>
      <p:pic>
        <p:nvPicPr>
          <p:cNvPr id="12" name="Picture 11">
            <a:extLst>
              <a:ext uri="{FF2B5EF4-FFF2-40B4-BE49-F238E27FC236}">
                <a16:creationId xmlns:a16="http://schemas.microsoft.com/office/drawing/2014/main" id="{1159B910-E995-40A5-A7C7-F53578DAA810}"/>
              </a:ext>
            </a:extLst>
          </p:cNvPr>
          <p:cNvPicPr>
            <a:picLocks noChangeAspect="1"/>
          </p:cNvPicPr>
          <p:nvPr/>
        </p:nvPicPr>
        <p:blipFill>
          <a:blip r:embed="rId6"/>
          <a:stretch>
            <a:fillRect/>
          </a:stretch>
        </p:blipFill>
        <p:spPr>
          <a:xfrm>
            <a:off x="8246287" y="727746"/>
            <a:ext cx="3263420" cy="3502531"/>
          </a:xfrm>
          <a:prstGeom prst="rect">
            <a:avLst/>
          </a:prstGeom>
          <a:ln>
            <a:solidFill>
              <a:schemeClr val="accent1"/>
            </a:solidFill>
          </a:ln>
        </p:spPr>
      </p:pic>
    </p:spTree>
    <p:extLst>
      <p:ext uri="{BB962C8B-B14F-4D97-AF65-F5344CB8AC3E}">
        <p14:creationId xmlns:p14="http://schemas.microsoft.com/office/powerpoint/2010/main" val="346398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43CDFBB-A491-4F4A-A320-E294083BBE10}"/>
              </a:ext>
            </a:extLst>
          </p:cNvPr>
          <p:cNvSpPr txBox="1">
            <a:spLocks/>
          </p:cNvSpPr>
          <p:nvPr/>
        </p:nvSpPr>
        <p:spPr>
          <a:xfrm>
            <a:off x="482160" y="1371980"/>
            <a:ext cx="10922000" cy="1901447"/>
          </a:xfrm>
          <a:prstGeom prst="rect">
            <a:avLst/>
          </a:prstGeom>
        </p:spPr>
        <p:txBody>
          <a:bodyPr/>
          <a:lstStyle>
            <a:lvl1pPr marL="0" indent="0" algn="l" defTabSz="761970" rtl="0" eaLnBrk="1" latinLnBrk="0" hangingPunct="1">
              <a:lnSpc>
                <a:spcPct val="90000"/>
              </a:lnSpc>
              <a:spcBef>
                <a:spcPts val="833"/>
              </a:spcBef>
              <a:buFont typeface="Arial" panose="020B0604020202020204" pitchFamily="34" charset="0"/>
              <a:buNone/>
              <a:defRPr sz="1500" b="0" i="0" kern="1200">
                <a:solidFill>
                  <a:srgbClr val="C10E21"/>
                </a:solidFill>
                <a:latin typeface="Lub Dub Medium" panose="020B0603030403020204" pitchFamily="34" charset="77"/>
                <a:ea typeface="+mn-ea"/>
                <a:cs typeface="+mn-cs"/>
              </a:defRPr>
            </a:lvl1pPr>
            <a:lvl2pPr marL="0" indent="-190492" algn="l" defTabSz="761970" rtl="0" eaLnBrk="1" latinLnBrk="0" hangingPunct="1">
              <a:lnSpc>
                <a:spcPct val="90000"/>
              </a:lnSpc>
              <a:spcBef>
                <a:spcPts val="917"/>
              </a:spcBef>
              <a:buFont typeface="Arial" panose="020B0604020202020204" pitchFamily="34" charset="0"/>
              <a:buChar char="•"/>
              <a:defRPr sz="1500" b="0" i="0" kern="1200">
                <a:solidFill>
                  <a:schemeClr val="tx1"/>
                </a:solidFill>
                <a:latin typeface="Lub Dub Medium" panose="020B0603030403020204" pitchFamily="34" charset="77"/>
                <a:ea typeface="+mn-ea"/>
                <a:cs typeface="+mn-cs"/>
              </a:defRPr>
            </a:lvl2pPr>
            <a:lvl3pPr marL="380985" indent="-190492" algn="l" defTabSz="761970" rtl="0" eaLnBrk="1" latinLnBrk="0" hangingPunct="1">
              <a:lnSpc>
                <a:spcPct val="90000"/>
              </a:lnSpc>
              <a:spcBef>
                <a:spcPts val="417"/>
              </a:spcBef>
              <a:buFont typeface="Arial" panose="020B0604020202020204" pitchFamily="34" charset="0"/>
              <a:buChar char="•"/>
              <a:defRPr sz="1333" b="0" i="0" kern="1200">
                <a:solidFill>
                  <a:schemeClr val="tx1"/>
                </a:solidFill>
                <a:latin typeface="Lub Dub Medium" panose="020B0603030403020204" pitchFamily="34" charset="77"/>
                <a:ea typeface="+mn-ea"/>
                <a:cs typeface="+mn-cs"/>
              </a:defRPr>
            </a:lvl3pPr>
            <a:lvl4pPr marL="761970" indent="-190492" algn="l" defTabSz="761970" rtl="0" eaLnBrk="1" latinLnBrk="0" hangingPunct="1">
              <a:lnSpc>
                <a:spcPct val="90000"/>
              </a:lnSpc>
              <a:spcBef>
                <a:spcPts val="417"/>
              </a:spcBef>
              <a:buFont typeface="Arial" panose="020B0604020202020204" pitchFamily="34" charset="0"/>
              <a:buChar char="•"/>
              <a:defRPr sz="1167" b="0" i="0" kern="1200">
                <a:solidFill>
                  <a:schemeClr val="tx1"/>
                </a:solidFill>
                <a:latin typeface="Lub Dub Medium" panose="020B0603030403020204" pitchFamily="34" charset="77"/>
                <a:ea typeface="+mn-ea"/>
                <a:cs typeface="+mn-cs"/>
              </a:defRPr>
            </a:lvl4pPr>
            <a:lvl5pPr marL="1142954" indent="-190492" algn="l" defTabSz="761970" rtl="0" eaLnBrk="1" latinLnBrk="0" hangingPunct="1">
              <a:lnSpc>
                <a:spcPct val="90000"/>
              </a:lnSpc>
              <a:spcBef>
                <a:spcPts val="417"/>
              </a:spcBef>
              <a:buFont typeface="Arial" panose="020B0604020202020204" pitchFamily="34" charset="0"/>
              <a:buChar char="•"/>
              <a:defRPr sz="1167" b="0" i="0" kern="1200">
                <a:solidFill>
                  <a:schemeClr val="tx1"/>
                </a:solidFill>
                <a:latin typeface="Lub Dub Medium" panose="020B0603030403020204" pitchFamily="34" charset="77"/>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lvl="1" indent="0" defTabSz="634950" fontAlgn="base">
              <a:spcBef>
                <a:spcPts val="764"/>
              </a:spcBef>
              <a:spcAft>
                <a:spcPct val="0"/>
              </a:spcAft>
              <a:buNone/>
              <a:defRPr/>
            </a:pPr>
            <a:r>
              <a:rPr lang="en-US" sz="2400" b="1" spc="-10">
                <a:solidFill>
                  <a:prstClr val="black"/>
                </a:solidFill>
                <a:latin typeface="Lub Dub Medium" panose="020B0603030403020204" pitchFamily="34" charset="0"/>
                <a:cs typeface="Times New Roman" panose="02020603050405020304" pitchFamily="18" charset="0"/>
              </a:rPr>
              <a:t>Board-directed – past examples:</a:t>
            </a:r>
          </a:p>
          <a:p>
            <a:pPr lvl="1" indent="0" defTabSz="634950" fontAlgn="base">
              <a:spcBef>
                <a:spcPts val="764"/>
              </a:spcBef>
              <a:spcAft>
                <a:spcPct val="0"/>
              </a:spcAft>
              <a:buNone/>
              <a:defRPr/>
            </a:pPr>
            <a:endParaRPr lang="en-US" sz="2000"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endParaRPr>
          </a:p>
          <a:p>
            <a:pPr marL="523854" lvl="1" indent="-142869">
              <a:lnSpc>
                <a:spcPct val="100000"/>
              </a:lnSpc>
              <a:spcBef>
                <a:spcPts val="0"/>
              </a:spcBef>
              <a:spcAft>
                <a:spcPts val="600"/>
              </a:spcAft>
              <a:defRPr/>
            </a:pPr>
            <a:r>
              <a:rPr lang="en-US" sz="2000">
                <a:solidFill>
                  <a:srgbClr val="050606"/>
                </a:solidFill>
                <a:latin typeface="Lub Dub Medium" panose="020B0603030403020204" pitchFamily="34" charset="0"/>
              </a:rPr>
              <a:t>COVID-related grants</a:t>
            </a:r>
          </a:p>
          <a:p>
            <a:pPr marL="523854" lvl="1" indent="-142869">
              <a:lnSpc>
                <a:spcPct val="100000"/>
              </a:lnSpc>
              <a:spcBef>
                <a:spcPts val="0"/>
              </a:spcBef>
              <a:spcAft>
                <a:spcPts val="600"/>
              </a:spcAft>
              <a:defRPr/>
            </a:pPr>
            <a:r>
              <a:rPr lang="en-US" sz="2000">
                <a:solidFill>
                  <a:srgbClr val="050606"/>
                </a:solidFill>
                <a:latin typeface="Lub Dub Medium" panose="020B0603030403020204" pitchFamily="34" charset="0"/>
              </a:rPr>
              <a:t>Health Equity Research Networks</a:t>
            </a:r>
          </a:p>
          <a:p>
            <a:pPr marL="841329" lvl="2" indent="-142869">
              <a:lnSpc>
                <a:spcPct val="100000"/>
              </a:lnSpc>
              <a:spcBef>
                <a:spcPts val="0"/>
              </a:spcBef>
              <a:spcAft>
                <a:spcPts val="600"/>
              </a:spcAft>
              <a:defRPr/>
            </a:pPr>
            <a:r>
              <a:rPr lang="en-US" sz="2000">
                <a:solidFill>
                  <a:srgbClr val="050606"/>
                </a:solidFill>
                <a:latin typeface="Lub Dub Medium" panose="020B0603030403020204" pitchFamily="34" charset="0"/>
              </a:rPr>
              <a:t>Prevention of Hypertension</a:t>
            </a:r>
          </a:p>
          <a:p>
            <a:pPr marL="841329" lvl="2" indent="-142869">
              <a:lnSpc>
                <a:spcPct val="100000"/>
              </a:lnSpc>
              <a:spcBef>
                <a:spcPts val="0"/>
              </a:spcBef>
              <a:spcAft>
                <a:spcPts val="600"/>
              </a:spcAft>
              <a:defRPr/>
            </a:pPr>
            <a:r>
              <a:rPr lang="en-US" sz="2000">
                <a:solidFill>
                  <a:srgbClr val="050606"/>
                </a:solidFill>
                <a:latin typeface="Lub Dub Medium" panose="020B0603030403020204" pitchFamily="34" charset="0"/>
              </a:rPr>
              <a:t>Disparities in Maternal-Infant Health Outcomes</a:t>
            </a:r>
          </a:p>
          <a:p>
            <a:pPr marL="841329" lvl="2" indent="-142869">
              <a:lnSpc>
                <a:spcPct val="100000"/>
              </a:lnSpc>
              <a:spcBef>
                <a:spcPts val="0"/>
              </a:spcBef>
              <a:spcAft>
                <a:spcPts val="600"/>
              </a:spcAft>
              <a:defRPr/>
            </a:pPr>
            <a:r>
              <a:rPr lang="en-US" sz="2000">
                <a:solidFill>
                  <a:srgbClr val="050606"/>
                </a:solidFill>
                <a:latin typeface="Lub Dub Medium" panose="020B0603030403020204" pitchFamily="34" charset="0"/>
              </a:rPr>
              <a:t>Rural Health Disparities (current)</a:t>
            </a:r>
          </a:p>
          <a:p>
            <a:pPr marL="523854" lvl="1" indent="-142869">
              <a:lnSpc>
                <a:spcPct val="100000"/>
              </a:lnSpc>
              <a:spcBef>
                <a:spcPts val="0"/>
              </a:spcBef>
              <a:spcAft>
                <a:spcPts val="600"/>
              </a:spcAft>
              <a:defRPr/>
            </a:pPr>
            <a:r>
              <a:rPr lang="en-US" sz="2000">
                <a:solidFill>
                  <a:srgbClr val="050606"/>
                </a:solidFill>
                <a:latin typeface="Lub Dub Medium" panose="020B0603030403020204" pitchFamily="34" charset="0"/>
              </a:rPr>
              <a:t>End Nicotine Addiction in Children and Teens</a:t>
            </a:r>
          </a:p>
          <a:p>
            <a:pPr marL="380985" lvl="1" indent="0">
              <a:lnSpc>
                <a:spcPct val="100000"/>
              </a:lnSpc>
              <a:spcBef>
                <a:spcPts val="0"/>
              </a:spcBef>
              <a:buNone/>
              <a:defRPr/>
            </a:pPr>
            <a:endParaRPr lang="en-US" sz="2000">
              <a:solidFill>
                <a:srgbClr val="050606"/>
              </a:solidFill>
              <a:latin typeface="Lub Dub Medium" panose="020B0603030403020204" pitchFamily="34" charset="0"/>
            </a:endParaRPr>
          </a:p>
          <a:p>
            <a:pPr algn="ctr"/>
            <a:r>
              <a:rPr lang="en-US" sz="2000" b="1" i="0" kern="1200">
                <a:solidFill>
                  <a:srgbClr val="050606"/>
                </a:solidFill>
                <a:latin typeface="Lub Dub Medium" panose="020B0603030403020204" pitchFamily="34" charset="0"/>
                <a:ea typeface="+mn-ea"/>
                <a:cs typeface="+mn-cs"/>
              </a:rPr>
              <a:t>Watch application information page</a:t>
            </a:r>
          </a:p>
          <a:p>
            <a:pPr marL="0" indent="0" algn="ctr">
              <a:buFont typeface="Arial" panose="020B0604020202020204" pitchFamily="34" charset="0"/>
              <a:buNone/>
            </a:pPr>
            <a:endParaRPr lang="en-US" sz="2000" b="0" i="0" kern="1200">
              <a:solidFill>
                <a:srgbClr val="050606"/>
              </a:solidFill>
              <a:latin typeface="Lub Dub Medium" panose="020B0603030403020204" pitchFamily="34" charset="0"/>
              <a:ea typeface="+mn-ea"/>
              <a:cs typeface="+mn-cs"/>
            </a:endParaRPr>
          </a:p>
          <a:p>
            <a:pPr algn="ctr"/>
            <a:r>
              <a:rPr lang="en-US" sz="2000" b="0" i="0" kern="1200">
                <a:solidFill>
                  <a:srgbClr val="050606"/>
                </a:solidFill>
                <a:latin typeface="Lub Dub Medium" panose="020B0603030403020204" pitchFamily="34" charset="0"/>
                <a:ea typeface="+mn-ea"/>
                <a:cs typeface="+mn-cs"/>
              </a:rPr>
              <a:t>Sign up for monthly </a:t>
            </a:r>
            <a:r>
              <a:rPr lang="en-US" sz="2000" b="1" i="0" kern="1200">
                <a:solidFill>
                  <a:srgbClr val="050606"/>
                </a:solidFill>
                <a:latin typeface="Lub Dub Medium" panose="020B0603030403020204" pitchFamily="34" charset="0"/>
                <a:ea typeface="+mn-ea"/>
                <a:cs typeface="+mn-cs"/>
              </a:rPr>
              <a:t>Research newsletter </a:t>
            </a:r>
            <a:r>
              <a:rPr lang="en-US" sz="2000" b="0" i="0" kern="1200">
                <a:solidFill>
                  <a:srgbClr val="050606"/>
                </a:solidFill>
                <a:latin typeface="Lub Dub Medium" panose="020B0603030403020204" pitchFamily="34" charset="0"/>
                <a:ea typeface="+mn-ea"/>
                <a:cs typeface="+mn-cs"/>
              </a:rPr>
              <a:t>from our main web page:  </a:t>
            </a:r>
            <a:r>
              <a:rPr lang="en-US" sz="2000" cap="none">
                <a:solidFill>
                  <a:srgbClr val="050606"/>
                </a:solidFill>
                <a:latin typeface="Lub Dub Medium" panose="020B0603030403020204" pitchFamily="34" charset="0"/>
                <a:hlinkClick r:id="rId3"/>
              </a:rPr>
              <a:t>professional.heart.org/research</a:t>
            </a:r>
            <a:endParaRPr lang="en-US" sz="2000">
              <a:latin typeface="Lub Dub Medium" panose="020B0603030403020204" pitchFamily="34" charset="0"/>
            </a:endParaRPr>
          </a:p>
          <a:p>
            <a:pPr marL="523854" lvl="1" indent="-142869">
              <a:lnSpc>
                <a:spcPct val="100000"/>
              </a:lnSpc>
              <a:spcBef>
                <a:spcPts val="0"/>
              </a:spcBef>
              <a:defRPr/>
            </a:pPr>
            <a:endParaRPr lang="en-US" sz="2000"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endParaRPr>
          </a:p>
          <a:p>
            <a:pPr lvl="1" indent="0" defTabSz="634950" fontAlgn="base">
              <a:spcBef>
                <a:spcPts val="764"/>
              </a:spcBef>
              <a:spcAft>
                <a:spcPct val="0"/>
              </a:spcAft>
              <a:buNone/>
              <a:defRPr/>
            </a:pPr>
            <a:endParaRPr lang="en-US" sz="2400"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endParaRPr>
          </a:p>
          <a:p>
            <a:pPr lvl="1" indent="0" defTabSz="634950" fontAlgn="base">
              <a:spcBef>
                <a:spcPts val="764"/>
              </a:spcBef>
              <a:spcAft>
                <a:spcPct val="0"/>
              </a:spcAft>
              <a:buNone/>
              <a:defRPr/>
            </a:pPr>
            <a:endParaRPr lang="en-US" sz="2400"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endParaRPr>
          </a:p>
        </p:txBody>
      </p:sp>
      <p:sp>
        <p:nvSpPr>
          <p:cNvPr id="9" name="Title 8">
            <a:extLst>
              <a:ext uri="{FF2B5EF4-FFF2-40B4-BE49-F238E27FC236}">
                <a16:creationId xmlns:a16="http://schemas.microsoft.com/office/drawing/2014/main" id="{CFBAC538-B12D-EFA0-0DE3-8F29921279C6}"/>
              </a:ext>
            </a:extLst>
          </p:cNvPr>
          <p:cNvSpPr>
            <a:spLocks noGrp="1"/>
          </p:cNvSpPr>
          <p:nvPr>
            <p:ph type="ctrTitle"/>
          </p:nvPr>
        </p:nvSpPr>
        <p:spPr>
          <a:xfrm>
            <a:off x="333375" y="58098"/>
            <a:ext cx="11639550" cy="932483"/>
          </a:xfrm>
        </p:spPr>
        <p:txBody>
          <a:bodyPr>
            <a:normAutofit fontScale="90000"/>
          </a:bodyPr>
          <a:lstStyle/>
          <a:p>
            <a:pPr algn="ctr"/>
            <a:r>
              <a:rPr lang="en-US"/>
              <a:t>strategically focused research topics</a:t>
            </a:r>
          </a:p>
        </p:txBody>
      </p:sp>
      <p:pic>
        <p:nvPicPr>
          <p:cNvPr id="1026" name="Picture 2" descr="Image of social media ad featuring  image of a covid cell with caption that reads, long haul COVID-19 research funding available.">
            <a:extLst>
              <a:ext uri="{FF2B5EF4-FFF2-40B4-BE49-F238E27FC236}">
                <a16:creationId xmlns:a16="http://schemas.microsoft.com/office/drawing/2014/main" id="{E4C2A3A1-5D04-BAE1-473A-129BDEEF02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86" t="16226" r="14389" b="16667"/>
          <a:stretch/>
        </p:blipFill>
        <p:spPr bwMode="auto">
          <a:xfrm>
            <a:off x="6096000" y="1071732"/>
            <a:ext cx="3143704" cy="1901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of pregnant woman.">
            <a:extLst>
              <a:ext uri="{FF2B5EF4-FFF2-40B4-BE49-F238E27FC236}">
                <a16:creationId xmlns:a16="http://schemas.microsoft.com/office/drawing/2014/main" id="{A9759B14-F677-837E-5E20-091EA88D68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33" t="-6045" r="24019" b="6045"/>
          <a:stretch/>
        </p:blipFill>
        <p:spPr bwMode="auto">
          <a:xfrm>
            <a:off x="9441362" y="2368656"/>
            <a:ext cx="1993599" cy="1809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24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825485-0F93-4F2E-9582-5F741BB44A8C}"/>
              </a:ext>
            </a:extLst>
          </p:cNvPr>
          <p:cNvSpPr>
            <a:spLocks noGrp="1"/>
          </p:cNvSpPr>
          <p:nvPr>
            <p:ph type="sldNum" sz="quarter" idx="4"/>
          </p:nvPr>
        </p:nvSpPr>
        <p:spPr>
          <a:xfrm>
            <a:off x="11690615" y="6424846"/>
            <a:ext cx="367771" cy="365125"/>
          </a:xfrm>
        </p:spPr>
        <p:txBody>
          <a:bodyPr/>
          <a:lstStyle/>
          <a:p>
            <a:pPr defTabSz="761940" eaLnBrk="0" fontAlgn="base" hangingPunct="0">
              <a:spcBef>
                <a:spcPct val="0"/>
              </a:spcBef>
              <a:spcAft>
                <a:spcPct val="0"/>
              </a:spcAft>
              <a:defRPr/>
            </a:pPr>
            <a:fld id="{01CD3B2E-BC1C-6C4D-9D91-A67B950EE325}" type="slidenum">
              <a:rPr lang="en-US"/>
              <a:pPr defTabSz="761940" eaLnBrk="0" fontAlgn="base" hangingPunct="0">
                <a:spcBef>
                  <a:spcPct val="0"/>
                </a:spcBef>
                <a:spcAft>
                  <a:spcPct val="0"/>
                </a:spcAft>
                <a:defRPr/>
              </a:pPr>
              <a:t>7</a:t>
            </a:fld>
            <a:endParaRPr lang="en-US"/>
          </a:p>
        </p:txBody>
      </p:sp>
      <p:sp>
        <p:nvSpPr>
          <p:cNvPr id="7" name="Text Placeholder 1">
            <a:extLst>
              <a:ext uri="{FF2B5EF4-FFF2-40B4-BE49-F238E27FC236}">
                <a16:creationId xmlns:a16="http://schemas.microsoft.com/office/drawing/2014/main" id="{043CDFBB-A491-4F4A-A320-E294083BBE10}"/>
              </a:ext>
            </a:extLst>
          </p:cNvPr>
          <p:cNvSpPr txBox="1">
            <a:spLocks/>
          </p:cNvSpPr>
          <p:nvPr/>
        </p:nvSpPr>
        <p:spPr>
          <a:xfrm>
            <a:off x="2397512" y="616807"/>
            <a:ext cx="7549376" cy="932483"/>
          </a:xfrm>
          <a:prstGeom prst="rect">
            <a:avLst/>
          </a:prstGeom>
        </p:spPr>
        <p:txBody>
          <a:bodyPr/>
          <a:lstStyle>
            <a:lvl1pPr marL="0" indent="0" algn="l" defTabSz="761970" rtl="0" eaLnBrk="1" latinLnBrk="0" hangingPunct="1">
              <a:lnSpc>
                <a:spcPct val="90000"/>
              </a:lnSpc>
              <a:spcBef>
                <a:spcPts val="833"/>
              </a:spcBef>
              <a:buFont typeface="Arial" panose="020B0604020202020204" pitchFamily="34" charset="0"/>
              <a:buNone/>
              <a:defRPr sz="1500" b="0" i="0" kern="1200">
                <a:solidFill>
                  <a:srgbClr val="C10E21"/>
                </a:solidFill>
                <a:latin typeface="Lub Dub Medium" panose="020B0603030403020204" pitchFamily="34" charset="77"/>
                <a:ea typeface="+mn-ea"/>
                <a:cs typeface="+mn-cs"/>
              </a:defRPr>
            </a:lvl1pPr>
            <a:lvl2pPr marL="0" indent="-190492" algn="l" defTabSz="761970" rtl="0" eaLnBrk="1" latinLnBrk="0" hangingPunct="1">
              <a:lnSpc>
                <a:spcPct val="90000"/>
              </a:lnSpc>
              <a:spcBef>
                <a:spcPts val="917"/>
              </a:spcBef>
              <a:buFont typeface="Arial" panose="020B0604020202020204" pitchFamily="34" charset="0"/>
              <a:buChar char="•"/>
              <a:defRPr sz="1500" b="0" i="0" kern="1200">
                <a:solidFill>
                  <a:schemeClr val="tx1"/>
                </a:solidFill>
                <a:latin typeface="Lub Dub Medium" panose="020B0603030403020204" pitchFamily="34" charset="77"/>
                <a:ea typeface="+mn-ea"/>
                <a:cs typeface="+mn-cs"/>
              </a:defRPr>
            </a:lvl2pPr>
            <a:lvl3pPr marL="380985" indent="-190492" algn="l" defTabSz="761970" rtl="0" eaLnBrk="1" latinLnBrk="0" hangingPunct="1">
              <a:lnSpc>
                <a:spcPct val="90000"/>
              </a:lnSpc>
              <a:spcBef>
                <a:spcPts val="417"/>
              </a:spcBef>
              <a:buFont typeface="Arial" panose="020B0604020202020204" pitchFamily="34" charset="0"/>
              <a:buChar char="•"/>
              <a:defRPr sz="1333" b="0" i="0" kern="1200">
                <a:solidFill>
                  <a:schemeClr val="tx1"/>
                </a:solidFill>
                <a:latin typeface="Lub Dub Medium" panose="020B0603030403020204" pitchFamily="34" charset="77"/>
                <a:ea typeface="+mn-ea"/>
                <a:cs typeface="+mn-cs"/>
              </a:defRPr>
            </a:lvl3pPr>
            <a:lvl4pPr marL="761970" indent="-190492" algn="l" defTabSz="761970" rtl="0" eaLnBrk="1" latinLnBrk="0" hangingPunct="1">
              <a:lnSpc>
                <a:spcPct val="90000"/>
              </a:lnSpc>
              <a:spcBef>
                <a:spcPts val="417"/>
              </a:spcBef>
              <a:buFont typeface="Arial" panose="020B0604020202020204" pitchFamily="34" charset="0"/>
              <a:buChar char="•"/>
              <a:defRPr sz="1167" b="0" i="0" kern="1200">
                <a:solidFill>
                  <a:schemeClr val="tx1"/>
                </a:solidFill>
                <a:latin typeface="Lub Dub Medium" panose="020B0603030403020204" pitchFamily="34" charset="77"/>
                <a:ea typeface="+mn-ea"/>
                <a:cs typeface="+mn-cs"/>
              </a:defRPr>
            </a:lvl4pPr>
            <a:lvl5pPr marL="1142954" indent="-190492" algn="l" defTabSz="761970" rtl="0" eaLnBrk="1" latinLnBrk="0" hangingPunct="1">
              <a:lnSpc>
                <a:spcPct val="90000"/>
              </a:lnSpc>
              <a:spcBef>
                <a:spcPts val="417"/>
              </a:spcBef>
              <a:buFont typeface="Arial" panose="020B0604020202020204" pitchFamily="34" charset="0"/>
              <a:buChar char="•"/>
              <a:defRPr sz="1167" b="0" i="0" kern="1200">
                <a:solidFill>
                  <a:schemeClr val="tx1"/>
                </a:solidFill>
                <a:latin typeface="Lub Dub Medium" panose="020B0603030403020204" pitchFamily="34" charset="77"/>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523854" lvl="1" indent="-142869">
              <a:lnSpc>
                <a:spcPct val="100000"/>
              </a:lnSpc>
              <a:spcBef>
                <a:spcPts val="0"/>
              </a:spcBef>
              <a:defRPr/>
            </a:pPr>
            <a:endParaRPr lang="en-US" sz="2000"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endParaRPr>
          </a:p>
          <a:p>
            <a:pPr lvl="1" indent="0" defTabSz="634950" fontAlgn="base">
              <a:spcBef>
                <a:spcPts val="764"/>
              </a:spcBef>
              <a:spcAft>
                <a:spcPct val="0"/>
              </a:spcAft>
              <a:buNone/>
              <a:defRPr/>
            </a:pPr>
            <a:r>
              <a:rPr lang="en-US" sz="2800" b="1"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rPr>
              <a:t>Funding Partner Organizations – 2023</a:t>
            </a:r>
          </a:p>
          <a:p>
            <a:pPr lvl="1" indent="0" defTabSz="634950" fontAlgn="base">
              <a:spcBef>
                <a:spcPts val="764"/>
              </a:spcBef>
              <a:spcAft>
                <a:spcPct val="0"/>
              </a:spcAft>
              <a:buNone/>
              <a:defRPr/>
            </a:pPr>
            <a:endParaRPr lang="en-US" sz="2400"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endParaRPr>
          </a:p>
          <a:p>
            <a:pPr lvl="1" indent="0" defTabSz="634950" fontAlgn="base">
              <a:spcBef>
                <a:spcPts val="764"/>
              </a:spcBef>
              <a:spcAft>
                <a:spcPct val="0"/>
              </a:spcAft>
              <a:buNone/>
              <a:defRPr/>
            </a:pPr>
            <a:endParaRPr lang="en-US" sz="2400" spc="-10">
              <a:solidFill>
                <a:prstClr val="black"/>
              </a:solidFill>
              <a:latin typeface="Lub Dub Medium" panose="020B0603030403020204" pitchFamily="34" charset="0"/>
              <a:ea typeface="Times New Roman" panose="02020603050405020304" pitchFamily="18" charset="0"/>
              <a:cs typeface="Times New Roman" panose="02020603050405020304" pitchFamily="18" charset="0"/>
            </a:endParaRPr>
          </a:p>
        </p:txBody>
      </p:sp>
      <p:sp>
        <p:nvSpPr>
          <p:cNvPr id="9" name="Title 8">
            <a:extLst>
              <a:ext uri="{FF2B5EF4-FFF2-40B4-BE49-F238E27FC236}">
                <a16:creationId xmlns:a16="http://schemas.microsoft.com/office/drawing/2014/main" id="{CFBAC538-B12D-EFA0-0DE3-8F29921279C6}"/>
              </a:ext>
            </a:extLst>
          </p:cNvPr>
          <p:cNvSpPr>
            <a:spLocks noGrp="1"/>
          </p:cNvSpPr>
          <p:nvPr>
            <p:ph type="ctrTitle"/>
          </p:nvPr>
        </p:nvSpPr>
        <p:spPr>
          <a:xfrm>
            <a:off x="333375" y="58098"/>
            <a:ext cx="11639550" cy="932483"/>
          </a:xfrm>
        </p:spPr>
        <p:txBody>
          <a:bodyPr>
            <a:normAutofit/>
          </a:bodyPr>
          <a:lstStyle/>
          <a:p>
            <a:pPr algn="ctr"/>
            <a:r>
              <a:rPr lang="en-US"/>
              <a:t>focused research topics</a:t>
            </a:r>
          </a:p>
        </p:txBody>
      </p:sp>
      <p:graphicFrame>
        <p:nvGraphicFramePr>
          <p:cNvPr id="3" name="Table 4">
            <a:extLst>
              <a:ext uri="{FF2B5EF4-FFF2-40B4-BE49-F238E27FC236}">
                <a16:creationId xmlns:a16="http://schemas.microsoft.com/office/drawing/2014/main" id="{53962E0E-56FA-62FE-4E53-554A98A73D80}"/>
              </a:ext>
            </a:extLst>
          </p:cNvPr>
          <p:cNvGraphicFramePr>
            <a:graphicFrameLocks noGrp="1"/>
          </p:cNvGraphicFramePr>
          <p:nvPr>
            <p:extLst>
              <p:ext uri="{D42A27DB-BD31-4B8C-83A1-F6EECF244321}">
                <p14:modId xmlns:p14="http://schemas.microsoft.com/office/powerpoint/2010/main" val="2214372562"/>
              </p:ext>
            </p:extLst>
          </p:nvPr>
        </p:nvGraphicFramePr>
        <p:xfrm>
          <a:off x="573940" y="1617937"/>
          <a:ext cx="10350500" cy="2519757"/>
        </p:xfrm>
        <a:graphic>
          <a:graphicData uri="http://schemas.openxmlformats.org/drawingml/2006/table">
            <a:tbl>
              <a:tblPr firstRow="1" bandRow="1">
                <a:tableStyleId>{5C22544A-7EE6-4342-B048-85BDC9FD1C3A}</a:tableStyleId>
              </a:tblPr>
              <a:tblGrid>
                <a:gridCol w="5175250">
                  <a:extLst>
                    <a:ext uri="{9D8B030D-6E8A-4147-A177-3AD203B41FA5}">
                      <a16:colId xmlns:a16="http://schemas.microsoft.com/office/drawing/2014/main" val="494656891"/>
                    </a:ext>
                  </a:extLst>
                </a:gridCol>
                <a:gridCol w="5175250">
                  <a:extLst>
                    <a:ext uri="{9D8B030D-6E8A-4147-A177-3AD203B41FA5}">
                      <a16:colId xmlns:a16="http://schemas.microsoft.com/office/drawing/2014/main" val="2621522765"/>
                    </a:ext>
                  </a:extLst>
                </a:gridCol>
              </a:tblGrid>
              <a:tr h="2519757">
                <a:tc>
                  <a: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Research focused on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congenital heart defects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effects of walnut consumption on health-related outcomes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Barth Syndrome</a:t>
                      </a:r>
                    </a:p>
                    <a:p>
                      <a:endParaRPr lang="en-US" sz="1500"/>
                    </a:p>
                  </a:txBody>
                  <a:tcPr marL="76200" marR="76200" marT="38100" marB="38100">
                    <a:noFill/>
                  </a:tcPr>
                </a:tc>
                <a:tc>
                  <a: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Early Career Researchers in</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clinical vascular science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anesthesiology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50606"/>
                          </a:solidFill>
                          <a:effectLst/>
                          <a:uLnTx/>
                          <a:uFillTx/>
                          <a:latin typeface="Montserrat" panose="00000500000000000000" pitchFamily="2" charset="0"/>
                          <a:ea typeface="+mn-ea"/>
                          <a:cs typeface="+mn-cs"/>
                        </a:rPr>
                        <a:t>cerebrovascular research related to vascular neurology, stroke and neurocritical care</a:t>
                      </a:r>
                      <a:endParaRPr kumimoji="0" lang="en-US" sz="2000" b="0" i="0" u="none" strike="noStrike" kern="1200" cap="none" spc="-10" normalizeH="0" baseline="0" noProof="0">
                        <a:ln>
                          <a:noFill/>
                        </a:ln>
                        <a:solidFill>
                          <a:srgbClr val="1A1A1A"/>
                        </a:solidFill>
                        <a:effectLst/>
                        <a:uLnTx/>
                        <a:uFillTx/>
                        <a:latin typeface="Lub Dub Medium" panose="020B0603030403020204" pitchFamily="34" charset="0"/>
                        <a:ea typeface="Times New Roman" panose="02020603050405020304" pitchFamily="18" charset="0"/>
                        <a:cs typeface="Times New Roman" panose="02020603050405020304" pitchFamily="18" charset="0"/>
                      </a:endParaRPr>
                    </a:p>
                    <a:p>
                      <a:endParaRPr lang="en-US" sz="1500"/>
                    </a:p>
                  </a:txBody>
                  <a:tcPr marL="76200" marR="76200" marT="38100" marB="38100">
                    <a:noFill/>
                  </a:tcPr>
                </a:tc>
                <a:extLst>
                  <a:ext uri="{0D108BD9-81ED-4DB2-BD59-A6C34878D82A}">
                    <a16:rowId xmlns:a16="http://schemas.microsoft.com/office/drawing/2014/main" val="233330951"/>
                  </a:ext>
                </a:extLst>
              </a:tr>
            </a:tbl>
          </a:graphicData>
        </a:graphic>
      </p:graphicFrame>
      <p:pic>
        <p:nvPicPr>
          <p:cNvPr id="2" name="Picture 2">
            <a:extLst>
              <a:ext uri="{FF2B5EF4-FFF2-40B4-BE49-F238E27FC236}">
                <a16:creationId xmlns:a16="http://schemas.microsoft.com/office/drawing/2014/main" id="{82ED2C09-9369-6427-CB53-F7FEFDE56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4394474"/>
            <a:ext cx="2390775" cy="942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D116B8A-FB76-759A-478B-64725F977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519" y="5275493"/>
            <a:ext cx="13335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4674AD6-1AB0-8180-F4F6-F8399C867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019" y="4483707"/>
            <a:ext cx="26670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Foundation for Anesthesia Education and Research">
            <a:extLst>
              <a:ext uri="{FF2B5EF4-FFF2-40B4-BE49-F238E27FC236}">
                <a16:creationId xmlns:a16="http://schemas.microsoft.com/office/drawing/2014/main" id="{6168C831-3A73-130C-48D9-241813678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519" y="5161193"/>
            <a:ext cx="26098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of logo, featuring a walnut and the words California Walnuts">
            <a:extLst>
              <a:ext uri="{FF2B5EF4-FFF2-40B4-BE49-F238E27FC236}">
                <a16:creationId xmlns:a16="http://schemas.microsoft.com/office/drawing/2014/main" id="{CFBCFB47-FA15-38D7-AD19-4FC9934104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2613" y="4046790"/>
            <a:ext cx="12477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rth Syndrome Foundation Logo">
            <a:extLst>
              <a:ext uri="{FF2B5EF4-FFF2-40B4-BE49-F238E27FC236}">
                <a16:creationId xmlns:a16="http://schemas.microsoft.com/office/drawing/2014/main" id="{501C162A-5659-2E50-8A25-756A513E85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8626" y="5632480"/>
            <a:ext cx="2667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F3FFE21-95D5-9B42-FFD6-B37E36068F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625" y="4320562"/>
            <a:ext cx="204787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1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05DCAF4-5797-24FE-1A0A-619D82307203}"/>
              </a:ext>
            </a:extLst>
          </p:cNvPr>
          <p:cNvGraphicFramePr>
            <a:graphicFrameLocks noGrp="1"/>
          </p:cNvGraphicFramePr>
          <p:nvPr>
            <p:extLst>
              <p:ext uri="{D42A27DB-BD31-4B8C-83A1-F6EECF244321}">
                <p14:modId xmlns:p14="http://schemas.microsoft.com/office/powerpoint/2010/main" val="310921758"/>
              </p:ext>
            </p:extLst>
          </p:nvPr>
        </p:nvGraphicFramePr>
        <p:xfrm>
          <a:off x="262890" y="228600"/>
          <a:ext cx="11690985" cy="5875259"/>
        </p:xfrm>
        <a:graphic>
          <a:graphicData uri="http://schemas.openxmlformats.org/drawingml/2006/table">
            <a:tbl>
              <a:tblPr/>
              <a:tblGrid>
                <a:gridCol w="7964805">
                  <a:extLst>
                    <a:ext uri="{9D8B030D-6E8A-4147-A177-3AD203B41FA5}">
                      <a16:colId xmlns:a16="http://schemas.microsoft.com/office/drawing/2014/main" val="3602336866"/>
                    </a:ext>
                  </a:extLst>
                </a:gridCol>
                <a:gridCol w="1325880">
                  <a:extLst>
                    <a:ext uri="{9D8B030D-6E8A-4147-A177-3AD203B41FA5}">
                      <a16:colId xmlns:a16="http://schemas.microsoft.com/office/drawing/2014/main" val="3497453617"/>
                    </a:ext>
                  </a:extLst>
                </a:gridCol>
                <a:gridCol w="1245870">
                  <a:extLst>
                    <a:ext uri="{9D8B030D-6E8A-4147-A177-3AD203B41FA5}">
                      <a16:colId xmlns:a16="http://schemas.microsoft.com/office/drawing/2014/main" val="3020634946"/>
                    </a:ext>
                  </a:extLst>
                </a:gridCol>
                <a:gridCol w="1154430">
                  <a:extLst>
                    <a:ext uri="{9D8B030D-6E8A-4147-A177-3AD203B41FA5}">
                      <a16:colId xmlns:a16="http://schemas.microsoft.com/office/drawing/2014/main" val="3837761335"/>
                    </a:ext>
                  </a:extLst>
                </a:gridCol>
              </a:tblGrid>
              <a:tr h="398106">
                <a:tc gridSpan="4">
                  <a:txBody>
                    <a:bodyPr/>
                    <a:lstStyle/>
                    <a:p>
                      <a:pPr algn="ctr"/>
                      <a:r>
                        <a:rPr lang="en-US" sz="2800" b="1">
                          <a:solidFill>
                            <a:srgbClr val="C00000"/>
                          </a:solidFill>
                        </a:rPr>
                        <a:t>Upcoming Proposal </a:t>
                      </a:r>
                      <a:r>
                        <a:rPr lang="en-US" sz="2800" b="1" kern="1200">
                          <a:solidFill>
                            <a:srgbClr val="C00000"/>
                          </a:solidFill>
                          <a:latin typeface="+mn-lt"/>
                          <a:ea typeface="+mn-ea"/>
                          <a:cs typeface="+mn-cs"/>
                        </a:rPr>
                        <a:t>Deadlines</a:t>
                      </a:r>
                    </a:p>
                    <a:p>
                      <a:pPr algn="ctr"/>
                      <a:endParaRPr lang="en-US" sz="800" b="1" kern="1200">
                        <a:solidFill>
                          <a:srgbClr val="C00000"/>
                        </a:solidFill>
                        <a:latin typeface="+mn-lt"/>
                        <a:ea typeface="+mn-ea"/>
                        <a:cs typeface="+mn-cs"/>
                      </a:endParaRPr>
                    </a:p>
                  </a:txBody>
                  <a:tcPr marL="9074" marR="9074" marT="4537" marB="453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3022462"/>
                  </a:ext>
                </a:extLst>
              </a:tr>
              <a:tr h="760380">
                <a:tc>
                  <a:txBody>
                    <a:bodyPr/>
                    <a:lstStyle/>
                    <a:p>
                      <a:pPr fontAlgn="t"/>
                      <a:r>
                        <a:rPr lang="en-US" sz="1800" b="1">
                          <a:solidFill>
                            <a:srgbClr val="373737"/>
                          </a:solidFill>
                          <a:effectLst/>
                        </a:rPr>
                        <a:t>Program*</a:t>
                      </a:r>
                      <a:endParaRPr lang="en-US" sz="1800">
                        <a:solidFill>
                          <a:srgbClr val="373737"/>
                        </a:solidFill>
                        <a:effectLst/>
                      </a:endParaRPr>
                    </a:p>
                  </a:txBody>
                  <a:tcPr marL="9452" marR="9452" marT="3151" marB="3151">
                    <a:lnL>
                      <a:noFill/>
                    </a:lnL>
                    <a:lnR>
                      <a:noFill/>
                    </a:lnR>
                    <a:lnT w="12700" cmpd="sng">
                      <a:noFill/>
                      <a:prstDash val="soli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b="1">
                          <a:solidFill>
                            <a:srgbClr val="373737"/>
                          </a:solidFill>
                          <a:effectLst/>
                        </a:rPr>
                        <a:t>Pre-proposal</a:t>
                      </a:r>
                    </a:p>
                    <a:p>
                      <a:pPr fontAlgn="t"/>
                      <a:r>
                        <a:rPr lang="en-US" sz="1800" b="1">
                          <a:solidFill>
                            <a:srgbClr val="373737"/>
                          </a:solidFill>
                          <a:effectLst/>
                        </a:rPr>
                        <a:t>Deadline</a:t>
                      </a:r>
                      <a:endParaRPr lang="en-US" sz="1800">
                        <a:solidFill>
                          <a:srgbClr val="373737"/>
                        </a:solidFill>
                        <a:effectLst/>
                      </a:endParaRPr>
                    </a:p>
                  </a:txBody>
                  <a:tcPr marL="9452" marR="9452" marT="3151" marB="3151">
                    <a:lnL>
                      <a:noFill/>
                    </a:lnL>
                    <a:lnR>
                      <a:noFill/>
                    </a:lnR>
                    <a:lnT w="6350" cap="flat" cmpd="sng" algn="ctr">
                      <a:no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b="1">
                          <a:solidFill>
                            <a:srgbClr val="373737"/>
                          </a:solidFill>
                          <a:effectLst/>
                        </a:rPr>
                        <a:t>Proposal</a:t>
                      </a:r>
                    </a:p>
                    <a:p>
                      <a:pPr fontAlgn="t"/>
                      <a:r>
                        <a:rPr lang="en-US" sz="1800" b="1">
                          <a:solidFill>
                            <a:srgbClr val="373737"/>
                          </a:solidFill>
                          <a:effectLst/>
                        </a:rPr>
                        <a:t>Deadline**</a:t>
                      </a:r>
                      <a:endParaRPr lang="en-US" sz="1800">
                        <a:solidFill>
                          <a:srgbClr val="373737"/>
                        </a:solidFill>
                        <a:effectLst/>
                      </a:endParaRPr>
                    </a:p>
                  </a:txBody>
                  <a:tcPr marL="9452" marR="9452" marT="3151" marB="3151">
                    <a:lnL>
                      <a:noFill/>
                    </a:lnL>
                    <a:lnR>
                      <a:noFill/>
                    </a:lnR>
                    <a:lnT w="6350" cap="flat" cmpd="sng" algn="ctr">
                      <a:no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b="1">
                          <a:solidFill>
                            <a:srgbClr val="373737"/>
                          </a:solidFill>
                          <a:effectLst/>
                        </a:rPr>
                        <a:t>Award</a:t>
                      </a:r>
                    </a:p>
                    <a:p>
                      <a:pPr fontAlgn="t"/>
                      <a:r>
                        <a:rPr lang="en-US" sz="1800" b="1">
                          <a:solidFill>
                            <a:srgbClr val="373737"/>
                          </a:solidFill>
                          <a:effectLst/>
                        </a:rPr>
                        <a:t>Start</a:t>
                      </a:r>
                      <a:endParaRPr lang="en-US" sz="1800">
                        <a:solidFill>
                          <a:srgbClr val="373737"/>
                        </a:solidFill>
                        <a:effectLst/>
                      </a:endParaRPr>
                    </a:p>
                  </a:txBody>
                  <a:tcPr marL="9452" marR="9452" marT="3151" marB="3151">
                    <a:lnL>
                      <a:noFill/>
                    </a:lnL>
                    <a:lnR>
                      <a:noFill/>
                    </a:lnR>
                    <a:lnT w="6350" cap="flat" cmpd="sng" algn="ctr">
                      <a:no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740483131"/>
                  </a:ext>
                </a:extLst>
              </a:tr>
              <a:tr h="1573284">
                <a:tc>
                  <a:txBody>
                    <a:bodyPr/>
                    <a:lstStyle/>
                    <a:p>
                      <a:pPr fontAlgn="t"/>
                      <a:r>
                        <a:rPr lang="en-US" sz="1800" b="1" u="none" strike="noStrike">
                          <a:solidFill>
                            <a:srgbClr val="334CD5"/>
                          </a:solidFill>
                          <a:effectLst/>
                          <a:hlinkClick r:id="rId3"/>
                        </a:rPr>
                        <a:t>Assessing Race in Clinical Research Models</a:t>
                      </a:r>
                      <a:br>
                        <a:rPr lang="en-US" sz="1800">
                          <a:solidFill>
                            <a:srgbClr val="373737"/>
                          </a:solidFill>
                          <a:effectLst/>
                        </a:rPr>
                      </a:br>
                      <a:r>
                        <a:rPr lang="en-US" sz="1800">
                          <a:solidFill>
                            <a:srgbClr val="373737"/>
                          </a:solidFill>
                          <a:effectLst/>
                        </a:rPr>
                        <a:t>To take a fresh look at risk prediction models and algorithms in the field of cardiovascular and stroke science that have been adjusted for race, and </a:t>
                      </a:r>
                      <a:r>
                        <a:rPr lang="en-US" sz="1800" i="1">
                          <a:solidFill>
                            <a:srgbClr val="373737"/>
                          </a:solidFill>
                          <a:effectLst/>
                        </a:rPr>
                        <a:t>reevaluate</a:t>
                      </a:r>
                      <a:r>
                        <a:rPr lang="en-US" sz="1800">
                          <a:solidFill>
                            <a:srgbClr val="373737"/>
                          </a:solidFill>
                          <a:effectLst/>
                        </a:rPr>
                        <a:t> based on potential downstream inequities in disease outcomes and treatments. This award is targeted to predocs, postdocs, and fellows.</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Monday,</a:t>
                      </a:r>
                      <a:br>
                        <a:rPr lang="en-US" sz="1800">
                          <a:solidFill>
                            <a:srgbClr val="373737"/>
                          </a:solidFill>
                          <a:effectLst/>
                        </a:rPr>
                      </a:br>
                      <a:r>
                        <a:rPr lang="en-US" sz="1800">
                          <a:solidFill>
                            <a:srgbClr val="373737"/>
                          </a:solidFill>
                          <a:effectLst/>
                        </a:rPr>
                        <a:t>Jan. 23,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Monday,</a:t>
                      </a:r>
                      <a:br>
                        <a:rPr lang="en-US" sz="1800">
                          <a:solidFill>
                            <a:srgbClr val="373737"/>
                          </a:solidFill>
                          <a:effectLst/>
                        </a:rPr>
                      </a:br>
                      <a:r>
                        <a:rPr lang="en-US" sz="1800">
                          <a:solidFill>
                            <a:srgbClr val="373737"/>
                          </a:solidFill>
                          <a:effectLst/>
                        </a:rPr>
                        <a:t>March 6,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July 1,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522077206"/>
                  </a:ext>
                </a:extLst>
              </a:tr>
              <a:tr h="1426546">
                <a:tc>
                  <a:txBody>
                    <a:bodyPr/>
                    <a:lstStyle/>
                    <a:p>
                      <a:pPr fontAlgn="t"/>
                      <a:r>
                        <a:rPr lang="en-US" sz="1800" b="1" u="none" strike="noStrike">
                          <a:solidFill>
                            <a:srgbClr val="334CD5"/>
                          </a:solidFill>
                          <a:effectLst/>
                          <a:hlinkClick r:id="rId4"/>
                        </a:rPr>
                        <a:t>Migraine as a Risk Factor for Stroke and Cardiovascular Disease</a:t>
                      </a:r>
                      <a:br>
                        <a:rPr lang="en-US" sz="1800">
                          <a:solidFill>
                            <a:srgbClr val="373737"/>
                          </a:solidFill>
                          <a:effectLst/>
                        </a:rPr>
                      </a:br>
                      <a:r>
                        <a:rPr lang="en-US" sz="1800">
                          <a:solidFill>
                            <a:srgbClr val="373737"/>
                          </a:solidFill>
                          <a:effectLst/>
                        </a:rPr>
                        <a:t>To use large currently available databases (studies or electronic health record data) with information on migraine and cardiovascular disease, in combination with data science approaches, to assess migraine as a risk factor for cardiac disease and stroke.</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Monday,</a:t>
                      </a:r>
                      <a:br>
                        <a:rPr lang="en-US" sz="1800">
                          <a:solidFill>
                            <a:srgbClr val="373737"/>
                          </a:solidFill>
                          <a:effectLst/>
                        </a:rPr>
                      </a:br>
                      <a:r>
                        <a:rPr lang="en-US" sz="1800">
                          <a:solidFill>
                            <a:srgbClr val="373737"/>
                          </a:solidFill>
                          <a:effectLst/>
                        </a:rPr>
                        <a:t>Jan. 23,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Monday,</a:t>
                      </a:r>
                      <a:br>
                        <a:rPr lang="en-US" sz="1800">
                          <a:solidFill>
                            <a:srgbClr val="373737"/>
                          </a:solidFill>
                          <a:effectLst/>
                        </a:rPr>
                      </a:br>
                      <a:r>
                        <a:rPr lang="en-US" sz="1800">
                          <a:solidFill>
                            <a:srgbClr val="373737"/>
                          </a:solidFill>
                          <a:effectLst/>
                        </a:rPr>
                        <a:t>March 6, 2023</a:t>
                      </a:r>
                      <a:br>
                        <a:rPr lang="en-US" sz="1800">
                          <a:solidFill>
                            <a:srgbClr val="373737"/>
                          </a:solidFill>
                          <a:effectLst/>
                        </a:rPr>
                      </a:br>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July 1, 2023</a:t>
                      </a:r>
                      <a:br>
                        <a:rPr lang="en-US" sz="1800">
                          <a:solidFill>
                            <a:srgbClr val="373737"/>
                          </a:solidFill>
                          <a:effectLst/>
                        </a:rPr>
                      </a:br>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212475569"/>
                  </a:ext>
                </a:extLst>
              </a:tr>
              <a:tr h="1557335">
                <a:tc>
                  <a:txBody>
                    <a:bodyPr/>
                    <a:lstStyle/>
                    <a:p>
                      <a:pPr fontAlgn="t"/>
                      <a:r>
                        <a:rPr lang="en-US" sz="1800" b="1" u="none" strike="noStrike">
                          <a:solidFill>
                            <a:srgbClr val="334CD5"/>
                          </a:solidFill>
                          <a:effectLst/>
                          <a:hlinkClick r:id="rId5"/>
                        </a:rPr>
                        <a:t>Health Equity Research Network (HERN) on Improving Access to Care and Other Health Inequities in Rural America</a:t>
                      </a:r>
                      <a:br>
                        <a:rPr lang="en-US" sz="1800">
                          <a:solidFill>
                            <a:srgbClr val="373737"/>
                          </a:solidFill>
                          <a:effectLst/>
                        </a:rPr>
                      </a:br>
                      <a:r>
                        <a:rPr lang="en-US" sz="1800">
                          <a:solidFill>
                            <a:srgbClr val="373737"/>
                          </a:solidFill>
                          <a:effectLst/>
                        </a:rPr>
                        <a:t>This funding will support research that proposes novel solutions to meaningfully impact rural health disparities.</a:t>
                      </a:r>
                      <a:br>
                        <a:rPr lang="en-US" sz="1800">
                          <a:solidFill>
                            <a:srgbClr val="373737"/>
                          </a:solidFill>
                          <a:effectLst/>
                        </a:rPr>
                      </a:br>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Thursday,</a:t>
                      </a:r>
                      <a:br>
                        <a:rPr lang="en-US" sz="1800">
                          <a:solidFill>
                            <a:srgbClr val="373737"/>
                          </a:solidFill>
                          <a:effectLst/>
                        </a:rPr>
                      </a:br>
                      <a:r>
                        <a:rPr lang="en-US" sz="1800">
                          <a:solidFill>
                            <a:srgbClr val="373737"/>
                          </a:solidFill>
                          <a:effectLst/>
                        </a:rPr>
                        <a:t>Jan. 26, 2023</a:t>
                      </a:r>
                      <a:br>
                        <a:rPr lang="en-US" sz="1800">
                          <a:solidFill>
                            <a:srgbClr val="373737"/>
                          </a:solidFill>
                          <a:effectLst/>
                        </a:rPr>
                      </a:br>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Tuesday,</a:t>
                      </a:r>
                      <a:br>
                        <a:rPr lang="en-US" sz="1800">
                          <a:solidFill>
                            <a:srgbClr val="373737"/>
                          </a:solidFill>
                          <a:effectLst/>
                        </a:rPr>
                      </a:br>
                      <a:r>
                        <a:rPr lang="en-US" sz="1800">
                          <a:solidFill>
                            <a:srgbClr val="373737"/>
                          </a:solidFill>
                          <a:effectLst/>
                        </a:rPr>
                        <a:t>April 4,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July 1,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243073517"/>
                  </a:ext>
                </a:extLst>
              </a:tr>
            </a:tbl>
          </a:graphicData>
        </a:graphic>
      </p:graphicFrame>
    </p:spTree>
    <p:extLst>
      <p:ext uri="{BB962C8B-B14F-4D97-AF65-F5344CB8AC3E}">
        <p14:creationId xmlns:p14="http://schemas.microsoft.com/office/powerpoint/2010/main" val="17374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05DCAF4-5797-24FE-1A0A-619D82307203}"/>
              </a:ext>
            </a:extLst>
          </p:cNvPr>
          <p:cNvGraphicFramePr>
            <a:graphicFrameLocks noGrp="1"/>
          </p:cNvGraphicFramePr>
          <p:nvPr>
            <p:extLst>
              <p:ext uri="{D42A27DB-BD31-4B8C-83A1-F6EECF244321}">
                <p14:modId xmlns:p14="http://schemas.microsoft.com/office/powerpoint/2010/main" val="636720230"/>
              </p:ext>
            </p:extLst>
          </p:nvPr>
        </p:nvGraphicFramePr>
        <p:xfrm>
          <a:off x="182880" y="80010"/>
          <a:ext cx="11770994" cy="6652260"/>
        </p:xfrm>
        <a:graphic>
          <a:graphicData uri="http://schemas.openxmlformats.org/drawingml/2006/table">
            <a:tbl>
              <a:tblPr/>
              <a:tblGrid>
                <a:gridCol w="8027244">
                  <a:extLst>
                    <a:ext uri="{9D8B030D-6E8A-4147-A177-3AD203B41FA5}">
                      <a16:colId xmlns:a16="http://schemas.microsoft.com/office/drawing/2014/main" val="3602336866"/>
                    </a:ext>
                  </a:extLst>
                </a:gridCol>
                <a:gridCol w="1332132">
                  <a:extLst>
                    <a:ext uri="{9D8B030D-6E8A-4147-A177-3AD203B41FA5}">
                      <a16:colId xmlns:a16="http://schemas.microsoft.com/office/drawing/2014/main" val="3497453617"/>
                    </a:ext>
                  </a:extLst>
                </a:gridCol>
                <a:gridCol w="1529272">
                  <a:extLst>
                    <a:ext uri="{9D8B030D-6E8A-4147-A177-3AD203B41FA5}">
                      <a16:colId xmlns:a16="http://schemas.microsoft.com/office/drawing/2014/main" val="3020634946"/>
                    </a:ext>
                  </a:extLst>
                </a:gridCol>
                <a:gridCol w="882346">
                  <a:extLst>
                    <a:ext uri="{9D8B030D-6E8A-4147-A177-3AD203B41FA5}">
                      <a16:colId xmlns:a16="http://schemas.microsoft.com/office/drawing/2014/main" val="3837761335"/>
                    </a:ext>
                  </a:extLst>
                </a:gridCol>
              </a:tblGrid>
              <a:tr h="632091">
                <a:tc gridSpan="4">
                  <a:txBody>
                    <a:bodyPr/>
                    <a:lstStyle/>
                    <a:p>
                      <a:pPr algn="ctr"/>
                      <a:r>
                        <a:rPr lang="en-US" sz="2800" b="1" kern="1200">
                          <a:solidFill>
                            <a:srgbClr val="C00000"/>
                          </a:solidFill>
                          <a:latin typeface="+mn-lt"/>
                          <a:ea typeface="+mn-ea"/>
                          <a:cs typeface="+mn-cs"/>
                        </a:rPr>
                        <a:t>Upcoming Proposal Deadlines</a:t>
                      </a:r>
                    </a:p>
                    <a:p>
                      <a:pPr algn="ctr"/>
                      <a:endParaRPr lang="en-US" sz="800" b="1" kern="1200">
                        <a:solidFill>
                          <a:srgbClr val="C00000"/>
                        </a:solidFill>
                        <a:latin typeface="+mn-lt"/>
                        <a:ea typeface="+mn-ea"/>
                        <a:cs typeface="+mn-cs"/>
                      </a:endParaRPr>
                    </a:p>
                  </a:txBody>
                  <a:tcPr marL="9074" marR="9074" marT="4537" marB="4537"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3022462"/>
                  </a:ext>
                </a:extLst>
              </a:tr>
              <a:tr h="659084">
                <a:tc>
                  <a:txBody>
                    <a:bodyPr/>
                    <a:lstStyle/>
                    <a:p>
                      <a:pPr marL="114300" indent="0" fontAlgn="t"/>
                      <a:r>
                        <a:rPr lang="en-US" sz="1800" b="1">
                          <a:solidFill>
                            <a:srgbClr val="373737"/>
                          </a:solidFill>
                          <a:effectLst/>
                        </a:rPr>
                        <a:t>Program*</a:t>
                      </a:r>
                      <a:endParaRPr lang="en-US" sz="1800">
                        <a:solidFill>
                          <a:srgbClr val="373737"/>
                        </a:solidFill>
                        <a:effectLst/>
                      </a:endParaRPr>
                    </a:p>
                  </a:txBody>
                  <a:tcPr marL="9452" marR="9452" marT="3151" marB="3151">
                    <a:lnL>
                      <a:noFill/>
                    </a:lnL>
                    <a:lnR>
                      <a:noFill/>
                    </a:lnR>
                    <a:lnT w="12700" cmpd="sng">
                      <a:noFill/>
                      <a:prstDash val="soli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b="1">
                          <a:solidFill>
                            <a:srgbClr val="373737"/>
                          </a:solidFill>
                          <a:effectLst/>
                        </a:rPr>
                        <a:t>Pre-proposal</a:t>
                      </a:r>
                    </a:p>
                    <a:p>
                      <a:pPr fontAlgn="t"/>
                      <a:r>
                        <a:rPr lang="en-US" sz="1800" b="1">
                          <a:solidFill>
                            <a:srgbClr val="373737"/>
                          </a:solidFill>
                          <a:effectLst/>
                        </a:rPr>
                        <a:t>Deadline</a:t>
                      </a:r>
                      <a:endParaRPr lang="en-US" sz="1800">
                        <a:solidFill>
                          <a:srgbClr val="373737"/>
                        </a:solidFill>
                        <a:effectLst/>
                      </a:endParaRPr>
                    </a:p>
                  </a:txBody>
                  <a:tcPr marL="9452" marR="9452" marT="3151" marB="3151">
                    <a:lnL>
                      <a:noFill/>
                    </a:lnL>
                    <a:lnR>
                      <a:noFill/>
                    </a:lnR>
                    <a:lnT w="6350" cap="flat" cmpd="sng" algn="ctr">
                      <a:no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b="1">
                          <a:solidFill>
                            <a:srgbClr val="373737"/>
                          </a:solidFill>
                          <a:effectLst/>
                        </a:rPr>
                        <a:t>Proposal</a:t>
                      </a:r>
                    </a:p>
                    <a:p>
                      <a:pPr fontAlgn="t"/>
                      <a:r>
                        <a:rPr lang="en-US" sz="1800" b="1">
                          <a:solidFill>
                            <a:srgbClr val="373737"/>
                          </a:solidFill>
                          <a:effectLst/>
                        </a:rPr>
                        <a:t>Deadline**</a:t>
                      </a:r>
                      <a:endParaRPr lang="en-US" sz="1800">
                        <a:solidFill>
                          <a:srgbClr val="373737"/>
                        </a:solidFill>
                        <a:effectLst/>
                      </a:endParaRPr>
                    </a:p>
                  </a:txBody>
                  <a:tcPr marL="9452" marR="9452" marT="3151" marB="3151">
                    <a:lnL>
                      <a:noFill/>
                    </a:lnL>
                    <a:lnR>
                      <a:noFill/>
                    </a:lnR>
                    <a:lnT w="6350" cap="flat" cmpd="sng" algn="ctr">
                      <a:no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b="1">
                          <a:solidFill>
                            <a:srgbClr val="373737"/>
                          </a:solidFill>
                          <a:effectLst/>
                        </a:rPr>
                        <a:t>Award</a:t>
                      </a:r>
                    </a:p>
                    <a:p>
                      <a:pPr fontAlgn="t"/>
                      <a:r>
                        <a:rPr lang="en-US" sz="1800" b="1">
                          <a:solidFill>
                            <a:srgbClr val="373737"/>
                          </a:solidFill>
                          <a:effectLst/>
                        </a:rPr>
                        <a:t>Start</a:t>
                      </a:r>
                      <a:endParaRPr lang="en-US" sz="1800">
                        <a:solidFill>
                          <a:srgbClr val="373737"/>
                        </a:solidFill>
                        <a:effectLst/>
                      </a:endParaRPr>
                    </a:p>
                  </a:txBody>
                  <a:tcPr marL="9452" marR="9452" marT="3151" marB="3151">
                    <a:lnL>
                      <a:noFill/>
                    </a:lnL>
                    <a:lnR>
                      <a:noFill/>
                    </a:lnR>
                    <a:lnT w="6350" cap="flat" cmpd="sng" algn="ctr">
                      <a:no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740483131"/>
                  </a:ext>
                </a:extLst>
              </a:tr>
              <a:tr h="1090612">
                <a:tc>
                  <a:txBody>
                    <a:bodyPr/>
                    <a:lstStyle/>
                    <a:p>
                      <a:pPr marL="114300" indent="0" fontAlgn="t"/>
                      <a:r>
                        <a:rPr lang="en-US" sz="1800" b="1" u="none" strike="noStrike">
                          <a:solidFill>
                            <a:srgbClr val="334CD5"/>
                          </a:solidFill>
                          <a:effectLst/>
                          <a:hlinkClick r:id="rId3"/>
                        </a:rPr>
                        <a:t>Research Supplement to Promote Diversity in Science</a:t>
                      </a:r>
                      <a:br>
                        <a:rPr lang="en-US" sz="1800">
                          <a:solidFill>
                            <a:srgbClr val="373737"/>
                          </a:solidFill>
                          <a:effectLst/>
                        </a:rPr>
                      </a:br>
                      <a:r>
                        <a:rPr lang="en-US" sz="1800">
                          <a:solidFill>
                            <a:srgbClr val="373737"/>
                          </a:solidFill>
                          <a:effectLst/>
                        </a:rPr>
                        <a:t>Under the mentorship of </a:t>
                      </a:r>
                      <a:r>
                        <a:rPr lang="en-US" sz="1800" b="1">
                          <a:solidFill>
                            <a:srgbClr val="373737"/>
                          </a:solidFill>
                          <a:effectLst/>
                        </a:rPr>
                        <a:t>current AHA awardees</a:t>
                      </a:r>
                      <a:r>
                        <a:rPr lang="en-US" sz="1800">
                          <a:solidFill>
                            <a:srgbClr val="373737"/>
                          </a:solidFill>
                          <a:effectLst/>
                        </a:rPr>
                        <a:t>, this supports predoctoral and postdoctoral fellows from underrepresented racial and ethnic groups in science.</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 </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Wednesday,</a:t>
                      </a:r>
                      <a:br>
                        <a:rPr lang="en-US" sz="1800">
                          <a:solidFill>
                            <a:srgbClr val="373737"/>
                          </a:solidFill>
                          <a:effectLst/>
                        </a:rPr>
                      </a:br>
                      <a:r>
                        <a:rPr lang="en-US" sz="1800">
                          <a:solidFill>
                            <a:srgbClr val="373737"/>
                          </a:solidFill>
                          <a:effectLst/>
                        </a:rPr>
                        <a:t>Feb. 1,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April 1, 2023</a:t>
                      </a:r>
                      <a:br>
                        <a:rPr lang="en-US" sz="1800">
                          <a:solidFill>
                            <a:srgbClr val="373737"/>
                          </a:solidFill>
                          <a:effectLst/>
                        </a:rPr>
                      </a:br>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017469275"/>
                  </a:ext>
                </a:extLst>
              </a:tr>
              <a:tr h="1930683">
                <a:tc>
                  <a:txBody>
                    <a:bodyPr/>
                    <a:lstStyle/>
                    <a:p>
                      <a:pPr marL="114300" indent="0" fontAlgn="t"/>
                      <a:r>
                        <a:rPr lang="en-US" sz="1800" b="1" u="none" strike="noStrike">
                          <a:solidFill>
                            <a:srgbClr val="334CD5"/>
                          </a:solidFill>
                          <a:effectLst/>
                          <a:hlinkClick r:id="rId4"/>
                        </a:rPr>
                        <a:t>Transformational Project Award</a:t>
                      </a:r>
                      <a:br>
                        <a:rPr lang="en-US" sz="1800">
                          <a:solidFill>
                            <a:srgbClr val="373737"/>
                          </a:solidFill>
                          <a:effectLst/>
                        </a:rPr>
                      </a:br>
                      <a:r>
                        <a:rPr lang="en-US" sz="1800" b="1">
                          <a:solidFill>
                            <a:srgbClr val="373737"/>
                          </a:solidFill>
                          <a:effectLst/>
                        </a:rPr>
                        <a:t>Highly innovative, high-impact projects </a:t>
                      </a:r>
                      <a:r>
                        <a:rPr lang="en-US" sz="1800">
                          <a:solidFill>
                            <a:srgbClr val="373737"/>
                          </a:solidFill>
                          <a:effectLst/>
                        </a:rPr>
                        <a:t>that build on work in progress that could lead to critical discoveries or major advancements to accelerate cardiovascular and/or cerebrovascular research. Research deemed innovative may be built around an emerging paradigm, approaching an existing problem from a new perspective, or exhibit other uniquely creative qualities.</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 </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Thursday,</a:t>
                      </a:r>
                      <a:br>
                        <a:rPr lang="en-US" sz="1800">
                          <a:solidFill>
                            <a:srgbClr val="373737"/>
                          </a:solidFill>
                          <a:effectLst/>
                        </a:rPr>
                      </a:br>
                      <a:r>
                        <a:rPr lang="en-US" sz="1800">
                          <a:solidFill>
                            <a:srgbClr val="373737"/>
                          </a:solidFill>
                          <a:effectLst/>
                        </a:rPr>
                        <a:t>Feb. 16, 2023</a:t>
                      </a:r>
                      <a:br>
                        <a:rPr lang="en-US" sz="1800">
                          <a:solidFill>
                            <a:srgbClr val="373737"/>
                          </a:solidFill>
                          <a:effectLst/>
                        </a:rPr>
                      </a:br>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July 1, 2023</a:t>
                      </a:r>
                      <a:br>
                        <a:rPr lang="en-US" sz="1800">
                          <a:solidFill>
                            <a:srgbClr val="373737"/>
                          </a:solidFill>
                          <a:effectLst/>
                        </a:rPr>
                      </a:br>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3051680474"/>
                  </a:ext>
                </a:extLst>
              </a:tr>
              <a:tr h="1299036">
                <a:tc>
                  <a:txBody>
                    <a:bodyPr/>
                    <a:lstStyle/>
                    <a:p>
                      <a:pPr marL="114300" indent="0" fontAlgn="t"/>
                      <a:r>
                        <a:rPr lang="en-US" sz="1800" b="1" u="none" strike="noStrike">
                          <a:solidFill>
                            <a:srgbClr val="334CD5"/>
                          </a:solidFill>
                          <a:effectLst/>
                          <a:hlinkClick r:id="rId5"/>
                        </a:rPr>
                        <a:t>AHA's Second Century Implementation Science Award</a:t>
                      </a:r>
                      <a:br>
                        <a:rPr lang="en-US" sz="1800">
                          <a:solidFill>
                            <a:srgbClr val="373737"/>
                          </a:solidFill>
                          <a:effectLst/>
                        </a:rPr>
                      </a:br>
                      <a:r>
                        <a:rPr lang="en-US" sz="1800">
                          <a:solidFill>
                            <a:srgbClr val="373737"/>
                          </a:solidFill>
                          <a:effectLst/>
                        </a:rPr>
                        <a:t>For early and mid-career investigators proposing innovative </a:t>
                      </a:r>
                      <a:r>
                        <a:rPr lang="en-US" sz="1800" b="1">
                          <a:solidFill>
                            <a:srgbClr val="373737"/>
                          </a:solidFill>
                          <a:effectLst/>
                        </a:rPr>
                        <a:t>implementation science </a:t>
                      </a:r>
                      <a:r>
                        <a:rPr lang="en-US" sz="1800">
                          <a:solidFill>
                            <a:srgbClr val="373737"/>
                          </a:solidFill>
                          <a:effectLst/>
                        </a:rPr>
                        <a:t>studies that align with AHA’s mission and provide optimal approaches to improving public health.</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endParaRPr lang="en-US" sz="1800">
                        <a:solidFill>
                          <a:srgbClr val="373737"/>
                        </a:solidFill>
                        <a:effectLst/>
                      </a:endParaRP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Wednesday,</a:t>
                      </a:r>
                      <a:br>
                        <a:rPr lang="en-US" sz="1800">
                          <a:solidFill>
                            <a:srgbClr val="373737"/>
                          </a:solidFill>
                          <a:effectLst/>
                        </a:rPr>
                      </a:br>
                      <a:r>
                        <a:rPr lang="en-US" sz="1800">
                          <a:solidFill>
                            <a:srgbClr val="373737"/>
                          </a:solidFill>
                          <a:effectLst/>
                        </a:rPr>
                        <a:t>March 1,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tc>
                  <a:txBody>
                    <a:bodyPr/>
                    <a:lstStyle/>
                    <a:p>
                      <a:pPr fontAlgn="t"/>
                      <a:r>
                        <a:rPr lang="en-US" sz="1800">
                          <a:solidFill>
                            <a:srgbClr val="373737"/>
                          </a:solidFill>
                          <a:effectLst/>
                        </a:rPr>
                        <a:t>July 1, 2023</a:t>
                      </a:r>
                    </a:p>
                  </a:txBody>
                  <a:tcPr marL="9452" marR="9452" marT="3151" marB="3151">
                    <a:lnL>
                      <a:noFill/>
                    </a:lnL>
                    <a:lnR>
                      <a:noFill/>
                    </a:lnR>
                    <a:lnT w="6350" cap="flat" cmpd="sng" algn="ctr">
                      <a:solidFill>
                        <a:srgbClr val="DEE2E6"/>
                      </a:solidFill>
                      <a:prstDash val="solid"/>
                      <a:round/>
                      <a:headEnd type="none" w="med" len="med"/>
                      <a:tailEnd type="none" w="med" len="med"/>
                    </a:lnT>
                    <a:lnB w="635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099328327"/>
                  </a:ext>
                </a:extLst>
              </a:tr>
              <a:tr h="1040754">
                <a:tc>
                  <a:txBody>
                    <a:bodyPr/>
                    <a:lstStyle/>
                    <a:p>
                      <a:pPr marL="114300" indent="0" fontAlgn="t"/>
                      <a:r>
                        <a:rPr lang="en-US" sz="1800" b="1" u="none" strike="noStrike">
                          <a:solidFill>
                            <a:srgbClr val="334CD5"/>
                          </a:solidFill>
                          <a:effectLst/>
                          <a:hlinkClick r:id="rId6"/>
                        </a:rPr>
                        <a:t>AHA's Second Century Early Faculty Independence Award</a:t>
                      </a:r>
                      <a:br>
                        <a:rPr lang="en-US" sz="1800">
                          <a:solidFill>
                            <a:srgbClr val="373737"/>
                          </a:solidFill>
                          <a:effectLst/>
                        </a:rPr>
                      </a:br>
                      <a:r>
                        <a:rPr lang="en-US" sz="1800">
                          <a:solidFill>
                            <a:srgbClr val="373737"/>
                          </a:solidFill>
                          <a:effectLst/>
                        </a:rPr>
                        <a:t>For highly-promising investigators in the early years of their first professional appointment as they address areas of critical, emerging priority for the next century.</a:t>
                      </a:r>
                    </a:p>
                  </a:txBody>
                  <a:tcPr marL="9452" marR="9452" marT="3151" marB="3151">
                    <a:lnL>
                      <a:noFill/>
                    </a:lnL>
                    <a:lnR>
                      <a:noFill/>
                    </a:lnR>
                    <a:lnT w="6350" cap="flat" cmpd="sng" algn="ctr">
                      <a:solidFill>
                        <a:srgbClr val="DEE2E6"/>
                      </a:solidFill>
                      <a:prstDash val="solid"/>
                      <a:round/>
                      <a:headEnd type="none" w="med" len="med"/>
                      <a:tailEnd type="none" w="med" len="med"/>
                    </a:lnT>
                    <a:lnB>
                      <a:noFill/>
                    </a:lnB>
                    <a:solidFill>
                      <a:srgbClr val="FFFFFF"/>
                    </a:solidFill>
                  </a:tcPr>
                </a:tc>
                <a:tc>
                  <a:txBody>
                    <a:bodyPr/>
                    <a:lstStyle/>
                    <a:p>
                      <a:pPr fontAlgn="t"/>
                      <a:r>
                        <a:rPr lang="en-US" sz="1800">
                          <a:solidFill>
                            <a:srgbClr val="373737"/>
                          </a:solidFill>
                          <a:effectLst/>
                        </a:rPr>
                        <a:t>Tuesday,</a:t>
                      </a:r>
                      <a:br>
                        <a:rPr lang="en-US" sz="1800">
                          <a:solidFill>
                            <a:srgbClr val="373737"/>
                          </a:solidFill>
                          <a:effectLst/>
                        </a:rPr>
                      </a:br>
                      <a:r>
                        <a:rPr lang="en-US" sz="1800">
                          <a:solidFill>
                            <a:srgbClr val="373737"/>
                          </a:solidFill>
                          <a:effectLst/>
                        </a:rPr>
                        <a:t>April 4, 2023</a:t>
                      </a:r>
                    </a:p>
                  </a:txBody>
                  <a:tcPr marL="9452" marR="9452" marT="3151" marB="3151">
                    <a:lnL>
                      <a:noFill/>
                    </a:lnL>
                    <a:lnR>
                      <a:noFill/>
                    </a:lnR>
                    <a:lnT w="6350" cap="flat" cmpd="sng" algn="ctr">
                      <a:solidFill>
                        <a:srgbClr val="DEE2E6"/>
                      </a:solidFill>
                      <a:prstDash val="solid"/>
                      <a:round/>
                      <a:headEnd type="none" w="med" len="med"/>
                      <a:tailEnd type="none" w="med" len="med"/>
                    </a:lnT>
                    <a:lnB>
                      <a:noFill/>
                    </a:lnB>
                    <a:solidFill>
                      <a:srgbClr val="FFFFFF"/>
                    </a:solidFill>
                  </a:tcPr>
                </a:tc>
                <a:tc>
                  <a:txBody>
                    <a:bodyPr/>
                    <a:lstStyle/>
                    <a:p>
                      <a:pPr fontAlgn="t"/>
                      <a:r>
                        <a:rPr lang="en-US" sz="1800">
                          <a:solidFill>
                            <a:srgbClr val="373737"/>
                          </a:solidFill>
                          <a:effectLst/>
                        </a:rPr>
                        <a:t>Tuesday,</a:t>
                      </a:r>
                      <a:br>
                        <a:rPr lang="en-US" sz="1800">
                          <a:solidFill>
                            <a:srgbClr val="373737"/>
                          </a:solidFill>
                          <a:effectLst/>
                        </a:rPr>
                      </a:br>
                      <a:r>
                        <a:rPr lang="en-US" sz="1800">
                          <a:solidFill>
                            <a:srgbClr val="373737"/>
                          </a:solidFill>
                          <a:effectLst/>
                        </a:rPr>
                        <a:t>May 9, 2023</a:t>
                      </a:r>
                    </a:p>
                  </a:txBody>
                  <a:tcPr marL="9452" marR="9452" marT="3151" marB="3151">
                    <a:lnL>
                      <a:noFill/>
                    </a:lnL>
                    <a:lnR>
                      <a:noFill/>
                    </a:lnR>
                    <a:lnT w="6350" cap="flat" cmpd="sng" algn="ctr">
                      <a:solidFill>
                        <a:srgbClr val="DEE2E6"/>
                      </a:solidFill>
                      <a:prstDash val="solid"/>
                      <a:round/>
                      <a:headEnd type="none" w="med" len="med"/>
                      <a:tailEnd type="none" w="med" len="med"/>
                    </a:lnT>
                    <a:lnB>
                      <a:noFill/>
                    </a:lnB>
                    <a:solidFill>
                      <a:srgbClr val="FFFFFF"/>
                    </a:solidFill>
                  </a:tcPr>
                </a:tc>
                <a:tc>
                  <a:txBody>
                    <a:bodyPr/>
                    <a:lstStyle/>
                    <a:p>
                      <a:pPr fontAlgn="t"/>
                      <a:r>
                        <a:rPr lang="en-US" sz="1800">
                          <a:solidFill>
                            <a:srgbClr val="373737"/>
                          </a:solidFill>
                          <a:effectLst/>
                        </a:rPr>
                        <a:t>July 1, 2023</a:t>
                      </a:r>
                    </a:p>
                  </a:txBody>
                  <a:tcPr marL="9452" marR="9452" marT="3151" marB="3151">
                    <a:lnL>
                      <a:noFill/>
                    </a:lnL>
                    <a:lnR>
                      <a:noFill/>
                    </a:lnR>
                    <a:lnT w="6350" cap="flat" cmpd="sng" algn="ctr">
                      <a:solidFill>
                        <a:srgbClr val="DEE2E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60561386"/>
                  </a:ext>
                </a:extLst>
              </a:tr>
            </a:tbl>
          </a:graphicData>
        </a:graphic>
      </p:graphicFrame>
    </p:spTree>
    <p:extLst>
      <p:ext uri="{BB962C8B-B14F-4D97-AF65-F5344CB8AC3E}">
        <p14:creationId xmlns:p14="http://schemas.microsoft.com/office/powerpoint/2010/main" val="33683463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rd 2007 - V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AHA text 02">
  <a:themeElements>
    <a:clrScheme name="AHA">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0070C0"/>
      </a:hlink>
      <a:folHlink>
        <a:srgbClr val="99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6C9B2B35-9402-426B-A45C-5FA9525071C8}"/>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HA titles">
  <a:themeElements>
    <a:clrScheme name="Custom 15">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FFFFFF"/>
      </a:hlink>
      <a:folHlink>
        <a:srgbClr val="FFFFFF"/>
      </a:folHlink>
    </a:clrScheme>
    <a:fontScheme name="Custom 1">
      <a:majorFont>
        <a:latin typeface="Lub Dub Heavy"/>
        <a:ea typeface=""/>
        <a:cs typeface=""/>
      </a:majorFont>
      <a:minorFont>
        <a:latin typeface="Lub Dub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F1A27221-7F26-445B-90E3-C591518C03CB}"/>
    </a:ext>
  </a:extLst>
</a:theme>
</file>

<file path=ppt/theme/theme3.xml><?xml version="1.0" encoding="utf-8"?>
<a:theme xmlns:a="http://schemas.openxmlformats.org/drawingml/2006/main" name="AHA text 02">
  <a:themeElements>
    <a:clrScheme name="AHA">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0070C0"/>
      </a:hlink>
      <a:folHlink>
        <a:srgbClr val="99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6C9B2B35-9402-426B-A45C-5FA9525071C8}"/>
    </a:ext>
  </a:extLst>
</a:theme>
</file>

<file path=ppt/theme/theme4.xml><?xml version="1.0" encoding="utf-8"?>
<a:theme xmlns:a="http://schemas.openxmlformats.org/drawingml/2006/main" name="Watermark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GWTG Quality Programs Research_2019" id="{F1A84193-30A9-4AC7-A3FF-DAAEDC3903EB}" vid="{07AC4B47-3A98-4657-9C98-66D725F61D16}"/>
    </a:ext>
  </a:extLst>
</a:theme>
</file>

<file path=ppt/theme/theme5.xml><?xml version="1.0" encoding="utf-8"?>
<a:theme xmlns:a="http://schemas.openxmlformats.org/drawingml/2006/main" name="1_AHA text 04">
  <a:themeElements>
    <a:clrScheme name="Custom 17">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C10E20"/>
      </a:hlink>
      <a:folHlink>
        <a:srgbClr val="C10E2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2A76BDD4-2A9D-4A55-BE3C-50D829B22DB2}"/>
    </a:ext>
  </a:extLst>
</a:theme>
</file>

<file path=ppt/theme/theme6.xml><?xml version="1.0" encoding="utf-8"?>
<a:theme xmlns:a="http://schemas.openxmlformats.org/drawingml/2006/main" name="1_AHA text 02">
  <a:themeElements>
    <a:clrScheme name="AHA">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0070C0"/>
      </a:hlink>
      <a:folHlink>
        <a:srgbClr val="99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6C9B2B35-9402-426B-A45C-5FA9525071C8}"/>
    </a:ext>
  </a:extLst>
</a:theme>
</file>

<file path=ppt/theme/theme7.xml><?xml version="1.0" encoding="utf-8"?>
<a:theme xmlns:a="http://schemas.openxmlformats.org/drawingml/2006/main" name="AHA text 01">
  <a:themeElements>
    <a:clrScheme name="Custom 18">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D24FEFDB-7C40-4987-BD69-9E97CBA4744C}"/>
    </a:ext>
  </a:extLst>
</a:theme>
</file>

<file path=ppt/theme/theme8.xml><?xml version="1.0" encoding="utf-8"?>
<a:theme xmlns:a="http://schemas.openxmlformats.org/drawingml/2006/main" name="1_AHA text 01">
  <a:themeElements>
    <a:clrScheme name="Custom 18">
      <a:dk1>
        <a:srgbClr val="000000"/>
      </a:dk1>
      <a:lt1>
        <a:srgbClr val="FFFFFF"/>
      </a:lt1>
      <a:dk2>
        <a:srgbClr val="4D4D4F"/>
      </a:dk2>
      <a:lt2>
        <a:srgbClr val="FFFFFF"/>
      </a:lt2>
      <a:accent1>
        <a:srgbClr val="C10E20"/>
      </a:accent1>
      <a:accent2>
        <a:srgbClr val="990000"/>
      </a:accent2>
      <a:accent3>
        <a:srgbClr val="636466"/>
      </a:accent3>
      <a:accent4>
        <a:srgbClr val="000000"/>
      </a:accent4>
      <a:accent5>
        <a:srgbClr val="000000"/>
      </a:accent5>
      <a:accent6>
        <a:srgbClr val="000000"/>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A Corporate Template 2018.potx" id="{4101F791-3D29-4381-B293-9E5F0F74CF6F}" vid="{D24FEFDB-7C40-4987-BD69-9E97CBA4744C}"/>
    </a:ext>
  </a:extLst>
</a:theme>
</file>

<file path=ppt/theme/theme9.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AHA Corporate Template 16x9" id="{36303CF9-DC7D-4ED4-9C1F-05B6EBF9CE65}" vid="{F2D8504E-6BF1-4A54-A956-9CF320BEEB1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A781960C017949B16DD5F87C9FBA95" ma:contentTypeVersion="4" ma:contentTypeDescription="Create a new document." ma:contentTypeScope="" ma:versionID="0d0e07f2a1f2427a3fcf40c8207c7f6f">
  <xsd:schema xmlns:xsd="http://www.w3.org/2001/XMLSchema" xmlns:xs="http://www.w3.org/2001/XMLSchema" xmlns:p="http://schemas.microsoft.com/office/2006/metadata/properties" xmlns:ns2="9d3715d4-b2e4-4eb8-9741-e9fab977b152" targetNamespace="http://schemas.microsoft.com/office/2006/metadata/properties" ma:root="true" ma:fieldsID="45f2023220919f2b0c320ba2c7b8b011" ns2:_="">
    <xsd:import namespace="9d3715d4-b2e4-4eb8-9741-e9fab977b1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3715d4-b2e4-4eb8-9741-e9fab977b1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9F66C-C9EB-4CD8-AF17-5B9CF5F2EC01}">
  <ds:schemaRefs>
    <ds:schemaRef ds:uri="9d3715d4-b2e4-4eb8-9741-e9fab977b1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D0C858-E530-408D-B881-1925DEC591F6}">
  <ds:schemaRefs>
    <ds:schemaRef ds:uri="9d3715d4-b2e4-4eb8-9741-e9fab977b1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7948BB-8B9F-4BA9-AB55-B6A9B3C86F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1561</Words>
  <Application>Microsoft Office PowerPoint</Application>
  <PresentationFormat>Widescreen</PresentationFormat>
  <Paragraphs>225</Paragraphs>
  <Slides>23</Slides>
  <Notes>23</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23</vt:i4>
      </vt:variant>
    </vt:vector>
  </HeadingPairs>
  <TitlesOfParts>
    <vt:vector size="46" baseType="lpstr">
      <vt:lpstr>Arial</vt:lpstr>
      <vt:lpstr>Arial Narrow</vt:lpstr>
      <vt:lpstr>Calibri</vt:lpstr>
      <vt:lpstr>Courier New</vt:lpstr>
      <vt:lpstr>Lub Dub</vt:lpstr>
      <vt:lpstr>Lub Dub Bold</vt:lpstr>
      <vt:lpstr>Lub Dub Heavy</vt:lpstr>
      <vt:lpstr>Lub Dub Light</vt:lpstr>
      <vt:lpstr>Lub Dub Medium</vt:lpstr>
      <vt:lpstr>Lud bud medium</vt:lpstr>
      <vt:lpstr>Montserrat</vt:lpstr>
      <vt:lpstr>Times New Roman</vt:lpstr>
      <vt:lpstr>Wingdings</vt:lpstr>
      <vt:lpstr>Word 2007 - V4</vt:lpstr>
      <vt:lpstr>AHA titles</vt:lpstr>
      <vt:lpstr>AHA text 02</vt:lpstr>
      <vt:lpstr>Watermark Slides</vt:lpstr>
      <vt:lpstr>1_AHA text 04</vt:lpstr>
      <vt:lpstr>1_AHA text 02</vt:lpstr>
      <vt:lpstr>AHA text 01</vt:lpstr>
      <vt:lpstr>1_AHA text 01</vt:lpstr>
      <vt:lpstr>Simple Slides</vt:lpstr>
      <vt:lpstr>2_AHA text 02</vt:lpstr>
      <vt:lpstr>PowerPoint Presentation</vt:lpstr>
      <vt:lpstr>Professional Heart Daily</vt:lpstr>
      <vt:lpstr>Mission &amp; goals</vt:lpstr>
      <vt:lpstr>PowerPoint Presentation</vt:lpstr>
      <vt:lpstr>$100M Toward Health Equity &amp; Structural Racism Research</vt:lpstr>
      <vt:lpstr>strategically focused research topics</vt:lpstr>
      <vt:lpstr>focused research topics</vt:lpstr>
      <vt:lpstr>PowerPoint Presentation</vt:lpstr>
      <vt:lpstr>PowerPoint Presentation</vt:lpstr>
      <vt:lpstr>Foundational research funding</vt:lpstr>
      <vt:lpstr>PowerPoint Presentation</vt:lpstr>
      <vt:lpstr>PowerPoint Presentation</vt:lpstr>
      <vt:lpstr>AHA Precision Medicine Platform </vt:lpstr>
      <vt:lpstr>AHA Open Science Policies</vt:lpstr>
      <vt:lpstr>PowerPoint Presentation</vt:lpstr>
      <vt:lpstr>   Application Resources  https://professional.heart.org/en/research-programs/application-information#resources </vt:lpstr>
      <vt:lpstr>PowerPoint Presentation</vt:lpstr>
      <vt:lpstr>Summary FOR NON-SCIENTISTS (LAY SUMMARY)    </vt:lpstr>
      <vt:lpstr>PowerPoint Presentation</vt:lpstr>
      <vt:lpstr>Become a Peer Reviewer professional.heart.org/PeerReview</vt:lpstr>
      <vt:lpstr>professional.heart.org/PeerReview</vt:lpstr>
      <vt:lpstr>WEBINARS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2017-2018   Funding Opportunities</dc:title>
  <dc:creator>Elizabeth Cooper</dc:creator>
  <cp:lastModifiedBy>Lora Hillgartner Wong</cp:lastModifiedBy>
  <cp:revision>1</cp:revision>
  <cp:lastPrinted>2022-01-27T15:37:04Z</cp:lastPrinted>
  <dcterms:modified xsi:type="dcterms:W3CDTF">2023-01-18T13:50:25Z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0x01010053A781960C017949B16DD5F87C9FBA95</vt:lpwstr>
  </property>
</Properties>
</file>