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734" autoAdjust="0"/>
    <p:restoredTop sz="96132" autoAdjust="0"/>
  </p:normalViewPr>
  <p:slideViewPr>
    <p:cSldViewPr snapToGrid="0">
      <p:cViewPr varScale="1">
        <p:scale>
          <a:sx n="118" d="100"/>
          <a:sy n="118" d="100"/>
        </p:scale>
        <p:origin x="24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t. Laurent" userId="2e46ad51-cb08-4cb1-833f-88978fb9af81" providerId="ADAL" clId="{5427804D-0C2F-42CA-B068-FA026789EAA0}"/>
    <pc:docChg chg="modSld">
      <pc:chgData name="Paul St. Laurent" userId="2e46ad51-cb08-4cb1-833f-88978fb9af81" providerId="ADAL" clId="{5427804D-0C2F-42CA-B068-FA026789EAA0}" dt="2024-11-16T04:36:27.199" v="42" actId="6549"/>
      <pc:docMkLst>
        <pc:docMk/>
      </pc:docMkLst>
      <pc:sldChg chg="modSp mod">
        <pc:chgData name="Paul St. Laurent" userId="2e46ad51-cb08-4cb1-833f-88978fb9af81" providerId="ADAL" clId="{5427804D-0C2F-42CA-B068-FA026789EAA0}" dt="2024-11-16T04:36:27.199" v="42" actId="6549"/>
        <pc:sldMkLst>
          <pc:docMk/>
          <pc:sldMk cId="1216419413" sldId="277"/>
        </pc:sldMkLst>
        <pc:spChg chg="mod">
          <ac:chgData name="Paul St. Laurent" userId="2e46ad51-cb08-4cb1-833f-88978fb9af81" providerId="ADAL" clId="{5427804D-0C2F-42CA-B068-FA026789EAA0}" dt="2024-11-16T04:36:27.199" v="42" actId="6549"/>
          <ac:spMkLst>
            <pc:docMk/>
            <pc:sldMk cId="1216419413" sldId="277"/>
            <ac:spMk id="13" creationId="{CF1AD8C3-3982-C851-3A9A-0414E9D09A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0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and white circle with a heart and text&#10;&#10;Description automatically generated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479" y="3209152"/>
            <a:ext cx="2873414" cy="28734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  <a:t>nex</a:t>
            </a:r>
            <a:r>
              <a:rPr lang="en-US" sz="2000" dirty="0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  <a:t>-z</a:t>
            </a:r>
            <a:br>
              <a:rPr lang="en-US" sz="2000" dirty="0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</a:br>
            <a:r>
              <a:rPr lang="en-US" sz="2000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  <a:t>        </a:t>
            </a:r>
            <a:r>
              <a:rPr lang="en-US" sz="200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CRISPR-Cas9 </a:t>
            </a:r>
            <a:r>
              <a:rPr lang="en-US" sz="2000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Gene Editing with </a:t>
            </a:r>
            <a:r>
              <a:rPr lang="en-US" sz="2000" dirty="0" err="1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Nexiguran</a:t>
            </a:r>
            <a:r>
              <a:rPr lang="en-US" sz="2000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Ziclumeran</a:t>
            </a:r>
            <a:r>
              <a:rPr lang="en-US" sz="2000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 for ATTR Cardiomyopathy</a:t>
            </a:r>
            <a:endParaRPr lang="en-US" sz="2000" b="1" dirty="0">
              <a:solidFill>
                <a:schemeClr val="bg1"/>
              </a:solidFill>
              <a:latin typeface="Lub Dub Medium" panose="020B06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6391233"/>
            <a:ext cx="741089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 Marianna Fontana, MD, PhD, University College London, UK.   Scientific Sessions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@AHAScience | #AHA24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AE8EB8-50D3-0322-A622-04B639C836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4934840"/>
              </p:ext>
            </p:extLst>
          </p:nvPr>
        </p:nvGraphicFramePr>
        <p:xfrm>
          <a:off x="-9991" y="2604467"/>
          <a:ext cx="12180229" cy="274900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834249">
                  <a:extLst>
                    <a:ext uri="{9D8B030D-6E8A-4147-A177-3AD203B41FA5}">
                      <a16:colId xmlns:a16="http://schemas.microsoft.com/office/drawing/2014/main" val="1763058588"/>
                    </a:ext>
                  </a:extLst>
                </a:gridCol>
                <a:gridCol w="5345980">
                  <a:extLst>
                    <a:ext uri="{9D8B030D-6E8A-4147-A177-3AD203B41FA5}">
                      <a16:colId xmlns:a16="http://schemas.microsoft.com/office/drawing/2014/main" val="1627315046"/>
                    </a:ext>
                  </a:extLst>
                </a:gridCol>
              </a:tblGrid>
              <a:tr h="473886">
                <a:tc>
                  <a:txBody>
                    <a:bodyPr/>
                    <a:lstStyle/>
                    <a:p>
                      <a:pPr algn="ctr"/>
                      <a:endParaRPr lang="en-US" sz="155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Procedure (N=36)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HR (95% CI)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19582"/>
                  </a:ext>
                </a:extLst>
              </a:tr>
              <a:tr h="318692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Primary End Point at Month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>
                        <a:alpha val="7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51020"/>
                  </a:ext>
                </a:extLst>
              </a:tr>
              <a:tr h="3186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     Mean TTR reduction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/>
                        </a:rPr>
                        <a:t>-90% (</a:t>
                      </a:r>
                      <a:r>
                        <a:rPr lang="pl-PL" sz="1400" dirty="0">
                          <a:latin typeface="Lub Dub Medium"/>
                        </a:rPr>
                        <a:t>95%</a:t>
                      </a:r>
                      <a:r>
                        <a:rPr lang="en-US" sz="1400" dirty="0">
                          <a:latin typeface="Lub Dub Medium"/>
                        </a:rPr>
                        <a:t> </a:t>
                      </a:r>
                      <a:r>
                        <a:rPr lang="pl-PL" sz="1400" dirty="0">
                          <a:latin typeface="Lub Dub Medium"/>
                        </a:rPr>
                        <a:t>CI, −93 to −87</a:t>
                      </a:r>
                      <a:r>
                        <a:rPr lang="en-US" sz="1400" dirty="0">
                          <a:latin typeface="Lub Dub Medium"/>
                        </a:rPr>
                        <a:t>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478652"/>
                  </a:ext>
                </a:extLst>
              </a:tr>
              <a:tr h="3186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     Absolute serum TTR reduction at month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-16.5ug/ml (</a:t>
                      </a:r>
                      <a:r>
                        <a:rPr lang="pl-PL" sz="1400" dirty="0">
                          <a:latin typeface="Lub Dub Medium" panose="020B0603030403020204" pitchFamily="34" charset="0"/>
                        </a:rPr>
                        <a:t>95% CI, 13.4 to 19.7)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082383"/>
                  </a:ext>
                </a:extLst>
              </a:tr>
              <a:tr h="318692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Secondary Endpoints at Month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BEB">
                        <a:alpha val="7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BEB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36419"/>
                  </a:ext>
                </a:extLst>
              </a:tr>
              <a:tr h="3186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     Change in NT-proBNP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Lub Dub Medium" panose="020B0603030403020204" pitchFamily="34" charset="0"/>
                        </a:rPr>
                        <a:t>1.02 (95% CI, 0.88 to</a:t>
                      </a: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 </a:t>
                      </a:r>
                      <a:r>
                        <a:rPr lang="pl-PL" sz="1400" dirty="0">
                          <a:latin typeface="Lub Dub Medium" panose="020B0603030403020204" pitchFamily="34" charset="0"/>
                        </a:rPr>
                        <a:t>1.17)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64265"/>
                  </a:ext>
                </a:extLst>
              </a:tr>
              <a:tr h="3186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     Change in 6-minute walk test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5 m increase (interquartile range, −33 to 49)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514552"/>
                  </a:ext>
                </a:extLst>
              </a:tr>
              <a:tr h="3186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     Median change in KCCQ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8 points increase (interquartile range, −0.5 to 15)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417656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CBCD699-56C1-54CE-0B23-BC0A192ABD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377343"/>
            <a:ext cx="12191109" cy="1008538"/>
          </a:xfrm>
          <a:prstGeom prst="rect">
            <a:avLst/>
          </a:prstGeom>
          <a:solidFill>
            <a:srgbClr val="E7E6E6">
              <a:alpha val="74902"/>
            </a:srgb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>
              <a:solidFill>
                <a:schemeClr val="tx1"/>
              </a:solidFill>
              <a:latin typeface="Lub Dub Medium" panose="020B06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1AD8C3-3982-C851-3A9A-0414E9D09A31}"/>
              </a:ext>
            </a:extLst>
          </p:cNvPr>
          <p:cNvSpPr txBox="1">
            <a:spLocks/>
          </p:cNvSpPr>
          <p:nvPr/>
        </p:nvSpPr>
        <p:spPr>
          <a:xfrm>
            <a:off x="0" y="549592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Key Takeaways:  </a:t>
            </a:r>
            <a:r>
              <a:rPr lang="en-US" sz="1400" dirty="0">
                <a:latin typeface="Lub Dub Medium" panose="020B0603030403020204" pitchFamily="34" charset="0"/>
              </a:rPr>
              <a:t>In patients with ATTR-CM, the CRISPR-based therapy nexiguran ziclumeran (</a:t>
            </a:r>
            <a:r>
              <a:rPr lang="en-US" sz="1400" dirty="0" err="1">
                <a:latin typeface="Lub Dub Medium" panose="020B0603030403020204" pitchFamily="34" charset="0"/>
              </a:rPr>
              <a:t>nex</a:t>
            </a:r>
            <a:r>
              <a:rPr lang="en-US" sz="1400" dirty="0">
                <a:latin typeface="Lub Dub Medium" panose="020B0603030403020204" pitchFamily="34" charset="0"/>
              </a:rPr>
              <a:t>-z) reduced serum TTR levels, limited disease progression, and improved functional capacity, highlighting its potential to have a favorable impact on disease progression.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CF00D3-B83D-8E6E-E48F-662D74DFEB50}"/>
              </a:ext>
            </a:extLst>
          </p:cNvPr>
          <p:cNvSpPr txBox="1"/>
          <p:nvPr/>
        </p:nvSpPr>
        <p:spPr>
          <a:xfrm>
            <a:off x="-9988" y="922151"/>
            <a:ext cx="12191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RESULTS: </a:t>
            </a:r>
            <a:r>
              <a:rPr lang="en-US" sz="1400" dirty="0">
                <a:latin typeface="Lub Dub Medium" panose="020B0603030403020204" pitchFamily="34" charset="0"/>
              </a:rPr>
              <a:t>In patients with hereditary or wild-type transthyretin amyloidosis with cardiomyopathy (ATTR-CM), a single dose of nexiguran ziclumeran was well-tolerated and associated with consistent deep, rapid, and durable reductions in serum transthyretin (TTR) accompanied by evidence of limited disease progression.</a:t>
            </a:r>
            <a:endParaRPr lang="en-US" sz="1400" b="1" dirty="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C7E2CB-3C37-1218-876B-2E203F7B35FB}"/>
              </a:ext>
            </a:extLst>
          </p:cNvPr>
          <p:cNvSpPr txBox="1"/>
          <p:nvPr/>
        </p:nvSpPr>
        <p:spPr>
          <a:xfrm>
            <a:off x="-9991" y="1712450"/>
            <a:ext cx="12191111" cy="54630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PURPOSE:  </a:t>
            </a:r>
            <a:r>
              <a:rPr lang="en-US" sz="1400" dirty="0">
                <a:latin typeface="Lub Dub Medium"/>
              </a:rPr>
              <a:t>This phase 1 CRISPR-based one-time therapy clinical gene editing study evaluated the safety of nexiguran ziclumeran and its effects on TTR levels, functional capacity and biomarkers of disease progression in patients with ATTR-CM</a:t>
            </a:r>
            <a:r>
              <a:rPr lang="en-US" sz="1550" dirty="0">
                <a:latin typeface="Lub Dub Medium"/>
              </a:rPr>
              <a:t>.</a:t>
            </a:r>
            <a:endParaRPr lang="en-US" sz="1550" b="1" dirty="0">
              <a:latin typeface="Lub Dub Medium" panose="020B0603030403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B7B471-7570-A8AA-D4E1-8E276B7BFE24}"/>
              </a:ext>
            </a:extLst>
          </p:cNvPr>
          <p:cNvSpPr txBox="1"/>
          <p:nvPr/>
        </p:nvSpPr>
        <p:spPr>
          <a:xfrm>
            <a:off x="-9990" y="2272854"/>
            <a:ext cx="12191111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TRIAL DESIGN</a:t>
            </a:r>
            <a:r>
              <a:rPr lang="en-US" sz="1400" dirty="0">
                <a:latin typeface="Lub Dub Medium" panose="020B0603030403020204" pitchFamily="34" charset="0"/>
              </a:rPr>
              <a:t>:  Two-part, single-group, open-label study of 36 patients with wild-type and hereditary ATTR-CM</a:t>
            </a:r>
            <a:r>
              <a:rPr lang="en-US" sz="1550" dirty="0">
                <a:latin typeface="Lub Dub Medium" panose="020B0603030403020204" pitchFamily="34" charset="0"/>
              </a:rPr>
              <a:t>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F783AC-3760-3805-5BCA-E1EC22A310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56" y="151933"/>
            <a:ext cx="1097280" cy="59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1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0da055a4-b6ec-4bb6-a3de-4e050d793ca6"/>
    <ds:schemaRef ds:uri="5f954091-2455-4b8c-90bc-f231fbff24c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322</Words>
  <Application>Microsoft Macintosh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 nex-z         CRISPR-Cas9 Gene Editing with Nexiguran Ziclumeran for ATTR Cardiomyopathy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Barbara Entl</cp:lastModifiedBy>
  <cp:revision>7</cp:revision>
  <dcterms:created xsi:type="dcterms:W3CDTF">2023-10-18T15:02:58Z</dcterms:created>
  <dcterms:modified xsi:type="dcterms:W3CDTF">2024-11-16T13:14:41Z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