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BEB"/>
    <a:srgbClr val="E7E6E6"/>
    <a:srgbClr val="D0CEC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3" autoAdjust="0"/>
    <p:restoredTop sz="94707"/>
  </p:normalViewPr>
  <p:slideViewPr>
    <p:cSldViewPr snapToGrid="0">
      <p:cViewPr varScale="1">
        <p:scale>
          <a:sx n="108" d="100"/>
          <a:sy n="108" d="100"/>
        </p:scale>
        <p:origin x="2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22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and white circle with a heart and text&#10;&#10;Description automatically generated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79" y="3209152"/>
            <a:ext cx="2873414" cy="28734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	</a:t>
            </a:r>
            <a:r>
              <a:rPr lang="en-US" sz="1800" dirty="0">
                <a:solidFill>
                  <a:srgbClr val="FFFFFF"/>
                </a:solidFill>
                <a:latin typeface="Lub Dub Medium" panose="020B0603030403020204" pitchFamily="34" charset="77"/>
                <a:cs typeface="Arial" pitchFamily="34"/>
              </a:rPr>
              <a:t> </a:t>
            </a:r>
            <a:r>
              <a:rPr lang="en-US" sz="2000" b="1" dirty="0">
                <a:solidFill>
                  <a:srgbClr val="FFFFFF"/>
                </a:solidFill>
                <a:latin typeface="Lub Dub Medium" panose="020B0603030403020204" pitchFamily="34" charset="77"/>
                <a:cs typeface="Arial" pitchFamily="34"/>
              </a:rPr>
              <a:t>VANISH2</a:t>
            </a:r>
            <a:br>
              <a:rPr lang="en-US" sz="2000" dirty="0">
                <a:solidFill>
                  <a:srgbClr val="FFFFFF"/>
                </a:solidFill>
                <a:latin typeface="Lub Dub Medium" panose="020B0603030403020204" pitchFamily="34" charset="77"/>
                <a:cs typeface="Arial" pitchFamily="34"/>
              </a:rPr>
            </a:br>
            <a:r>
              <a:rPr lang="en-US" sz="20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Catheter Ablation or Antiarrhythmic Drugs for Ventricular Tachycardia</a:t>
            </a:r>
            <a:endParaRPr lang="en-US" sz="20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0" y="6391233"/>
            <a:ext cx="7410893" cy="3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 </a:t>
            </a:r>
            <a:r>
              <a:rPr lang="en-US" sz="933" b="0" i="1" u="none" strike="noStrike" kern="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John L. Sapp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, </a:t>
            </a:r>
            <a:r>
              <a:rPr lang="en-US" sz="933" b="0" i="1" u="none" strike="noStrike" kern="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MD. Dalhousie University.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Halifax, NS, Canada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. Scientific Sessions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pic>
        <p:nvPicPr>
          <p:cNvPr id="16" name="Picture 15" descr="A black and white logo with white text&#10;&#10;Description automatically generated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1100" b="1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r>
              <a:rPr lang="en-US" sz="1100" b="1">
                <a:solidFill>
                  <a:schemeClr val="bg1"/>
                </a:solidFill>
                <a:latin typeface="Lub Dub Medium" panose="020B0603030403020204" pitchFamily="34" charset="77"/>
              </a:rPr>
              <a:t> | #AHA24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AE8EB8-50D3-0322-A622-04B639C836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389085"/>
              </p:ext>
            </p:extLst>
          </p:nvPr>
        </p:nvGraphicFramePr>
        <p:xfrm>
          <a:off x="10879" y="2644923"/>
          <a:ext cx="12170242" cy="267079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671188">
                  <a:extLst>
                    <a:ext uri="{9D8B030D-6E8A-4147-A177-3AD203B41FA5}">
                      <a16:colId xmlns:a16="http://schemas.microsoft.com/office/drawing/2014/main" val="1763058588"/>
                    </a:ext>
                  </a:extLst>
                </a:gridCol>
                <a:gridCol w="2547919">
                  <a:extLst>
                    <a:ext uri="{9D8B030D-6E8A-4147-A177-3AD203B41FA5}">
                      <a16:colId xmlns:a16="http://schemas.microsoft.com/office/drawing/2014/main" val="1627315046"/>
                    </a:ext>
                  </a:extLst>
                </a:gridCol>
                <a:gridCol w="2560788">
                  <a:extLst>
                    <a:ext uri="{9D8B030D-6E8A-4147-A177-3AD203B41FA5}">
                      <a16:colId xmlns:a16="http://schemas.microsoft.com/office/drawing/2014/main" val="4198041900"/>
                    </a:ext>
                  </a:extLst>
                </a:gridCol>
                <a:gridCol w="2390347">
                  <a:extLst>
                    <a:ext uri="{9D8B030D-6E8A-4147-A177-3AD203B41FA5}">
                      <a16:colId xmlns:a16="http://schemas.microsoft.com/office/drawing/2014/main" val="3468832967"/>
                    </a:ext>
                  </a:extLst>
                </a:gridCol>
              </a:tblGrid>
              <a:tr h="61803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Catheter Ablation (N=203)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Antiarrhythmic Drug (N=213)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HR (95% CI)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019582"/>
                  </a:ext>
                </a:extLst>
              </a:tr>
              <a:tr h="392016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Primary Outcome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>
                        <a:alpha val="7215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51020"/>
                  </a:ext>
                </a:extLst>
              </a:tr>
              <a:tr h="778708">
                <a:tc>
                  <a:txBody>
                    <a:bodyPr/>
                    <a:lstStyle/>
                    <a:p>
                      <a:pPr lvl="0" algn="l"/>
                      <a:r>
                        <a:rPr lang="en-US" sz="1400" b="0" i="0" kern="1200" dirty="0">
                          <a:solidFill>
                            <a:srgbClr val="000000"/>
                          </a:solidFill>
                          <a:latin typeface="Lub Dub Medium" panose="020B0603030403020204" pitchFamily="34" charset="77"/>
                        </a:rPr>
                        <a:t>     Composite of death, VT Storm, ICD shock, VT   </a:t>
                      </a:r>
                    </a:p>
                    <a:p>
                      <a:pPr lvl="0" algn="l"/>
                      <a:r>
                        <a:rPr lang="en-US" sz="1400" b="0" i="0" kern="1200" dirty="0">
                          <a:solidFill>
                            <a:srgbClr val="000000"/>
                          </a:solidFill>
                          <a:latin typeface="Lub Dub Medium" panose="020B0603030403020204" pitchFamily="34" charset="77"/>
                        </a:rPr>
                        <a:t>     emergency treatment (%)</a:t>
                      </a:r>
                      <a:endParaRPr lang="en-US" sz="1400" b="1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/>
                        </a:rPr>
                        <a:t>103 (50.7)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itchFamily="34"/>
                        </a:rPr>
                        <a:t>129 (60.6)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itchFamily="34"/>
                        </a:rPr>
                        <a:t>0.75 (0.58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–</a:t>
                      </a:r>
                      <a:r>
                        <a:rPr lang="en-US" sz="1400" dirty="0">
                          <a:latin typeface="Lub Dub Medium" pitchFamily="34"/>
                        </a:rPr>
                        <a:t>0.97)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478652"/>
                  </a:ext>
                </a:extLst>
              </a:tr>
              <a:tr h="392016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Lub Dub Medium" panose="020B0603030403020204" pitchFamily="34" charset="0"/>
                        </a:rPr>
                        <a:t>Secondary Outcome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BEB">
                        <a:alpha val="7215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>
                        <a:latin typeface="Lub Dub Medium" panose="020B06030304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36419"/>
                  </a:ext>
                </a:extLst>
              </a:tr>
              <a:tr h="490019">
                <a:tc>
                  <a:txBody>
                    <a:bodyPr/>
                    <a:lstStyle/>
                    <a:p>
                      <a:pPr lvl="0" algn="l"/>
                      <a:r>
                        <a:rPr lang="en-US" sz="1400" dirty="0">
                          <a:latin typeface="Lub Dub Medium" pitchFamily="34"/>
                        </a:rPr>
                        <a:t>     Death from any cause during follow up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45 (22.2)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54 (25.4)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0.84 (0.56–1.24)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6426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CBCD699-56C1-54CE-0B23-BC0A192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77343"/>
            <a:ext cx="12191109" cy="1008538"/>
          </a:xfrm>
          <a:prstGeom prst="rect">
            <a:avLst/>
          </a:prstGeom>
          <a:solidFill>
            <a:srgbClr val="E7E6E6">
              <a:alpha val="72157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b="1">
              <a:solidFill>
                <a:schemeClr val="tx1"/>
              </a:solidFill>
              <a:latin typeface="Lub Dub Medium" panose="020B06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1AD8C3-3982-C851-3A9A-0414E9D09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407272"/>
            <a:ext cx="1219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Key Takeaways:  </a:t>
            </a:r>
            <a:r>
              <a:rPr lang="en-US" sz="1400" dirty="0">
                <a:latin typeface="Lub Dub Medium" panose="020B0603030403020204" pitchFamily="34" charset="0"/>
              </a:rPr>
              <a:t>In patients with a history of ischemic cardiomyopathy and ventricular tachycardia, using a first-line catheter ablation procedure instead of anti-arrhythmic drug therapy resulted in a reduction of the composite endpoint, which included death or serious arrhythmia outcomes.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8C335A-D9C1-442C-F0DF-60E67CED0791}"/>
              </a:ext>
            </a:extLst>
          </p:cNvPr>
          <p:cNvSpPr txBox="1"/>
          <p:nvPr/>
        </p:nvSpPr>
        <p:spPr>
          <a:xfrm>
            <a:off x="-9988" y="922151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RESULTS:  </a:t>
            </a: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Lub Dub Medium" pitchFamily="34"/>
                <a:ea typeface="Aptos" pitchFamily="34"/>
                <a:cs typeface="Times New Roman" pitchFamily="18"/>
              </a:rPr>
              <a:t>In patients with ischemic cardiomyopathy and ventricular tachycardia, there was a lower rate of the composite outcome among patients treated with ablation as compared with antiarrhythmic drug therapy (amiodarone or sotalol).</a:t>
            </a:r>
            <a:endParaRPr lang="en-US" sz="1400" b="1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000F72-96C1-71A5-80D1-732CE3ACA307}"/>
              </a:ext>
            </a:extLst>
          </p:cNvPr>
          <p:cNvSpPr txBox="1"/>
          <p:nvPr/>
        </p:nvSpPr>
        <p:spPr>
          <a:xfrm>
            <a:off x="-9989" y="1563940"/>
            <a:ext cx="12191111" cy="52322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PURPOSE:   </a:t>
            </a: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Catheter ablation vs- drug therapy – </a:t>
            </a:r>
            <a:r>
              <a:rPr lang="en-US" sz="1400" dirty="0">
                <a:solidFill>
                  <a:srgbClr val="000000"/>
                </a:solidFill>
                <a:latin typeface="Lub Dub Medium"/>
              </a:rPr>
              <a:t>s</a:t>
            </a:r>
            <a:r>
              <a:rPr lang="en-US" sz="1400" b="0" i="0" u="none" strike="noStrike" kern="1200" cap="none" spc="0" baseline="0" dirty="0">
                <a:solidFill>
                  <a:srgbClr val="000000"/>
                </a:solidFill>
                <a:uFillTx/>
                <a:latin typeface="Lub Dub Medium"/>
              </a:rPr>
              <a:t>otalol or amiodarone (drug eligible) to treat ventricular tachycardia in persons with ischemic cardiomyopathy in persons with prior myocardial infarction.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EA6268-2D7E-4890-8FDB-964345FDE914}"/>
              </a:ext>
            </a:extLst>
          </p:cNvPr>
          <p:cNvSpPr txBox="1"/>
          <p:nvPr/>
        </p:nvSpPr>
        <p:spPr>
          <a:xfrm>
            <a:off x="-9990" y="2158554"/>
            <a:ext cx="12191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Lub Dub Medium" panose="020B0603030403020204" pitchFamily="34" charset="0"/>
              </a:rPr>
              <a:t>TRIAL DESIGN:  </a:t>
            </a:r>
            <a:r>
              <a:rPr lang="en-US" sz="1400" dirty="0">
                <a:latin typeface="Lub Dub Medium" panose="020B0603030403020204" pitchFamily="34" charset="0"/>
              </a:rPr>
              <a:t>International, m</a:t>
            </a:r>
            <a:r>
              <a:rPr lang="en-US" sz="1400" dirty="0">
                <a:solidFill>
                  <a:srgbClr val="000000"/>
                </a:solidFill>
                <a:effectLst/>
                <a:latin typeface="Lub Dub Medium" panose="020B0603030403020204" pitchFamily="34" charset="77"/>
              </a:rPr>
              <a:t>ulticenter parallel-group two-arm prospective open-label randomized clinical trial, N=416</a:t>
            </a:r>
            <a:endParaRPr lang="en-US" sz="1400" b="1" dirty="0">
              <a:solidFill>
                <a:srgbClr val="000000"/>
              </a:solidFill>
              <a:effectLst/>
              <a:latin typeface="Lub Dub Medium" panose="020B0603030403020204" pitchFamily="34" charset="0"/>
            </a:endParaRPr>
          </a:p>
          <a:p>
            <a:endParaRPr lang="en-US" sz="1400" b="1" dirty="0">
              <a:latin typeface="Lub Dub Medium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900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6F06A5-B16B-485D-8B1B-B6A4D13A9D26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0da055a4-b6ec-4bb6-a3de-4e050d793ca6"/>
    <ds:schemaRef ds:uri="http://schemas.microsoft.com/office/infopath/2007/PartnerControls"/>
    <ds:schemaRef ds:uri="http://purl.org/dc/dcmitype/"/>
    <ds:schemaRef ds:uri="5f954091-2455-4b8c-90bc-f231fbff24c4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2025CAF-B85F-427D-877D-FFCB512C3EE4}">
  <ds:schemaRefs>
    <ds:schemaRef ds:uri="0da055a4-b6ec-4bb6-a3de-4e050d793ca6"/>
    <ds:schemaRef ds:uri="5f954091-2455-4b8c-90bc-f231fbff24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267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Lub Dub Bold</vt:lpstr>
      <vt:lpstr>Lub Dub Condensed</vt:lpstr>
      <vt:lpstr>Lub Dub Medium</vt:lpstr>
      <vt:lpstr>Office Theme</vt:lpstr>
      <vt:lpstr>  VANISH2 Catheter Ablation or Antiarrhythmic Drugs for Ventricular Tachycardia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18</cp:revision>
  <dcterms:created xsi:type="dcterms:W3CDTF">2023-10-18T15:02:58Z</dcterms:created>
  <dcterms:modified xsi:type="dcterms:W3CDTF">2024-11-16T16:22:26Z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