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5"/>
    <p:restoredTop sz="94624"/>
  </p:normalViewPr>
  <p:slideViewPr>
    <p:cSldViewPr snapToGrid="0">
      <p:cViewPr varScale="1">
        <p:scale>
          <a:sx n="98" d="100"/>
          <a:sy n="98" d="100"/>
        </p:scale>
        <p:origin x="20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 Huang" userId="d1a3c057-5d2b-4089-84f2-dba4a26d27b1" providerId="ADAL" clId="{853247D5-5881-6545-BCCD-DC9F13F0021F}"/>
    <pc:docChg chg="undo custSel addSld delSld modSld sldOrd">
      <pc:chgData name="Mu Huang" userId="d1a3c057-5d2b-4089-84f2-dba4a26d27b1" providerId="ADAL" clId="{853247D5-5881-6545-BCCD-DC9F13F0021F}" dt="2024-11-16T02:12:39.174" v="247" actId="20577"/>
      <pc:docMkLst>
        <pc:docMk/>
      </pc:docMkLst>
      <pc:sldChg chg="modSp mod">
        <pc:chgData name="Mu Huang" userId="d1a3c057-5d2b-4089-84f2-dba4a26d27b1" providerId="ADAL" clId="{853247D5-5881-6545-BCCD-DC9F13F0021F}" dt="2024-11-16T02:12:39.174" v="247" actId="20577"/>
        <pc:sldMkLst>
          <pc:docMk/>
          <pc:sldMk cId="1403667531" sldId="283"/>
        </pc:sldMkLst>
        <pc:spChg chg="mod">
          <ac:chgData name="Mu Huang" userId="d1a3c057-5d2b-4089-84f2-dba4a26d27b1" providerId="ADAL" clId="{853247D5-5881-6545-BCCD-DC9F13F0021F}" dt="2024-11-16T02:12:22.546" v="237" actId="20577"/>
          <ac:spMkLst>
            <pc:docMk/>
            <pc:sldMk cId="1403667531" sldId="283"/>
            <ac:spMk id="2" creationId="{CB088502-C742-AF52-951B-1701FA8DBAE2}"/>
          </ac:spMkLst>
        </pc:spChg>
        <pc:spChg chg="mod">
          <ac:chgData name="Mu Huang" userId="d1a3c057-5d2b-4089-84f2-dba4a26d27b1" providerId="ADAL" clId="{853247D5-5881-6545-BCCD-DC9F13F0021F}" dt="2024-11-16T02:12:39.174" v="247" actId="20577"/>
          <ac:spMkLst>
            <pc:docMk/>
            <pc:sldMk cId="1403667531" sldId="283"/>
            <ac:spMk id="4" creationId="{0A432172-A55A-E3B9-F703-3322BF045763}"/>
          </ac:spMkLst>
        </pc:spChg>
        <pc:spChg chg="mod">
          <ac:chgData name="Mu Huang" userId="d1a3c057-5d2b-4089-84f2-dba4a26d27b1" providerId="ADAL" clId="{853247D5-5881-6545-BCCD-DC9F13F0021F}" dt="2024-11-15T19:56:38.105" v="6" actId="113"/>
          <ac:spMkLst>
            <pc:docMk/>
            <pc:sldMk cId="1403667531" sldId="283"/>
            <ac:spMk id="8" creationId="{B0429DF4-784B-F93B-E9AE-30875E502D9A}"/>
          </ac:spMkLst>
        </pc:spChg>
        <pc:spChg chg="mod">
          <ac:chgData name="Mu Huang" userId="d1a3c057-5d2b-4089-84f2-dba4a26d27b1" providerId="ADAL" clId="{853247D5-5881-6545-BCCD-DC9F13F0021F}" dt="2024-11-15T20:36:19.142" v="77" actId="20577"/>
          <ac:spMkLst>
            <pc:docMk/>
            <pc:sldMk cId="1403667531" sldId="283"/>
            <ac:spMk id="11" creationId="{D94D81E6-76BF-1ED0-FF0E-5549F1318EDB}"/>
          </ac:spMkLst>
        </pc:spChg>
        <pc:spChg chg="mod">
          <ac:chgData name="Mu Huang" userId="d1a3c057-5d2b-4089-84f2-dba4a26d27b1" providerId="ADAL" clId="{853247D5-5881-6545-BCCD-DC9F13F0021F}" dt="2024-11-15T20:08:52.732" v="7" actId="20577"/>
          <ac:spMkLst>
            <pc:docMk/>
            <pc:sldMk cId="1403667531" sldId="283"/>
            <ac:spMk id="15" creationId="{5BB24D72-FEFD-07E8-8D00-02F6753FD59E}"/>
          </ac:spMkLst>
        </pc:spChg>
        <pc:graphicFrameChg chg="modGraphic">
          <ac:chgData name="Mu Huang" userId="d1a3c057-5d2b-4089-84f2-dba4a26d27b1" providerId="ADAL" clId="{853247D5-5881-6545-BCCD-DC9F13F0021F}" dt="2024-11-16T02:03:37.971" v="183" actId="20577"/>
          <ac:graphicFrameMkLst>
            <pc:docMk/>
            <pc:sldMk cId="1403667531" sldId="283"/>
            <ac:graphicFrameMk id="7" creationId="{80CFDA5D-FAB0-E01C-4415-DAB2F4D66C5D}"/>
          </ac:graphicFrameMkLst>
        </pc:graphicFrameChg>
      </pc:sldChg>
      <pc:sldChg chg="del">
        <pc:chgData name="Mu Huang" userId="d1a3c057-5d2b-4089-84f2-dba4a26d27b1" providerId="ADAL" clId="{853247D5-5881-6545-BCCD-DC9F13F0021F}" dt="2024-11-15T19:53:45.746" v="5" actId="2696"/>
        <pc:sldMkLst>
          <pc:docMk/>
          <pc:sldMk cId="1472783358" sldId="284"/>
        </pc:sldMkLst>
      </pc:sldChg>
      <pc:sldChg chg="modSp add del mod ord">
        <pc:chgData name="Mu Huang" userId="d1a3c057-5d2b-4089-84f2-dba4a26d27b1" providerId="ADAL" clId="{853247D5-5881-6545-BCCD-DC9F13F0021F}" dt="2024-11-16T00:26:03.848" v="181" actId="2696"/>
        <pc:sldMkLst>
          <pc:docMk/>
          <pc:sldMk cId="2689294585" sldId="284"/>
        </pc:sldMkLst>
        <pc:spChg chg="mod">
          <ac:chgData name="Mu Huang" userId="d1a3c057-5d2b-4089-84f2-dba4a26d27b1" providerId="ADAL" clId="{853247D5-5881-6545-BCCD-DC9F13F0021F}" dt="2024-11-15T20:32:19.054" v="49" actId="20577"/>
          <ac:spMkLst>
            <pc:docMk/>
            <pc:sldMk cId="2689294585" sldId="284"/>
            <ac:spMk id="2" creationId="{0E9F1DEF-2AB9-7DF0-7A22-A7E0DD15BEAF}"/>
          </ac:spMkLst>
        </pc:spChg>
        <pc:spChg chg="mod">
          <ac:chgData name="Mu Huang" userId="d1a3c057-5d2b-4089-84f2-dba4a26d27b1" providerId="ADAL" clId="{853247D5-5881-6545-BCCD-DC9F13F0021F}" dt="2024-11-15T20:43:42.932" v="177" actId="20577"/>
          <ac:spMkLst>
            <pc:docMk/>
            <pc:sldMk cId="2689294585" sldId="284"/>
            <ac:spMk id="4" creationId="{849B2890-D2DF-7E73-54B4-0452D2C6EF14}"/>
          </ac:spMkLst>
        </pc:spChg>
        <pc:spChg chg="mod">
          <ac:chgData name="Mu Huang" userId="d1a3c057-5d2b-4089-84f2-dba4a26d27b1" providerId="ADAL" clId="{853247D5-5881-6545-BCCD-DC9F13F0021F}" dt="2024-11-15T20:14:43.126" v="15" actId="255"/>
          <ac:spMkLst>
            <pc:docMk/>
            <pc:sldMk cId="2689294585" sldId="284"/>
            <ac:spMk id="8" creationId="{1C81990E-A85E-A861-70A1-02715FEB030D}"/>
          </ac:spMkLst>
        </pc:spChg>
        <pc:spChg chg="mod">
          <ac:chgData name="Mu Huang" userId="d1a3c057-5d2b-4089-84f2-dba4a26d27b1" providerId="ADAL" clId="{853247D5-5881-6545-BCCD-DC9F13F0021F}" dt="2024-11-15T20:34:39.979" v="59" actId="20577"/>
          <ac:spMkLst>
            <pc:docMk/>
            <pc:sldMk cId="2689294585" sldId="284"/>
            <ac:spMk id="11" creationId="{C0A7A1DB-EAC0-F109-64A3-CDED7B21B3C0}"/>
          </ac:spMkLst>
        </pc:spChg>
        <pc:spChg chg="mod">
          <ac:chgData name="Mu Huang" userId="d1a3c057-5d2b-4089-84f2-dba4a26d27b1" providerId="ADAL" clId="{853247D5-5881-6545-BCCD-DC9F13F0021F}" dt="2024-11-15T20:15:44.242" v="21" actId="255"/>
          <ac:spMkLst>
            <pc:docMk/>
            <pc:sldMk cId="2689294585" sldId="284"/>
            <ac:spMk id="13" creationId="{D9D76C54-FB74-2BCA-042B-9396CB4736FB}"/>
          </ac:spMkLst>
        </pc:spChg>
        <pc:graphicFrameChg chg="modGraphic">
          <ac:chgData name="Mu Huang" userId="d1a3c057-5d2b-4089-84f2-dba4a26d27b1" providerId="ADAL" clId="{853247D5-5881-6545-BCCD-DC9F13F0021F}" dt="2024-11-15T20:19:10.996" v="35" actId="20577"/>
          <ac:graphicFrameMkLst>
            <pc:docMk/>
            <pc:sldMk cId="2689294585" sldId="284"/>
            <ac:graphicFrameMk id="7" creationId="{7C73F768-90F5-5CE7-98DE-B81C02845B35}"/>
          </ac:graphicFrameMkLst>
        </pc:graphicFrameChg>
      </pc:sldChg>
    </pc:docChg>
  </pc:docChgLst>
  <pc:docChgLst>
    <pc:chgData name="Mu Huang" userId="d1a3c057-5d2b-4089-84f2-dba4a26d27b1" providerId="ADAL" clId="{ED250B6A-64F0-4A5C-B34B-92CBFF415893}"/>
    <pc:docChg chg="undo custSel addSld delSld modSld sldOrd">
      <pc:chgData name="Mu Huang" userId="d1a3c057-5d2b-4089-84f2-dba4a26d27b1" providerId="ADAL" clId="{ED250B6A-64F0-4A5C-B34B-92CBFF415893}" dt="2024-11-14T15:47:04.352" v="2324" actId="113"/>
      <pc:docMkLst>
        <pc:docMk/>
      </pc:docMkLst>
      <pc:sldChg chg="modSp del mod">
        <pc:chgData name="Mu Huang" userId="d1a3c057-5d2b-4089-84f2-dba4a26d27b1" providerId="ADAL" clId="{ED250B6A-64F0-4A5C-B34B-92CBFF415893}" dt="2024-11-13T15:37:03.605" v="2268" actId="2696"/>
        <pc:sldMkLst>
          <pc:docMk/>
          <pc:sldMk cId="972900318" sldId="280"/>
        </pc:sldMkLst>
      </pc:sldChg>
      <pc:sldChg chg="modSp add del mod">
        <pc:chgData name="Mu Huang" userId="d1a3c057-5d2b-4089-84f2-dba4a26d27b1" providerId="ADAL" clId="{ED250B6A-64F0-4A5C-B34B-92CBFF415893}" dt="2024-11-13T15:36:59.944" v="2267" actId="2696"/>
        <pc:sldMkLst>
          <pc:docMk/>
          <pc:sldMk cId="2637491511" sldId="281"/>
        </pc:sldMkLst>
      </pc:sldChg>
      <pc:sldChg chg="del">
        <pc:chgData name="Mu Huang" userId="d1a3c057-5d2b-4089-84f2-dba4a26d27b1" providerId="ADAL" clId="{ED250B6A-64F0-4A5C-B34B-92CBFF415893}" dt="2024-11-07T16:41:17.165" v="1329" actId="2696"/>
        <pc:sldMkLst>
          <pc:docMk/>
          <pc:sldMk cId="3969545332" sldId="281"/>
        </pc:sldMkLst>
      </pc:sldChg>
      <pc:sldChg chg="modSp add del mod">
        <pc:chgData name="Mu Huang" userId="d1a3c057-5d2b-4089-84f2-dba4a26d27b1" providerId="ADAL" clId="{ED250B6A-64F0-4A5C-B34B-92CBFF415893}" dt="2024-11-13T14:47:15.572" v="2227" actId="2696"/>
        <pc:sldMkLst>
          <pc:docMk/>
          <pc:sldMk cId="2324739613" sldId="282"/>
        </pc:sldMkLst>
      </pc:sldChg>
      <pc:sldChg chg="add del">
        <pc:chgData name="Mu Huang" userId="d1a3c057-5d2b-4089-84f2-dba4a26d27b1" providerId="ADAL" clId="{ED250B6A-64F0-4A5C-B34B-92CBFF415893}" dt="2024-11-07T16:41:19.970" v="1330" actId="2696"/>
        <pc:sldMkLst>
          <pc:docMk/>
          <pc:sldMk cId="2363184641" sldId="282"/>
        </pc:sldMkLst>
      </pc:sldChg>
      <pc:sldChg chg="modSp add mod ord">
        <pc:chgData name="Mu Huang" userId="d1a3c057-5d2b-4089-84f2-dba4a26d27b1" providerId="ADAL" clId="{ED250B6A-64F0-4A5C-B34B-92CBFF415893}" dt="2024-11-14T15:47:04.352" v="2324" actId="113"/>
        <pc:sldMkLst>
          <pc:docMk/>
          <pc:sldMk cId="1403667531" sldId="283"/>
        </pc:sldMkLst>
        <pc:spChg chg="mod">
          <ac:chgData name="Mu Huang" userId="d1a3c057-5d2b-4089-84f2-dba4a26d27b1" providerId="ADAL" clId="{ED250B6A-64F0-4A5C-B34B-92CBFF415893}" dt="2024-11-14T15:46:54.544" v="2320" actId="20577"/>
          <ac:spMkLst>
            <pc:docMk/>
            <pc:sldMk cId="1403667531" sldId="283"/>
            <ac:spMk id="4" creationId="{0A432172-A55A-E3B9-F703-3322BF045763}"/>
          </ac:spMkLst>
        </pc:spChg>
        <pc:spChg chg="mod">
          <ac:chgData name="Mu Huang" userId="d1a3c057-5d2b-4089-84f2-dba4a26d27b1" providerId="ADAL" clId="{ED250B6A-64F0-4A5C-B34B-92CBFF415893}" dt="2024-11-13T14:45:37.224" v="2218" actId="1038"/>
          <ac:spMkLst>
            <pc:docMk/>
            <pc:sldMk cId="1403667531" sldId="283"/>
            <ac:spMk id="8" creationId="{B0429DF4-784B-F93B-E9AE-30875E502D9A}"/>
          </ac:spMkLst>
        </pc:spChg>
        <pc:spChg chg="mod">
          <ac:chgData name="Mu Huang" userId="d1a3c057-5d2b-4089-84f2-dba4a26d27b1" providerId="ADAL" clId="{ED250B6A-64F0-4A5C-B34B-92CBFF415893}" dt="2024-11-14T15:46:58.487" v="2323" actId="20577"/>
          <ac:spMkLst>
            <pc:docMk/>
            <pc:sldMk cId="1403667531" sldId="283"/>
            <ac:spMk id="11" creationId="{D94D81E6-76BF-1ED0-FF0E-5549F1318EDB}"/>
          </ac:spMkLst>
        </pc:spChg>
        <pc:spChg chg="mod">
          <ac:chgData name="Mu Huang" userId="d1a3c057-5d2b-4089-84f2-dba4a26d27b1" providerId="ADAL" clId="{ED250B6A-64F0-4A5C-B34B-92CBFF415893}" dt="2024-11-13T15:37:12.155" v="2269" actId="14100"/>
          <ac:spMkLst>
            <pc:docMk/>
            <pc:sldMk cId="1403667531" sldId="283"/>
            <ac:spMk id="12" creationId="{E0300CDC-ED02-D693-E7B1-29540F4FCB8A}"/>
          </ac:spMkLst>
        </pc:spChg>
        <pc:spChg chg="mod">
          <ac:chgData name="Mu Huang" userId="d1a3c057-5d2b-4089-84f2-dba4a26d27b1" providerId="ADAL" clId="{ED250B6A-64F0-4A5C-B34B-92CBFF415893}" dt="2024-11-14T15:47:04.352" v="2324" actId="113"/>
          <ac:spMkLst>
            <pc:docMk/>
            <pc:sldMk cId="1403667531" sldId="283"/>
            <ac:spMk id="13" creationId="{D3528F4F-172D-AD4F-E2F2-4292D4901F2F}"/>
          </ac:spMkLst>
        </pc:spChg>
        <pc:graphicFrameChg chg="mod modGraphic">
          <ac:chgData name="Mu Huang" userId="d1a3c057-5d2b-4089-84f2-dba4a26d27b1" providerId="ADAL" clId="{ED250B6A-64F0-4A5C-B34B-92CBFF415893}" dt="2024-11-13T15:36:01.026" v="2266"/>
          <ac:graphicFrameMkLst>
            <pc:docMk/>
            <pc:sldMk cId="1403667531" sldId="283"/>
            <ac:graphicFrameMk id="7" creationId="{80CFDA5D-FAB0-E01C-4415-DAB2F4D66C5D}"/>
          </ac:graphicFrameMkLst>
        </pc:graphicFrameChg>
      </pc:sldChg>
      <pc:sldChg chg="modSp add mod">
        <pc:chgData name="Mu Huang" userId="d1a3c057-5d2b-4089-84f2-dba4a26d27b1" providerId="ADAL" clId="{ED250B6A-64F0-4A5C-B34B-92CBFF415893}" dt="2024-11-13T15:41:29.767" v="2317" actId="113"/>
        <pc:sldMkLst>
          <pc:docMk/>
          <pc:sldMk cId="1472783358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265BE-DFD3-3705-435C-A1BEF9F13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D60A9C-6C7A-ABC9-6C17-4153F7D932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60F0F2-CC1D-8FC2-CC48-D19058EBF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7D718-E1A5-B73C-AAF5-F29C0A6738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76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6BD6D1-DDFD-E5A3-E2F6-662414E9B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and white circle with a heart and text&#10;&#10;Description automatically generated">
            <a:extLst>
              <a:ext uri="{FF2B5EF4-FFF2-40B4-BE49-F238E27FC236}">
                <a16:creationId xmlns:a16="http://schemas.microsoft.com/office/drawing/2014/main" id="{9AB24EC6-94D7-E525-1FF7-F3401073DDA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088502-C742-AF52-951B-1701FA8DBA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SUMMIT: </a:t>
            </a:r>
            <a:r>
              <a:rPr lang="en-US" sz="1800" b="1" dirty="0" err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Tirzepatide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 for Patients with Heart Failure with Preserved Ejection Fraction and Obesity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818166-4E30-5E5F-1CE1-F2190183A8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568D57-D2F6-7157-2249-96D1BC58311B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B24D72-FEFD-07E8-8D00-02F6753FD59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Milton Packer, MD, Baylor University Medical Center, Dallas, TX.   Scientific Sessions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6" name="Picture 15" descr="A black and white logo with white text&#10;&#10;Description automatically generated">
            <a:extLst>
              <a:ext uri="{FF2B5EF4-FFF2-40B4-BE49-F238E27FC236}">
                <a16:creationId xmlns:a16="http://schemas.microsoft.com/office/drawing/2014/main" id="{04769361-4454-0865-E24A-73B39CD49A6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550BABD-AEF0-E324-E237-FEF9187F2FF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1100" b="1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CFDA5D-FAB0-E01C-4415-DAB2F4D66C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225288"/>
              </p:ext>
            </p:extLst>
          </p:nvPr>
        </p:nvGraphicFramePr>
        <p:xfrm>
          <a:off x="-9990" y="2782146"/>
          <a:ext cx="12201990" cy="274432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6287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3220188">
                  <a:extLst>
                    <a:ext uri="{9D8B030D-6E8A-4147-A177-3AD203B41FA5}">
                      <a16:colId xmlns:a16="http://schemas.microsoft.com/office/drawing/2014/main" val="2349200779"/>
                    </a:ext>
                  </a:extLst>
                </a:gridCol>
                <a:gridCol w="2657274">
                  <a:extLst>
                    <a:ext uri="{9D8B030D-6E8A-4147-A177-3AD203B41FA5}">
                      <a16:colId xmlns:a16="http://schemas.microsoft.com/office/drawing/2014/main" val="1425798734"/>
                    </a:ext>
                  </a:extLst>
                </a:gridCol>
                <a:gridCol w="2098241">
                  <a:extLst>
                    <a:ext uri="{9D8B030D-6E8A-4147-A177-3AD203B41FA5}">
                      <a16:colId xmlns:a16="http://schemas.microsoft.com/office/drawing/2014/main" val="3006465277"/>
                    </a:ext>
                  </a:extLst>
                </a:gridCol>
              </a:tblGrid>
              <a:tr h="667436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Tirzepatide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(n=364)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(n=367)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Hazard Ratio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or Difference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(95% CI</a:t>
                      </a:r>
                      <a:r>
                        <a:rPr lang="en-US" sz="1400">
                          <a:latin typeface="Lub Dub Medium" panose="020B0603030403020204" pitchFamily="34" charset="0"/>
                        </a:rPr>
                        <a:t>; P value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)</a:t>
                      </a:r>
                      <a:endParaRPr lang="en-US" sz="1400" b="1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278098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Primary Outcome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215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83421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Cardiovascular death or worsening heart failure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36 (9.9%)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56 (15.3%)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HR: 0.62 </a:t>
                      </a:r>
                    </a:p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(0.41 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- 0.95; P=0.026)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873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Change in Kansas City Cardiomyopathy Questionnaire Clinical Summary Score at 52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19.5 ± 1.2 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12.7 ± 1.3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Difference: 6.9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(3.3 - 10.6; P&lt;0.001)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6426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E0300CDC-ED02-D693-E7B1-29540F4FCB8A}"/>
              </a:ext>
            </a:extLst>
          </p:cNvPr>
          <p:cNvSpPr>
            <a:spLocks/>
          </p:cNvSpPr>
          <p:nvPr/>
        </p:nvSpPr>
        <p:spPr>
          <a:xfrm>
            <a:off x="891" y="5526468"/>
            <a:ext cx="12191109" cy="859413"/>
          </a:xfrm>
          <a:prstGeom prst="rect">
            <a:avLst/>
          </a:prstGeom>
          <a:solidFill>
            <a:srgbClr val="E7E6E6">
              <a:alpha val="72157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528F4F-172D-AD4F-E2F2-4292D4901F2F}"/>
              </a:ext>
            </a:extLst>
          </p:cNvPr>
          <p:cNvSpPr txBox="1">
            <a:spLocks/>
          </p:cNvSpPr>
          <p:nvPr/>
        </p:nvSpPr>
        <p:spPr>
          <a:xfrm>
            <a:off x="0" y="55417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Key Takeaways: </a:t>
            </a:r>
            <a:r>
              <a:rPr lang="en-US" sz="1400" dirty="0">
                <a:latin typeface="Lub Dub Medium" panose="020B0603030403020204" pitchFamily="34" charset="0"/>
              </a:rPr>
              <a:t>Compared with placebo, weekly tirzepatide injections in patients with HFpEF and obesity demonstrated reductions in combined risk of cardiovascular death or worsening of heart failure events with improved health status.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432172-A55A-E3B9-F703-3322BF045763}"/>
              </a:ext>
            </a:extLst>
          </p:cNvPr>
          <p:cNvSpPr txBox="1"/>
          <p:nvPr/>
        </p:nvSpPr>
        <p:spPr>
          <a:xfrm>
            <a:off x="-9988" y="922151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 </a:t>
            </a:r>
            <a:r>
              <a:rPr lang="en-US" sz="1400" dirty="0">
                <a:latin typeface="Lub Dub Medium" panose="020B0603030403020204" pitchFamily="34" charset="0"/>
              </a:rPr>
              <a:t>In patients </a:t>
            </a:r>
            <a:r>
              <a:rPr lang="en-US" sz="1400">
                <a:latin typeface="Lub Dub Medium" panose="020B0603030403020204" pitchFamily="34" charset="0"/>
              </a:rPr>
              <a:t>with heart </a:t>
            </a:r>
            <a:r>
              <a:rPr lang="en-US" sz="1400" dirty="0">
                <a:latin typeface="Lub Dub Medium" panose="020B0603030403020204" pitchFamily="34" charset="0"/>
              </a:rPr>
              <a:t>f</a:t>
            </a:r>
            <a:r>
              <a:rPr lang="en-US" sz="1400">
                <a:latin typeface="Lub Dub Medium" panose="020B0603030403020204" pitchFamily="34" charset="0"/>
              </a:rPr>
              <a:t>ailure with preserved ejection </a:t>
            </a:r>
            <a:r>
              <a:rPr lang="en-US" sz="1400" dirty="0">
                <a:latin typeface="Lub Dub Medium" panose="020B0603030403020204" pitchFamily="34" charset="0"/>
              </a:rPr>
              <a:t>f</a:t>
            </a:r>
            <a:r>
              <a:rPr lang="en-US" sz="1400">
                <a:latin typeface="Lub Dub Medium" panose="020B0603030403020204" pitchFamily="34" charset="0"/>
              </a:rPr>
              <a:t>raction </a:t>
            </a:r>
            <a:r>
              <a:rPr lang="en-US" sz="1400" dirty="0">
                <a:latin typeface="Lub Dub Medium" panose="020B0603030403020204" pitchFamily="34" charset="0"/>
              </a:rPr>
              <a:t>(HFpEF) and obesity, </a:t>
            </a:r>
            <a:r>
              <a:rPr lang="en-US" sz="1400" dirty="0" err="1">
                <a:latin typeface="Lub Dub Medium" panose="020B0603030403020204" pitchFamily="34" charset="0"/>
              </a:rPr>
              <a:t>tirzepatide</a:t>
            </a:r>
            <a:r>
              <a:rPr lang="en-US" sz="1400" dirty="0">
                <a:latin typeface="Lub Dub Medium" panose="020B0603030403020204" pitchFamily="34" charset="0"/>
              </a:rPr>
              <a:t> is associated with a 38% reduction in combined risk of cardiovascular death or worsening heart failure events.  It also improved the health status of patients with </a:t>
            </a:r>
            <a:r>
              <a:rPr lang="en-US" sz="1400" dirty="0" err="1">
                <a:latin typeface="Lub Dub Medium" panose="020B0603030403020204" pitchFamily="34" charset="0"/>
              </a:rPr>
              <a:t>HFpEF</a:t>
            </a:r>
            <a:r>
              <a:rPr lang="en-US" sz="1400" dirty="0">
                <a:latin typeface="Lub Dub Medium" panose="020B0603030403020204" pitchFamily="34" charset="0"/>
              </a:rPr>
              <a:t> and obesity. 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429DF4-784B-F93B-E9AE-30875E502D9A}"/>
              </a:ext>
            </a:extLst>
          </p:cNvPr>
          <p:cNvSpPr txBox="1"/>
          <p:nvPr/>
        </p:nvSpPr>
        <p:spPr>
          <a:xfrm>
            <a:off x="-1024" y="1563940"/>
            <a:ext cx="12191111" cy="52322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PURPOSE:  </a:t>
            </a:r>
            <a:r>
              <a:rPr lang="en-US" sz="1400" dirty="0">
                <a:latin typeface="Lub Dub Medium" panose="020B0603030403020204" pitchFamily="34" charset="0"/>
              </a:rPr>
              <a:t>To Investigate the effect of tirzepatide on cardiovascular death or worsening heart failure events and change in health status.</a:t>
            </a:r>
          </a:p>
          <a:p>
            <a:r>
              <a:rPr lang="en-US" sz="1400" dirty="0">
                <a:latin typeface="Lub Dub Medium" panose="020B0603030403020204" pitchFamily="34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4D81E6-76BF-1ED0-FF0E-5549F1318EDB}"/>
              </a:ext>
            </a:extLst>
          </p:cNvPr>
          <p:cNvSpPr txBox="1"/>
          <p:nvPr/>
        </p:nvSpPr>
        <p:spPr>
          <a:xfrm>
            <a:off x="-9990" y="2094522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TRIAL DESIGN</a:t>
            </a:r>
            <a:r>
              <a:rPr lang="en-US" sz="1400" dirty="0">
                <a:latin typeface="Lub Dub Medium" panose="020B0603030403020204" pitchFamily="34" charset="0"/>
              </a:rPr>
              <a:t>:  International, randomized, placebo-controlled, double-blind trial.  Patients (n=731) with class II-IV heart failure were randomly assigned to tirzepatide (titrated to 15 mg subcutaneously weekly) or placebo.</a:t>
            </a:r>
          </a:p>
        </p:txBody>
      </p:sp>
    </p:spTree>
    <p:extLst>
      <p:ext uri="{BB962C8B-B14F-4D97-AF65-F5344CB8AC3E}">
        <p14:creationId xmlns:p14="http://schemas.microsoft.com/office/powerpoint/2010/main" val="1403667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5f954091-2455-4b8c-90bc-f231fbff24c4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da055a4-b6ec-4bb6-a3de-4e050d793ca6"/>
  </ds:schemaRefs>
</ds:datastoreItem>
</file>

<file path=customXml/itemProps2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298</Words>
  <Application>Microsoft Macintosh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SUMMIT: Tirzepatide for Patients with Heart Failure with Preserved Ejection Fraction and Obesity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Mu Huang</cp:lastModifiedBy>
  <cp:revision>3</cp:revision>
  <dcterms:created xsi:type="dcterms:W3CDTF">2023-10-18T15:02:58Z</dcterms:created>
  <dcterms:modified xsi:type="dcterms:W3CDTF">2024-11-16T02:12:48Z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