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C48578-B4B4-2150-8D3D-B189E0F764AE}" name="Paul St. Laurent" initials="PS" userId="S::Paul.StLaurent@heart.org::2e46ad51-cb08-4cb1-833f-88978fb9af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ECEBEB"/>
    <a:srgbClr val="E7E6E6"/>
    <a:srgbClr val="D0CECE"/>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6"/>
    <p:restoredTop sz="94686"/>
  </p:normalViewPr>
  <p:slideViewPr>
    <p:cSldViewPr snapToGrid="0">
      <p:cViewPr varScale="1">
        <p:scale>
          <a:sx n="81" d="100"/>
          <a:sy n="81" d="100"/>
        </p:scale>
        <p:origin x="4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EE4AF7F1-115B-4D7C-AA36-027F9A896167}"/>
    <pc:docChg chg="modSld">
      <pc:chgData name="Alice Wolke" userId="d3fc20e8-9f67-4110-b5e7-8648597a3678" providerId="ADAL" clId="{EE4AF7F1-115B-4D7C-AA36-027F9A896167}" dt="2024-11-16T20:32:05.055" v="5" actId="962"/>
      <pc:docMkLst>
        <pc:docMk/>
      </pc:docMkLst>
      <pc:sldChg chg="modSp mod">
        <pc:chgData name="Alice Wolke" userId="d3fc20e8-9f67-4110-b5e7-8648597a3678" providerId="ADAL" clId="{EE4AF7F1-115B-4D7C-AA36-027F9A896167}" dt="2024-11-16T20:32:05.055" v="5" actId="962"/>
        <pc:sldMkLst>
          <pc:docMk/>
          <pc:sldMk cId="2050114998" sldId="283"/>
        </pc:sldMkLst>
        <pc:spChg chg="mod">
          <ac:chgData name="Alice Wolke" userId="d3fc20e8-9f67-4110-b5e7-8648597a3678" providerId="ADAL" clId="{EE4AF7F1-115B-4D7C-AA36-027F9A896167}" dt="2024-11-16T20:31:49.993" v="2" actId="962"/>
          <ac:spMkLst>
            <pc:docMk/>
            <pc:sldMk cId="2050114998" sldId="283"/>
            <ac:spMk id="10" creationId="{47A1D6E9-B2E3-4E26-6690-C0DBC860E363}"/>
          </ac:spMkLst>
        </pc:spChg>
        <pc:spChg chg="mod">
          <ac:chgData name="Alice Wolke" userId="d3fc20e8-9f67-4110-b5e7-8648597a3678" providerId="ADAL" clId="{EE4AF7F1-115B-4D7C-AA36-027F9A896167}" dt="2024-11-16T20:32:05.055" v="5" actId="962"/>
          <ac:spMkLst>
            <pc:docMk/>
            <pc:sldMk cId="2050114998" sldId="283"/>
            <ac:spMk id="12" creationId="{FB1F96FB-794D-72BB-C280-6108083CB4CE}"/>
          </ac:spMkLst>
        </pc:spChg>
        <pc:picChg chg="mod">
          <ac:chgData name="Alice Wolke" userId="d3fc20e8-9f67-4110-b5e7-8648597a3678" providerId="ADAL" clId="{EE4AF7F1-115B-4D7C-AA36-027F9A896167}" dt="2024-11-16T20:31:48.131" v="1" actId="962"/>
          <ac:picMkLst>
            <pc:docMk/>
            <pc:sldMk cId="2050114998" sldId="283"/>
            <ac:picMk id="5" creationId="{B3C4F810-ED5C-CFDD-3397-729E098A7A75}"/>
          </ac:picMkLst>
        </pc:picChg>
        <pc:picChg chg="mod">
          <ac:chgData name="Alice Wolke" userId="d3fc20e8-9f67-4110-b5e7-8648597a3678" providerId="ADAL" clId="{EE4AF7F1-115B-4D7C-AA36-027F9A896167}" dt="2024-11-16T20:32:01.065" v="4" actId="962"/>
          <ac:picMkLst>
            <pc:docMk/>
            <pc:sldMk cId="2050114998" sldId="283"/>
            <ac:picMk id="16" creationId="{6275BD94-E315-B30B-37D4-02B15E2FC22B}"/>
          </ac:picMkLst>
        </pc:picChg>
      </pc:sldChg>
    </pc:docChg>
  </pc:docChgLst>
  <pc:docChgLst>
    <pc:chgData name="EJ Cheon" userId="bc275b22-34b6-41d7-a360-84f4c32a14d9" providerId="ADAL" clId="{D2881E3F-22CF-4D65-A036-2F490215A19D}"/>
    <pc:docChg chg="modSld">
      <pc:chgData name="EJ Cheon" userId="bc275b22-34b6-41d7-a360-84f4c32a14d9" providerId="ADAL" clId="{D2881E3F-22CF-4D65-A036-2F490215A19D}" dt="2024-11-16T20:01:09.245" v="19" actId="20577"/>
      <pc:docMkLst>
        <pc:docMk/>
      </pc:docMkLst>
      <pc:sldChg chg="modSp mod">
        <pc:chgData name="EJ Cheon" userId="bc275b22-34b6-41d7-a360-84f4c32a14d9" providerId="ADAL" clId="{D2881E3F-22CF-4D65-A036-2F490215A19D}" dt="2024-11-16T20:01:09.245" v="19" actId="20577"/>
        <pc:sldMkLst>
          <pc:docMk/>
          <pc:sldMk cId="2050114998" sldId="283"/>
        </pc:sldMkLst>
        <pc:spChg chg="mod">
          <ac:chgData name="EJ Cheon" userId="bc275b22-34b6-41d7-a360-84f4c32a14d9" providerId="ADAL" clId="{D2881E3F-22CF-4D65-A036-2F490215A19D}" dt="2024-11-16T20:01:09.245" v="19" actId="20577"/>
          <ac:spMkLst>
            <pc:docMk/>
            <pc:sldMk cId="2050114998" sldId="283"/>
            <ac:spMk id="15" creationId="{513D1ACF-9F06-BC44-D679-1413FAB34E0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3C0AD-742E-4202-A331-F6E3BF6C6213}" type="datetimeFigureOut">
              <a:rPr lang="en-US" smtClean="0"/>
              <a:t>11/16/2024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83EC8-977C-4B4A-AB8A-3CE30B791803}" type="slidenum">
              <a:rPr lang="en-US" smtClean="0"/>
              <a:t>‹#›</a:t>
            </a:fld>
            <a:endParaRPr lang="en-US"/>
          </a:p>
        </p:txBody>
      </p:sp>
    </p:spTree>
    <p:extLst>
      <p:ext uri="{BB962C8B-B14F-4D97-AF65-F5344CB8AC3E}">
        <p14:creationId xmlns:p14="http://schemas.microsoft.com/office/powerpoint/2010/main" val="210827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E7B03-D22C-13B8-7685-47CAA04962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522920-E43B-077C-CFC1-F1DD76049F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07DA6B-611C-608B-E3D3-07314C436F5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F97428E-0E15-162E-9D97-3B1A71564EF9}"/>
              </a:ext>
            </a:extLst>
          </p:cNvPr>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1694807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092-395F-7CB6-DCB1-B3E2FB083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3E0962-C099-9F6C-B624-D8A0D6CA0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51783-AE99-EEDD-FE17-CFA1462FD6A8}"/>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405E814B-1C0A-7E22-0CD7-61975D7FB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37960-A5A5-6912-3F02-8C9A63DDCD2D}"/>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34937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85D9-D444-39A0-6BE6-6667B2D2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AF96-E670-903B-0831-EF826A522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433D-2A05-D455-9661-A3D89A4B0C6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C10549AF-9A2F-7E04-B958-F84701722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CE69-D57D-25B6-6624-0486BDD6D59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5764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9540-AF15-DA58-72EE-DDFC79A87C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A375F-C416-DB53-7E42-6966BE5EA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DA8CE-361F-EB8A-F848-EAC8288E20B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0AA502B1-9255-DBDB-CD9D-4DFE4CD68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3326-0A16-8AD1-9AA7-0BCA48D14ACF}"/>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419356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9941257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132D-0FF0-C8A1-3859-AF1FE7246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F5BBB-4947-249F-8480-16A157228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59F1F-C6E2-E178-00B6-544E16A5CE8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5A84A4F-B17F-3903-D130-1D7E232E8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C4EDB-0C54-A16D-60F4-4B3108F44469}"/>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98079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F085-8DD1-441B-2546-BC42F36B54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87B9D-3247-0961-0DD7-8F20612AE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F4A2A6-1CFA-B948-A91F-0DDB145F01E6}"/>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BF2C05C7-CC9C-562C-09C3-C2AB61D5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CBBBF-4D05-634D-3F03-30E2CA376D0B}"/>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0681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4520-C003-5CE4-9D40-7D0860012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3EAE11-EED2-5155-34D2-3C52C95B4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45A49-48BA-2601-F84D-E3A6AFD5B2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7B3FDC-6EAF-53A7-7E2A-EB3F0C18F1B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74C98957-8D17-0984-C7A1-40D5BD7E3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C3BAE-C3B5-CB21-BA5E-35D83DC843EC}"/>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1141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71E1-0F37-D2E9-D8D1-1266B31BC5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0F3D0F-668C-6B82-0446-FD8141F3F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9EB99-5487-381A-0955-947654BCBD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39ABE-8705-FC43-740E-573FB26E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C55A8-7365-E250-5909-A4DB67F408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D717F-98E3-B2C3-FFA7-7EAA2018A53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8" name="Footer Placeholder 7">
            <a:extLst>
              <a:ext uri="{FF2B5EF4-FFF2-40B4-BE49-F238E27FC236}">
                <a16:creationId xmlns:a16="http://schemas.microsoft.com/office/drawing/2014/main" id="{87459578-C4B7-6EDF-7B23-0D895926F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4F1F2-B2F4-2A5A-01E7-DD387A6AA4B3}"/>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51282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2EEC-6248-4931-8C2A-D8E0438D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6E734-9063-06AE-F9D1-E366E187182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4" name="Footer Placeholder 3">
            <a:extLst>
              <a:ext uri="{FF2B5EF4-FFF2-40B4-BE49-F238E27FC236}">
                <a16:creationId xmlns:a16="http://schemas.microsoft.com/office/drawing/2014/main" id="{D995AD80-5C7D-5598-FE6B-7DC88B54A6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10E2D-EBDA-3408-4417-5B449D569C84}"/>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846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EDE18-D2FA-A239-846E-247EC11F29D9}"/>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3" name="Footer Placeholder 2">
            <a:extLst>
              <a:ext uri="{FF2B5EF4-FFF2-40B4-BE49-F238E27FC236}">
                <a16:creationId xmlns:a16="http://schemas.microsoft.com/office/drawing/2014/main" id="{76F0A159-7974-E46F-93DC-17D7B7A1B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2ED2A-72AF-0E89-6552-B42A58B262F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4087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5EE0-F17F-E501-FB62-7B0D272B3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D5809-5AAB-0D38-2066-EEFC2A01D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754FB-A4B9-D326-C087-AB1490B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BDB54-90A5-8CF7-E4C5-2EA74EFA05A5}"/>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2944124C-7CC0-958D-D2D1-F82B96FA3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310D5-AC69-6D71-BC35-AD40F8C3BEC2}"/>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0809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0AC-CB3B-C82F-45D7-D614BDE1D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1B76D-730D-AFF5-42A5-B86694012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5622D4-EFD8-7DF6-A232-E57F93DA2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A0FE4-0569-ADD0-A3DE-46A15DA8685D}"/>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4AA4A6B4-0DC4-7C6D-95F4-ABDA29519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C86BD-F329-29EB-90E1-A8188A7325A8}"/>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709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5B6F-546E-03D6-4A14-A9B3AB8D7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7DDD3-4237-7BFF-F93E-8C792DC86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E17F-99B3-5327-30B5-68F075B1F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98C8064-A138-0282-F0AC-A270A7ED4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E3105-822F-C9E2-58D6-27C84AA581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B9BDB-CF49-4283-BB57-058F7611A49C}" type="slidenum">
              <a:rPr lang="en-US" smtClean="0"/>
              <a:t>‹#›</a:t>
            </a:fld>
            <a:endParaRPr lang="en-US"/>
          </a:p>
        </p:txBody>
      </p:sp>
    </p:spTree>
    <p:extLst>
      <p:ext uri="{BB962C8B-B14F-4D97-AF65-F5344CB8AC3E}">
        <p14:creationId xmlns:p14="http://schemas.microsoft.com/office/powerpoint/2010/main" val="73395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0D5DBA-659A-C1E8-A77A-210184AA109E}"/>
            </a:ext>
          </a:extLst>
        </p:cNvPr>
        <p:cNvGrpSpPr/>
        <p:nvPr/>
      </p:nvGrpSpPr>
      <p:grpSpPr>
        <a:xfrm>
          <a:off x="0" y="0"/>
          <a:ext cx="0" cy="0"/>
          <a:chOff x="0" y="0"/>
          <a:chExt cx="0" cy="0"/>
        </a:xfrm>
      </p:grpSpPr>
      <p:pic>
        <p:nvPicPr>
          <p:cNvPr id="5" name="Picture 4" descr="AHA 100 Years Bold Hearts logo">
            <a:extLst>
              <a:ext uri="{FF2B5EF4-FFF2-40B4-BE49-F238E27FC236}">
                <a16:creationId xmlns:a16="http://schemas.microsoft.com/office/drawing/2014/main" id="{B3C4F810-ED5C-CFDD-3397-729E098A7A75}"/>
              </a:ext>
            </a:extLst>
          </p:cNvPr>
          <p:cNvPicPr>
            <a:picLocks noGrp="1" noRot="1" noChangeAspect="1" noMove="1" noResize="1" noEditPoints="1" noAdjustHandles="1" noChangeArrowheads="1" noChangeShapeType="1" noCrop="1"/>
          </p:cNvPicPr>
          <p:nvPr/>
        </p:nvPicPr>
        <p:blipFill>
          <a:blip r:embed="rId3">
            <a:alphaModFix amt="10000"/>
            <a:extLst>
              <a:ext uri="{28A0092B-C50C-407E-A947-70E740481C1C}">
                <a14:useLocalDpi xmlns:a14="http://schemas.microsoft.com/office/drawing/2010/main" val="0"/>
              </a:ext>
            </a:extLst>
          </a:blip>
          <a:stretch>
            <a:fillRect/>
          </a:stretch>
        </p:blipFill>
        <p:spPr>
          <a:xfrm>
            <a:off x="4537479" y="3209152"/>
            <a:ext cx="2873414" cy="2873414"/>
          </a:xfrm>
          <a:prstGeom prst="rect">
            <a:avLst/>
          </a:prstGeom>
        </p:spPr>
      </p:pic>
      <p:sp>
        <p:nvSpPr>
          <p:cNvPr id="2" name="Title 1">
            <a:extLst>
              <a:ext uri="{FF2B5EF4-FFF2-40B4-BE49-F238E27FC236}">
                <a16:creationId xmlns:a16="http://schemas.microsoft.com/office/drawing/2014/main" id="{6C05737D-8561-BD94-B5BF-D8CBD8E004EE}"/>
              </a:ext>
            </a:extLst>
          </p:cNvPr>
          <p:cNvSpPr>
            <a:spLocks noGrp="1" noRot="1" noMove="1" noResize="1" noEditPoints="1" noAdjustHandles="1" noChangeArrowheads="1" noChangeShapeType="1"/>
          </p:cNvSpPr>
          <p:nvPr>
            <p:ph type="title"/>
          </p:nvPr>
        </p:nvSpPr>
        <p:spPr>
          <a:xfrm>
            <a:off x="0" y="1"/>
            <a:ext cx="12192000" cy="915103"/>
          </a:xfrm>
          <a:solidFill>
            <a:srgbClr val="C10E20"/>
          </a:solidFill>
        </p:spPr>
        <p:txBody>
          <a:bodyPr>
            <a:noAutofit/>
          </a:bodyPr>
          <a:lstStyle/>
          <a:p>
            <a:pPr algn="ctr">
              <a:lnSpc>
                <a:spcPct val="100000"/>
              </a:lnSpc>
            </a:pPr>
            <a:r>
              <a:rPr lang="en-US" sz="2400" dirty="0">
                <a:solidFill>
                  <a:schemeClr val="bg1"/>
                </a:solidFill>
                <a:latin typeface="Lub Dub Bold"/>
                <a:cs typeface="Arial"/>
              </a:rPr>
              <a:t>	</a:t>
            </a:r>
            <a:r>
              <a:rPr lang="en-US" sz="2000" dirty="0">
                <a:solidFill>
                  <a:schemeClr val="bg1"/>
                </a:solidFill>
                <a:latin typeface="Lub Dub Bold"/>
                <a:cs typeface="Arial"/>
              </a:rPr>
              <a:t> PHARM-HF A&amp;F</a:t>
            </a:r>
            <a:r>
              <a:rPr lang="en-US" sz="1600" dirty="0">
                <a:solidFill>
                  <a:schemeClr val="bg1"/>
                </a:solidFill>
                <a:latin typeface="Lub Dub Condensed"/>
                <a:cs typeface="Arial"/>
              </a:rPr>
              <a:t>:  </a:t>
            </a:r>
            <a:r>
              <a:rPr lang="en-US" sz="1800" dirty="0">
                <a:solidFill>
                  <a:schemeClr val="bg1"/>
                </a:solidFill>
                <a:latin typeface="Lub Dub Condensed"/>
                <a:cs typeface="Arial"/>
              </a:rPr>
              <a:t>Evaluation of Randomized Audit and Feedback to Increase Heart Failure Medication Optimization Among Primary Care Pharmacists in the Veterans Affairs Health Care System </a:t>
            </a:r>
          </a:p>
        </p:txBody>
      </p:sp>
      <p:sp>
        <p:nvSpPr>
          <p:cNvPr id="10" name="Rectangle 9">
            <a:extLst>
              <a:ext uri="{FF2B5EF4-FFF2-40B4-BE49-F238E27FC236}">
                <a16:creationId xmlns:a16="http://schemas.microsoft.com/office/drawing/2014/main" id="{47A1D6E9-B2E3-4E26-6690-C0DBC860E36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a:extLst>
              <a:ext uri="{FF2B5EF4-FFF2-40B4-BE49-F238E27FC236}">
                <a16:creationId xmlns:a16="http://schemas.microsoft.com/office/drawing/2014/main" id="{755DC1FE-4F1F-A3EE-9F79-551CB8B21FD6}"/>
              </a:ext>
            </a:extLst>
          </p:cNvPr>
          <p:cNvSpPr txBox="1"/>
          <p:nvPr/>
        </p:nvSpPr>
        <p:spPr>
          <a:xfrm>
            <a:off x="9995505" y="6292693"/>
            <a:ext cx="1425417" cy="461665"/>
          </a:xfrm>
          <a:prstGeom prst="rect">
            <a:avLst/>
          </a:prstGeom>
          <a:noFill/>
        </p:spPr>
        <p:txBody>
          <a:bodyPr wrap="square" rtlCol="0">
            <a:spAutoFit/>
          </a:bodyPr>
          <a:lstStyle/>
          <a:p>
            <a:r>
              <a:rPr lang="en-US" sz="2400">
                <a:solidFill>
                  <a:srgbClr val="C10E20"/>
                </a:solidFill>
                <a:latin typeface="Lub Dub Bold" panose="020B0603030403020204"/>
              </a:rPr>
              <a:t>#AHA2</a:t>
            </a:r>
          </a:p>
        </p:txBody>
      </p:sp>
      <p:sp>
        <p:nvSpPr>
          <p:cNvPr id="15" name="TextBox 4">
            <a:extLst>
              <a:ext uri="{FF2B5EF4-FFF2-40B4-BE49-F238E27FC236}">
                <a16:creationId xmlns:a16="http://schemas.microsoft.com/office/drawing/2014/main" id="{513D1ACF-9F06-BC44-D679-1413FAB34E0A}"/>
              </a:ext>
            </a:extLst>
          </p:cNvPr>
          <p:cNvSpPr txBox="1">
            <a:spLocks noGrp="1" noRot="1" noMove="1" noResize="1" noEditPoints="1" noAdjustHandles="1" noChangeArrowheads="1" noChangeShapeType="1"/>
          </p:cNvSpPr>
          <p:nvPr/>
        </p:nvSpPr>
        <p:spPr bwMode="auto">
          <a:xfrm>
            <a:off x="0" y="6391233"/>
            <a:ext cx="7410893"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933" i="1" dirty="0">
                <a:solidFill>
                  <a:srgbClr val="FFFFFF"/>
                </a:solidFill>
                <a:latin typeface="Lub Dub Medium" panose="020B0603030403020204" pitchFamily="34" charset="0"/>
              </a:rPr>
              <a:t>Presented by  Alexander </a:t>
            </a:r>
            <a:r>
              <a:rPr lang="en-US" altLang="en-US" sz="933" i="1">
                <a:solidFill>
                  <a:srgbClr val="FFFFFF"/>
                </a:solidFill>
                <a:latin typeface="Lub Dub Medium" panose="020B0603030403020204" pitchFamily="34" charset="0"/>
              </a:rPr>
              <a:t>Sandhu, </a:t>
            </a:r>
            <a:r>
              <a:rPr lang="en-US" altLang="en-US" sz="933" i="1" dirty="0">
                <a:solidFill>
                  <a:srgbClr val="FFFFFF"/>
                </a:solidFill>
                <a:latin typeface="Lub Dub Medium" panose="020B0603030403020204" pitchFamily="34" charset="0"/>
              </a:rPr>
              <a:t>Stanford University, CA, USA.   Scientific Sessions 2024.  </a:t>
            </a:r>
          </a:p>
          <a:p>
            <a:pPr>
              <a:lnSpc>
                <a:spcPct val="100000"/>
              </a:lnSpc>
              <a:spcBef>
                <a:spcPct val="0"/>
              </a:spcBef>
              <a:buNone/>
            </a:pPr>
            <a:r>
              <a:rPr lang="en-US" altLang="en-US" sz="933" i="1" dirty="0">
                <a:solidFill>
                  <a:srgbClr val="FFFFFF"/>
                </a:solidFill>
                <a:latin typeface="Lub Dub Medium" panose="020B0603030403020204" pitchFamily="34" charset="0"/>
              </a:rPr>
              <a:t>© 2024, American Heart Association. All rights reserved.  </a:t>
            </a:r>
            <a:r>
              <a:rPr lang="en-US" sz="933" i="1" dirty="0">
                <a:solidFill>
                  <a:srgbClr val="FFFFFF"/>
                </a:solidFill>
                <a:latin typeface="Lub Dub Medium" panose="020B0603030403020204" pitchFamily="34" charset="0"/>
                <a:ea typeface="Calibri" panose="020F0502020204030204" pitchFamily="34" charset="0"/>
              </a:rPr>
              <a:t>Results reflect the data available at the time of presentation.</a:t>
            </a:r>
          </a:p>
          <a:p>
            <a:pPr eaLnBrk="1" hangingPunct="1">
              <a:lnSpc>
                <a:spcPct val="100000"/>
              </a:lnSpc>
              <a:spcBef>
                <a:spcPct val="0"/>
              </a:spcBef>
              <a:buFontTx/>
              <a:buNone/>
            </a:pPr>
            <a:endParaRPr lang="en-US" altLang="en-US" sz="933" dirty="0">
              <a:latin typeface="Lub Dub Medium" panose="020B0603030403020204" pitchFamily="34" charset="0"/>
            </a:endParaRPr>
          </a:p>
        </p:txBody>
      </p:sp>
      <p:pic>
        <p:nvPicPr>
          <p:cNvPr id="16" name="Picture 15" descr="AHA 100 Years Bold Hearts logo">
            <a:extLst>
              <a:ext uri="{FF2B5EF4-FFF2-40B4-BE49-F238E27FC236}">
                <a16:creationId xmlns:a16="http://schemas.microsoft.com/office/drawing/2014/main" id="{6275BD94-E315-B30B-37D4-02B15E2FC22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82522" y="40768"/>
            <a:ext cx="881780" cy="833569"/>
          </a:xfrm>
          <a:prstGeom prst="rect">
            <a:avLst/>
          </a:prstGeom>
        </p:spPr>
      </p:pic>
      <p:sp>
        <p:nvSpPr>
          <p:cNvPr id="3" name="TextBox 2">
            <a:extLst>
              <a:ext uri="{FF2B5EF4-FFF2-40B4-BE49-F238E27FC236}">
                <a16:creationId xmlns:a16="http://schemas.microsoft.com/office/drawing/2014/main" id="{037C0778-4273-943F-0A6F-F200952F54ED}"/>
              </a:ext>
            </a:extLst>
          </p:cNvPr>
          <p:cNvSpPr txBox="1">
            <a:spLocks noGrp="1" noRot="1" noMove="1" noResize="1" noEditPoints="1" noAdjustHandles="1" noChangeArrowheads="1" noChangeShapeType="1"/>
          </p:cNvSpPr>
          <p:nvPr/>
        </p:nvSpPr>
        <p:spPr>
          <a:xfrm>
            <a:off x="8842076" y="6454029"/>
            <a:ext cx="3349036" cy="430887"/>
          </a:xfrm>
          <a:prstGeom prst="rect">
            <a:avLst/>
          </a:prstGeom>
          <a:noFill/>
        </p:spPr>
        <p:txBody>
          <a:bodyPr wrap="square" rtlCol="0">
            <a:spAutoFit/>
          </a:bodyPr>
          <a:lstStyle/>
          <a:p>
            <a:pPr algn="r"/>
            <a:r>
              <a:rPr lang="en-US" sz="1100" b="1">
                <a:solidFill>
                  <a:schemeClr val="bg1"/>
                </a:solidFill>
                <a:latin typeface="Lub Dub Medium" panose="020B0603030403020204" pitchFamily="34" charset="77"/>
              </a:rPr>
              <a:t>Professional Heart Daily</a:t>
            </a:r>
            <a:br>
              <a:rPr lang="en-US" sz="1100" b="1">
                <a:solidFill>
                  <a:schemeClr val="bg1"/>
                </a:solidFill>
                <a:latin typeface="Lub Dub Medium" panose="020B0603030403020204" pitchFamily="34" charset="77"/>
              </a:rPr>
            </a:br>
            <a:r>
              <a:rPr lang="en-US" sz="1100" b="1">
                <a:solidFill>
                  <a:schemeClr val="bg1"/>
                </a:solidFill>
                <a:latin typeface="Lub Dub Medium" panose="020B0603030403020204" pitchFamily="34" charset="77"/>
              </a:rPr>
              <a:t>@</a:t>
            </a:r>
            <a:r>
              <a:rPr lang="en-US" sz="1100" b="1" err="1">
                <a:solidFill>
                  <a:schemeClr val="bg1"/>
                </a:solidFill>
                <a:latin typeface="Lub Dub Medium" panose="020B0603030403020204" pitchFamily="34" charset="77"/>
              </a:rPr>
              <a:t>AHAScience</a:t>
            </a:r>
            <a:r>
              <a:rPr lang="en-US" sz="1100" b="1">
                <a:solidFill>
                  <a:schemeClr val="bg1"/>
                </a:solidFill>
                <a:latin typeface="Lub Dub Medium" panose="020B0603030403020204" pitchFamily="34" charset="77"/>
              </a:rPr>
              <a:t> | #AHA24</a:t>
            </a:r>
          </a:p>
        </p:txBody>
      </p:sp>
      <p:graphicFrame>
        <p:nvGraphicFramePr>
          <p:cNvPr id="7" name="Table 6">
            <a:extLst>
              <a:ext uri="{FF2B5EF4-FFF2-40B4-BE49-F238E27FC236}">
                <a16:creationId xmlns:a16="http://schemas.microsoft.com/office/drawing/2014/main" id="{F5D7D515-F2C2-C79D-CF70-DD94D7EC99B4}"/>
              </a:ext>
            </a:extLst>
          </p:cNvPr>
          <p:cNvGraphicFramePr>
            <a:graphicFrameLocks/>
          </p:cNvGraphicFramePr>
          <p:nvPr>
            <p:extLst>
              <p:ext uri="{D42A27DB-BD31-4B8C-83A1-F6EECF244321}">
                <p14:modId xmlns:p14="http://schemas.microsoft.com/office/powerpoint/2010/main" val="2727613261"/>
              </p:ext>
            </p:extLst>
          </p:nvPr>
        </p:nvGraphicFramePr>
        <p:xfrm>
          <a:off x="-447" y="2778582"/>
          <a:ext cx="12191110" cy="3000533"/>
        </p:xfrm>
        <a:graphic>
          <a:graphicData uri="http://schemas.openxmlformats.org/drawingml/2006/table">
            <a:tbl>
              <a:tblPr firstRow="1">
                <a:tableStyleId>{5C22544A-7EE6-4342-B048-85BDC9FD1C3A}</a:tableStyleId>
              </a:tblPr>
              <a:tblGrid>
                <a:gridCol w="4817544">
                  <a:extLst>
                    <a:ext uri="{9D8B030D-6E8A-4147-A177-3AD203B41FA5}">
                      <a16:colId xmlns:a16="http://schemas.microsoft.com/office/drawing/2014/main" val="1763058588"/>
                    </a:ext>
                  </a:extLst>
                </a:gridCol>
                <a:gridCol w="1772239">
                  <a:extLst>
                    <a:ext uri="{9D8B030D-6E8A-4147-A177-3AD203B41FA5}">
                      <a16:colId xmlns:a16="http://schemas.microsoft.com/office/drawing/2014/main" val="2607267817"/>
                    </a:ext>
                  </a:extLst>
                </a:gridCol>
                <a:gridCol w="2184088">
                  <a:extLst>
                    <a:ext uri="{9D8B030D-6E8A-4147-A177-3AD203B41FA5}">
                      <a16:colId xmlns:a16="http://schemas.microsoft.com/office/drawing/2014/main" val="1931574877"/>
                    </a:ext>
                  </a:extLst>
                </a:gridCol>
                <a:gridCol w="1519944">
                  <a:extLst>
                    <a:ext uri="{9D8B030D-6E8A-4147-A177-3AD203B41FA5}">
                      <a16:colId xmlns:a16="http://schemas.microsoft.com/office/drawing/2014/main" val="3812524086"/>
                    </a:ext>
                  </a:extLst>
                </a:gridCol>
                <a:gridCol w="1897295">
                  <a:extLst>
                    <a:ext uri="{9D8B030D-6E8A-4147-A177-3AD203B41FA5}">
                      <a16:colId xmlns:a16="http://schemas.microsoft.com/office/drawing/2014/main" val="3309840640"/>
                    </a:ext>
                  </a:extLst>
                </a:gridCol>
              </a:tblGrid>
              <a:tr h="445385">
                <a:tc>
                  <a:txBody>
                    <a:bodyPr/>
                    <a:lstStyle/>
                    <a:p>
                      <a:pPr algn="ct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b="1" dirty="0">
                          <a:latin typeface="Lub Dub Medium"/>
                        </a:rPr>
                        <a:t>AF/AF+</a:t>
                      </a:r>
                    </a:p>
                    <a:p>
                      <a:pPr algn="ctr"/>
                      <a:r>
                        <a:rPr lang="en-US" sz="1400" b="1" dirty="0">
                          <a:latin typeface="Lub Dub Medium"/>
                        </a:rPr>
                        <a:t>(n=58)</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dirty="0">
                          <a:latin typeface="Lub Dub Medium"/>
                        </a:rPr>
                        <a:t>Education Only </a:t>
                      </a:r>
                    </a:p>
                    <a:p>
                      <a:pPr algn="ctr"/>
                      <a:r>
                        <a:rPr lang="en-US" sz="1400" dirty="0">
                          <a:latin typeface="Lub Dub Medium"/>
                        </a:rPr>
                        <a:t>(n=62)</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dirty="0">
                          <a:latin typeface="Lub Dub Medium"/>
                        </a:rPr>
                        <a:t>Difference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Lub Dub Medium"/>
                        </a:rPr>
                        <a:t>P value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210019582"/>
                  </a:ext>
                </a:extLst>
              </a:tr>
              <a:tr h="356396">
                <a:tc gridSpan="5">
                  <a:txBody>
                    <a:bodyPr/>
                    <a:lstStyle/>
                    <a:p>
                      <a:pPr algn="l"/>
                      <a:endParaRPr lang="en-US" sz="500" b="1" dirty="0">
                        <a:latin typeface="Lub Dub Medium"/>
                      </a:endParaRPr>
                    </a:p>
                    <a:p>
                      <a:pPr algn="l"/>
                      <a:r>
                        <a:rPr lang="en-US" sz="1400" b="1" dirty="0">
                          <a:latin typeface="Lub Dub Medium"/>
                        </a:rPr>
                        <a:t>Primary Outcome </a:t>
                      </a:r>
                    </a:p>
                    <a:p>
                      <a:pPr algn="l"/>
                      <a:endParaRPr lang="en-US" sz="500" b="1"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7E6E6">
                        <a:alpha val="72157"/>
                      </a:srgbClr>
                    </a:solidFill>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pPr algn="l"/>
                      <a:endParaRPr lang="en-US" sz="1400" b="1"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7E6E6">
                        <a:alpha val="72157"/>
                      </a:srgbClr>
                    </a:solidFill>
                  </a:tcPr>
                </a:tc>
                <a:extLst>
                  <a:ext uri="{0D108BD9-81ED-4DB2-BD59-A6C34878D82A}">
                    <a16:rowId xmlns:a16="http://schemas.microsoft.com/office/drawing/2014/main" val="1872951020"/>
                  </a:ext>
                </a:extLst>
              </a:tr>
              <a:tr h="434641">
                <a:tc>
                  <a:txBody>
                    <a:bodyPr/>
                    <a:lstStyle/>
                    <a:p>
                      <a:pPr marL="227013" indent="0" algn="ctr"/>
                      <a:r>
                        <a:rPr lang="en-US" sz="1400" dirty="0">
                          <a:solidFill>
                            <a:schemeClr val="tx1"/>
                          </a:solidFill>
                          <a:latin typeface="Lub Dub Medium"/>
                        </a:rPr>
                        <a:t>Change in monthly HF related encounters </a:t>
                      </a:r>
                      <a:endParaRPr lang="en-US" sz="1400"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1.7</a:t>
                      </a:r>
                      <a:endParaRPr lang="en-US" sz="1400" dirty="0"/>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0.5</a:t>
                      </a:r>
                      <a:endParaRPr lang="en-US" sz="1400" dirty="0"/>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1.2</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&lt;0.01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548478652"/>
                  </a:ext>
                </a:extLst>
              </a:tr>
              <a:tr h="356396">
                <a:tc gridSpan="5">
                  <a:txBody>
                    <a:bodyPr/>
                    <a:lstStyle/>
                    <a:p>
                      <a:pPr algn="l"/>
                      <a:endParaRPr lang="en-US" sz="500" b="1" dirty="0">
                        <a:latin typeface="Lub Dub Medium"/>
                      </a:endParaRPr>
                    </a:p>
                    <a:p>
                      <a:pPr algn="l"/>
                      <a:r>
                        <a:rPr lang="en-US" sz="1400" b="1" dirty="0">
                          <a:latin typeface="Lub Dub Medium"/>
                        </a:rPr>
                        <a:t>Secondary Outcomes</a:t>
                      </a:r>
                    </a:p>
                    <a:p>
                      <a:pPr algn="l"/>
                      <a:endParaRPr lang="en-US" sz="500" b="1"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CEBEB">
                        <a:alpha val="72157"/>
                      </a:srgbClr>
                    </a:solidFill>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endParaRPr lang="en-US"/>
                    </a:p>
                  </a:txBody>
                  <a:tcPr>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c hMerge="1">
                  <a:txBody>
                    <a:bodyPr/>
                    <a:lstStyle/>
                    <a:p>
                      <a:pPr algn="l"/>
                      <a:endParaRPr lang="en-US" sz="1400" b="1" dirty="0">
                        <a:latin typeface="Lub Dub Medium"/>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CEBEB">
                        <a:alpha val="72157"/>
                      </a:srgbClr>
                    </a:solidFill>
                  </a:tcPr>
                </a:tc>
                <a:extLst>
                  <a:ext uri="{0D108BD9-81ED-4DB2-BD59-A6C34878D82A}">
                    <a16:rowId xmlns:a16="http://schemas.microsoft.com/office/drawing/2014/main" val="396436419"/>
                  </a:ext>
                </a:extLst>
              </a:tr>
              <a:tr h="566666">
                <a:tc>
                  <a:txBody>
                    <a:bodyPr/>
                    <a:lstStyle/>
                    <a:p>
                      <a:pPr marL="227013" indent="0" algn="l"/>
                      <a:r>
                        <a:rPr lang="en-US" sz="1400" dirty="0">
                          <a:latin typeface="Lub Dub Medium"/>
                        </a:rPr>
                        <a:t>Change in monthly HF medication adjustment encounters</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0.4</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0.2</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0.2</a:t>
                      </a:r>
                      <a:endParaRPr lang="en-US" sz="1400" dirty="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0.01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166264265"/>
                  </a:ext>
                </a:extLst>
              </a:tr>
              <a:tr h="566666">
                <a:tc>
                  <a:txBody>
                    <a:bodyPr/>
                    <a:lstStyle/>
                    <a:p>
                      <a:pPr marL="227013" indent="0" algn="l"/>
                      <a:r>
                        <a:rPr lang="en-US" sz="1400" dirty="0">
                          <a:latin typeface="Lub Dub Medium"/>
                        </a:rPr>
                        <a:t>Percent of HF patients with MRA initiation/</a:t>
                      </a:r>
                      <a:r>
                        <a:rPr lang="en-US" sz="1400" dirty="0" err="1">
                          <a:latin typeface="Lub Dub Medium"/>
                        </a:rPr>
                        <a:t>uptitration</a:t>
                      </a:r>
                      <a:r>
                        <a:rPr lang="en-US" sz="1400" dirty="0">
                          <a:latin typeface="Lub Dub Medium"/>
                        </a:rPr>
                        <a:t> (%)</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11.6</a:t>
                      </a:r>
                      <a:endParaRPr lang="en-US" sz="1400" dirty="0"/>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9.2</a:t>
                      </a:r>
                      <a:endParaRPr lang="en-US" sz="1400" dirty="0"/>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2.4</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&lt; 0.01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4166089533"/>
                  </a:ext>
                </a:extLst>
              </a:tr>
            </a:tbl>
          </a:graphicData>
        </a:graphic>
      </p:graphicFrame>
      <p:sp>
        <p:nvSpPr>
          <p:cNvPr id="12" name="Rectangle 11">
            <a:extLst>
              <a:ext uri="{FF2B5EF4-FFF2-40B4-BE49-F238E27FC236}">
                <a16:creationId xmlns:a16="http://schemas.microsoft.com/office/drawing/2014/main" id="{FB1F96FB-794D-72BB-C280-6108083CB4CE}"/>
              </a:ext>
              <a:ext uri="{C183D7F6-B498-43B3-948B-1728B52AA6E4}">
                <adec:decorative xmlns:adec="http://schemas.microsoft.com/office/drawing/2017/decorative" val="1"/>
              </a:ext>
            </a:extLst>
          </p:cNvPr>
          <p:cNvSpPr>
            <a:spLocks/>
          </p:cNvSpPr>
          <p:nvPr/>
        </p:nvSpPr>
        <p:spPr>
          <a:xfrm>
            <a:off x="0" y="5764120"/>
            <a:ext cx="12191109" cy="621760"/>
          </a:xfrm>
          <a:prstGeom prst="rect">
            <a:avLst/>
          </a:prstGeom>
          <a:solidFill>
            <a:srgbClr val="E7E6E6">
              <a:alpha val="72157"/>
            </a:srgbClr>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400" b="1">
              <a:solidFill>
                <a:schemeClr val="tx1"/>
              </a:solidFill>
              <a:latin typeface="Lub Dub Medium" panose="020B0603030403020204" pitchFamily="34" charset="0"/>
            </a:endParaRPr>
          </a:p>
        </p:txBody>
      </p:sp>
      <p:sp>
        <p:nvSpPr>
          <p:cNvPr id="13" name="TextBox 12">
            <a:extLst>
              <a:ext uri="{FF2B5EF4-FFF2-40B4-BE49-F238E27FC236}">
                <a16:creationId xmlns:a16="http://schemas.microsoft.com/office/drawing/2014/main" id="{F9A2D95B-45A4-8D59-DF3F-54F1BB2915BE}"/>
              </a:ext>
            </a:extLst>
          </p:cNvPr>
          <p:cNvSpPr txBox="1">
            <a:spLocks/>
          </p:cNvSpPr>
          <p:nvPr/>
        </p:nvSpPr>
        <p:spPr>
          <a:xfrm>
            <a:off x="9100" y="5764120"/>
            <a:ext cx="12172017" cy="523220"/>
          </a:xfrm>
          <a:prstGeom prst="rect">
            <a:avLst/>
          </a:prstGeom>
          <a:noFill/>
        </p:spPr>
        <p:txBody>
          <a:bodyPr wrap="square" rtlCol="0">
            <a:spAutoFit/>
          </a:bodyPr>
          <a:lstStyle/>
          <a:p>
            <a:r>
              <a:rPr lang="en-US" sz="1400" b="1" dirty="0">
                <a:latin typeface="Lub Dub Medium" panose="020B0603030403020204" pitchFamily="34" charset="0"/>
              </a:rPr>
              <a:t>Key Takeaways: </a:t>
            </a:r>
            <a:r>
              <a:rPr lang="en-US" sz="1400" dirty="0">
                <a:latin typeface="Lub Dub Medium" panose="020B0603030403020204" pitchFamily="34" charset="0"/>
              </a:rPr>
              <a:t>While education only or education with audit and feedback are effective in increasing HF-related encounters and medication management by primary care pharmacists, audit and feedback are modestly more effective</a:t>
            </a:r>
          </a:p>
        </p:txBody>
      </p:sp>
      <p:sp>
        <p:nvSpPr>
          <p:cNvPr id="4" name="TextBox 3">
            <a:extLst>
              <a:ext uri="{FF2B5EF4-FFF2-40B4-BE49-F238E27FC236}">
                <a16:creationId xmlns:a16="http://schemas.microsoft.com/office/drawing/2014/main" id="{CD98F1C3-8453-4A63-E298-0847C712934B}"/>
              </a:ext>
            </a:extLst>
          </p:cNvPr>
          <p:cNvSpPr txBox="1"/>
          <p:nvPr/>
        </p:nvSpPr>
        <p:spPr>
          <a:xfrm>
            <a:off x="-9988" y="922151"/>
            <a:ext cx="12191111" cy="738664"/>
          </a:xfrm>
          <a:prstGeom prst="rect">
            <a:avLst/>
          </a:prstGeom>
          <a:noFill/>
        </p:spPr>
        <p:txBody>
          <a:bodyPr wrap="square" rtlCol="0">
            <a:spAutoFit/>
          </a:bodyPr>
          <a:lstStyle/>
          <a:p>
            <a:r>
              <a:rPr lang="en-US" sz="1400" b="1" dirty="0">
                <a:latin typeface="Lub Dub Medium" panose="020B0603030403020204" pitchFamily="34" charset="0"/>
              </a:rPr>
              <a:t>RESULTS:  </a:t>
            </a:r>
            <a:r>
              <a:rPr lang="en-US" sz="1400" dirty="0">
                <a:latin typeface="Lub Dub Medium" panose="020B0603030403020204" pitchFamily="34" charset="0"/>
              </a:rPr>
              <a:t>Pharmacists in the AF/AF+ groups averaged 1.2 more HF-related encounters per month compared to the education only group (p&lt;0.01) and 0.2 more HF medication adjustment encounters per month (p=0.01). AF/AF+ groups also showed a higher rate of new or increased mineralocorticoid receptor antagonist (MRA) prescriptions (11.6% vs. 9.2%, p&lt;0.01).</a:t>
            </a:r>
            <a:endParaRPr lang="en-US" sz="1400" b="1" dirty="0">
              <a:latin typeface="Lub Dub Medium" panose="020B0603030403020204" pitchFamily="34" charset="0"/>
            </a:endParaRPr>
          </a:p>
        </p:txBody>
      </p:sp>
      <p:sp>
        <p:nvSpPr>
          <p:cNvPr id="8" name="TextBox 7">
            <a:extLst>
              <a:ext uri="{FF2B5EF4-FFF2-40B4-BE49-F238E27FC236}">
                <a16:creationId xmlns:a16="http://schemas.microsoft.com/office/drawing/2014/main" id="{FFC423FA-88C9-0258-3B31-EC973BE4ADAF}"/>
              </a:ext>
            </a:extLst>
          </p:cNvPr>
          <p:cNvSpPr txBox="1"/>
          <p:nvPr/>
        </p:nvSpPr>
        <p:spPr>
          <a:xfrm>
            <a:off x="-9993" y="1660815"/>
            <a:ext cx="12201993" cy="738664"/>
          </a:xfrm>
          <a:prstGeom prst="rect">
            <a:avLst/>
          </a:prstGeom>
          <a:noFill/>
          <a:ln>
            <a:solidFill>
              <a:schemeClr val="bg1">
                <a:lumMod val="75000"/>
              </a:schemeClr>
            </a:solidFill>
          </a:ln>
        </p:spPr>
        <p:txBody>
          <a:bodyPr wrap="square" rtlCol="0">
            <a:spAutoFit/>
          </a:bodyPr>
          <a:lstStyle/>
          <a:p>
            <a:r>
              <a:rPr lang="en-US" sz="1400" b="1" dirty="0">
                <a:latin typeface="Lub Dub Medium" panose="020B0603030403020204" pitchFamily="34" charset="0"/>
              </a:rPr>
              <a:t>PURPOSE:  </a:t>
            </a:r>
            <a:r>
              <a:rPr lang="en-US" sz="1400" dirty="0">
                <a:latin typeface="Lub Dub Medium" panose="020B0603030403020204" pitchFamily="34" charset="0"/>
              </a:rPr>
              <a:t>This study aimed to evaluate whether audit and feedback (AF) with targeted patient information (AF+) in addition to pharmacist education on HF medication management could improve heart failure (HF) medication optimization among primary care pharmacists in the Veterans Affairs Health Care System, specifically for veterans in Northern and Central California, Nevada, and the Pacific Islands.</a:t>
            </a:r>
            <a:endParaRPr lang="en-US" sz="1400" b="1" dirty="0">
              <a:latin typeface="Lub Dub Medium" panose="020B0603030403020204" pitchFamily="34" charset="0"/>
            </a:endParaRPr>
          </a:p>
        </p:txBody>
      </p:sp>
      <p:sp>
        <p:nvSpPr>
          <p:cNvPr id="11" name="TextBox 10">
            <a:extLst>
              <a:ext uri="{FF2B5EF4-FFF2-40B4-BE49-F238E27FC236}">
                <a16:creationId xmlns:a16="http://schemas.microsoft.com/office/drawing/2014/main" id="{9379A99F-6F09-59EE-01D4-2D8ECC1248F5}"/>
              </a:ext>
            </a:extLst>
          </p:cNvPr>
          <p:cNvSpPr txBox="1"/>
          <p:nvPr/>
        </p:nvSpPr>
        <p:spPr>
          <a:xfrm>
            <a:off x="-9994" y="2419159"/>
            <a:ext cx="12191111" cy="523220"/>
          </a:xfrm>
          <a:prstGeom prst="rect">
            <a:avLst/>
          </a:prstGeom>
          <a:noFill/>
        </p:spPr>
        <p:txBody>
          <a:bodyPr wrap="square" rtlCol="0">
            <a:spAutoFit/>
          </a:bodyPr>
          <a:lstStyle/>
          <a:p>
            <a:r>
              <a:rPr lang="en-US" sz="1400" b="1" dirty="0">
                <a:latin typeface="Lub Dub Medium" panose="020B0603030403020204" pitchFamily="34" charset="77"/>
              </a:rPr>
              <a:t>TRIAL DESIGN:  </a:t>
            </a:r>
            <a:r>
              <a:rPr lang="en-US" sz="1400" dirty="0">
                <a:effectLst/>
                <a:latin typeface="Lub Dub Medium" panose="020B0603030403020204" pitchFamily="34" charset="77"/>
                <a:ea typeface="Aptos" panose="020B0004020202020204" pitchFamily="34" charset="0"/>
                <a:cs typeface="Times New Roman" panose="02020603050405020304" pitchFamily="18" charset="0"/>
              </a:rPr>
              <a:t>A randomized quality improvement study, 120 pharmacists, 7,224 HF patients, 337 primary care teams.</a:t>
            </a:r>
          </a:p>
          <a:p>
            <a:endParaRPr lang="en-US" sz="1400" b="1" dirty="0">
              <a:latin typeface="Lub Dub Medium" panose="020B0603030403020204" pitchFamily="34" charset="0"/>
            </a:endParaRPr>
          </a:p>
        </p:txBody>
      </p:sp>
    </p:spTree>
    <p:extLst>
      <p:ext uri="{BB962C8B-B14F-4D97-AF65-F5344CB8AC3E}">
        <p14:creationId xmlns:p14="http://schemas.microsoft.com/office/powerpoint/2010/main" val="2050114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andTime xmlns="0da055a4-b6ec-4bb6-a3de-4e050d793ca6">2023-10-20T16:22:42+00:00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1B43CB-3AF3-408E-B5A5-CA8D9BA3822E}">
  <ds:schemaRefs>
    <ds:schemaRef ds:uri="http://schemas.microsoft.com/sharepoint/v3/contenttype/forms"/>
  </ds:schemaRefs>
</ds:datastoreItem>
</file>

<file path=customXml/itemProps2.xml><?xml version="1.0" encoding="utf-8"?>
<ds:datastoreItem xmlns:ds="http://schemas.openxmlformats.org/officeDocument/2006/customXml" ds:itemID="{D36F06A5-B16B-485D-8B1B-B6A4D13A9D26}">
  <ds:schemaRefs>
    <ds:schemaRef ds:uri="0da055a4-b6ec-4bb6-a3de-4e050d793ca6"/>
    <ds:schemaRef ds:uri="5f954091-2455-4b8c-90bc-f231fbff24c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2025CAF-B85F-427D-877D-FFCB512C3EE4}">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452</TotalTime>
  <Words>335</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Lub Dub Bold</vt:lpstr>
      <vt:lpstr>Lub Dub Condensed</vt:lpstr>
      <vt:lpstr>Lub Dub Medium</vt:lpstr>
      <vt:lpstr>Office Theme</vt:lpstr>
      <vt:lpstr>  PHARM-HF A&amp;F:  Evaluation of Randomized Audit and Feedback to Increase Heart Failure Medication Optimization Among Primary Care Pharmacists in the Veterans Affairs Health Care System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6</cp:revision>
  <dcterms:created xsi:type="dcterms:W3CDTF">2023-10-18T15:02:58Z</dcterms:created>
  <dcterms:modified xsi:type="dcterms:W3CDTF">2024-11-16T20:32:06Z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