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99" autoAdjust="0"/>
    <p:restoredTop sz="94707"/>
  </p:normalViewPr>
  <p:slideViewPr>
    <p:cSldViewPr snapToGrid="0">
      <p:cViewPr varScale="1">
        <p:scale>
          <a:sx n="81" d="100"/>
          <a:sy n="81" d="100"/>
        </p:scale>
        <p:origin x="14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HA 100 Years bold Hearts logo&#10;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79" y="3209152"/>
            <a:ext cx="2873414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Aptos" panose="020B0004020202020204" pitchFamily="34" charset="0"/>
              </a:rPr>
              <a:t>The My Heart Your Heart:</a:t>
            </a:r>
            <a:br>
              <a:rPr lang="en-US" sz="14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Aptos" panose="020B0004020202020204" pitchFamily="34" charset="0"/>
              </a:rPr>
            </a:br>
            <a:r>
              <a:rPr lang="en-US" sz="14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New Versus Reconditioned Pacemakers for Patients Unable to Obtain a New Device </a:t>
            </a:r>
            <a:br>
              <a:rPr lang="en-US" sz="14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</a:br>
            <a:r>
              <a:rPr lang="en-US" sz="14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in Low- and Middle-Income Countries</a:t>
            </a:r>
            <a:br>
              <a:rPr lang="en-US" sz="900" b="1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endParaRPr lang="en-US" sz="1800" b="1" dirty="0">
              <a:solidFill>
                <a:schemeClr val="bg1"/>
              </a:solidFill>
              <a:latin typeface="Lub Dub Medium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6391233"/>
            <a:ext cx="7410893" cy="512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Presented by:  </a:t>
            </a:r>
            <a:r>
              <a:rPr lang="en-US" sz="900" i="1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Aptos" panose="020B0004020202020204" pitchFamily="34" charset="0"/>
              </a:rPr>
              <a:t>Thomas Crawford, MD.</a:t>
            </a:r>
            <a:r>
              <a:rPr lang="en-US" sz="900" i="1" kern="100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Aptos" panose="020B0004020202020204" pitchFamily="34" charset="0"/>
                <a:cs typeface="Times New Roman" panose="02020603050405020304" pitchFamily="18" charset="0"/>
              </a:rPr>
              <a:t>  University of Michigan School of Medicine, USA</a:t>
            </a:r>
            <a:r>
              <a:rPr lang="en-US" altLang="en-US" sz="900" i="1" dirty="0">
                <a:solidFill>
                  <a:srgbClr val="FFFFFF"/>
                </a:solidFill>
                <a:latin typeface="Lub Dub Medium" panose="020B0603030403020204" pitchFamily="34" charset="0"/>
              </a:rPr>
              <a:t>.  Scientific Sessions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00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@AHAScience | #AHA24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AE8EB8-50D3-0322-A622-04B639C8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279106"/>
              </p:ext>
            </p:extLst>
          </p:nvPr>
        </p:nvGraphicFramePr>
        <p:xfrm>
          <a:off x="892" y="2891217"/>
          <a:ext cx="12191108" cy="24741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028308">
                  <a:extLst>
                    <a:ext uri="{9D8B030D-6E8A-4147-A177-3AD203B41FA5}">
                      <a16:colId xmlns:a16="http://schemas.microsoft.com/office/drawing/2014/main" val="1763058588"/>
                    </a:ext>
                  </a:extLst>
                </a:gridCol>
                <a:gridCol w="2479059">
                  <a:extLst>
                    <a:ext uri="{9D8B030D-6E8A-4147-A177-3AD203B41FA5}">
                      <a16:colId xmlns:a16="http://schemas.microsoft.com/office/drawing/2014/main" val="1574181512"/>
                    </a:ext>
                  </a:extLst>
                </a:gridCol>
                <a:gridCol w="2854941">
                  <a:extLst>
                    <a:ext uri="{9D8B030D-6E8A-4147-A177-3AD203B41FA5}">
                      <a16:colId xmlns:a16="http://schemas.microsoft.com/office/drawing/2014/main" val="41980419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49757821"/>
                    </a:ext>
                  </a:extLst>
                </a:gridCol>
              </a:tblGrid>
              <a:tr h="56610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77"/>
                        </a:rPr>
                        <a:t>New pacemaker </a:t>
                      </a:r>
                    </a:p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77"/>
                        </a:rPr>
                        <a:t>(N=149)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Reconditioned pacemaker (N=149)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P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19582"/>
                  </a:ext>
                </a:extLst>
              </a:tr>
              <a:tr h="33300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ub Dub Medium" panose="020B0603030403020204" pitchFamily="34" charset="77"/>
                        </a:rPr>
                        <a:t>Primary Outcome –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Freedom from procedure-related infection</a:t>
                      </a:r>
                      <a:endParaRPr lang="en-US" sz="1400" b="1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51020"/>
                  </a:ext>
                </a:extLst>
              </a:tr>
              <a:tr h="5250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    Any infection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77"/>
                        </a:rPr>
                        <a:t>2.9</a:t>
                      </a:r>
                      <a:endParaRPr lang="en-US" sz="14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&gt; 0.5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478652"/>
                  </a:ext>
                </a:extLst>
              </a:tr>
              <a:tr h="5250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    Infection resolved with antibiotics and PM removal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77"/>
                        </a:rPr>
                        <a:t>2.2</a:t>
                      </a:r>
                      <a:endParaRPr lang="en-US" sz="14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&gt; 0.5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082383"/>
                  </a:ext>
                </a:extLst>
              </a:tr>
              <a:tr h="525000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latin typeface="Lub Dub Medium" panose="020B0603030403020204" pitchFamily="34" charset="77"/>
                        </a:rPr>
                        <a:t>    Cellulitis </a:t>
                      </a:r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0.7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&gt; 0.5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121052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CBCD699-56C1-54CE-0B23-BC0A192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377343"/>
            <a:ext cx="12191109" cy="1008538"/>
          </a:xfrm>
          <a:prstGeom prst="rect">
            <a:avLst/>
          </a:prstGeom>
          <a:solidFill>
            <a:srgbClr val="E7E6E6">
              <a:alpha val="74902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1AD8C3-3982-C851-3A9A-0414E9D09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407272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77"/>
              </a:rPr>
              <a:t>Key Takeaways:  </a:t>
            </a:r>
            <a:r>
              <a:rPr lang="en-US" sz="1400" dirty="0">
                <a:latin typeface="Lub Dub Medium" panose="020B0603030403020204" pitchFamily="34" charset="77"/>
              </a:rPr>
              <a:t>Reconditioned pacemaker devices using an FDA-approved protocol are </a:t>
            </a:r>
            <a:r>
              <a:rPr lang="en-US" sz="1400">
                <a:latin typeface="Lub Dub Medium" panose="020B0603030403020204" pitchFamily="34" charset="77"/>
              </a:rPr>
              <a:t>non-inferior to </a:t>
            </a:r>
            <a:r>
              <a:rPr lang="en-US" sz="1400" dirty="0">
                <a:latin typeface="Lub Dub Medium" panose="020B0603030403020204" pitchFamily="34" charset="77"/>
              </a:rPr>
              <a:t>new ones.  </a:t>
            </a:r>
          </a:p>
          <a:p>
            <a:r>
              <a:rPr lang="en-US" sz="1400" u="none" strike="noStrike" dirty="0">
                <a:solidFill>
                  <a:srgbClr val="000000"/>
                </a:solidFill>
                <a:effectLst/>
                <a:latin typeface="Lub Dub Medium" panose="020B0603030403020204" pitchFamily="34" charset="77"/>
              </a:rPr>
              <a:t>Pacemaker reconditioning could enhance access to pacemaker therapy for patients who are unable to obtain a new device due to financial constraints.</a:t>
            </a:r>
            <a:r>
              <a:rPr lang="en-US" sz="1400" dirty="0">
                <a:latin typeface="Lub Dub Medium" panose="020B0603030403020204" pitchFamily="34" charset="77"/>
              </a:rPr>
              <a:t>  </a:t>
            </a:r>
            <a:endParaRPr lang="en-US" sz="1400" kern="100" dirty="0">
              <a:effectLst/>
              <a:latin typeface="Lub Dub Medium" panose="020B0603030403020204" pitchFamily="34" charset="77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400" b="1" dirty="0">
              <a:latin typeface="Lub Dub Medium" panose="020B06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CF00D3-B83D-8E6E-E48F-662D74DFEB50}"/>
              </a:ext>
            </a:extLst>
          </p:cNvPr>
          <p:cNvSpPr txBox="1"/>
          <p:nvPr/>
        </p:nvSpPr>
        <p:spPr>
          <a:xfrm>
            <a:off x="-9988" y="922151"/>
            <a:ext cx="121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RESULTS:  </a:t>
            </a:r>
            <a:r>
              <a:rPr lang="en-US" sz="1400" dirty="0">
                <a:latin typeface="Lub Dub Medium" panose="020B0603030403020204" pitchFamily="34" charset="0"/>
              </a:rPr>
              <a:t>Reconditioned pacemakers demonstrate comparable safety and efficacy to new pacemaker (PM) devices when assessed up to 90 days post-implementation.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C7E2CB-3C37-1218-876B-2E203F7B35FB}"/>
              </a:ext>
            </a:extLst>
          </p:cNvPr>
          <p:cNvSpPr txBox="1"/>
          <p:nvPr/>
        </p:nvSpPr>
        <p:spPr>
          <a:xfrm>
            <a:off x="-9989" y="1563940"/>
            <a:ext cx="12191111" cy="52322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 panose="020B0603030403020204" pitchFamily="34" charset="77"/>
              </a:rPr>
              <a:t>PURPOSE:  </a:t>
            </a:r>
            <a:r>
              <a:rPr lang="en-US" sz="1400" dirty="0">
                <a:latin typeface="Lub Dub Medium" panose="020B0603030403020204" pitchFamily="34" charset="77"/>
              </a:rPr>
              <a:t>A</a:t>
            </a:r>
            <a:r>
              <a:rPr lang="en-US" sz="1400" b="1" dirty="0">
                <a:latin typeface="Lub Dub Medium" panose="020B0603030403020204" pitchFamily="34" charset="77"/>
              </a:rPr>
              <a:t> </a:t>
            </a:r>
            <a:r>
              <a:rPr lang="en-US" sz="1400" dirty="0">
                <a:latin typeface="Lub Dub Medium" panose="020B0603030403020204" pitchFamily="34" charset="77"/>
              </a:rPr>
              <a:t>n</a:t>
            </a:r>
            <a:r>
              <a:rPr lang="en-US" sz="1400" dirty="0">
                <a:effectLst/>
                <a:latin typeface="Lub Dub Medium" panose="020B0603030403020204" pitchFamily="34" charset="77"/>
                <a:ea typeface="Aptos" panose="020B0004020202020204" pitchFamily="34" charset="0"/>
              </a:rPr>
              <a:t>oninferiority multicenter randomized trial of new vs. reconditioned pacemakers to determine the safety and efficacy of </a:t>
            </a:r>
            <a:r>
              <a:rPr lang="en-US" sz="1400" dirty="0">
                <a:latin typeface="Lub Dub Medium" panose="020B0603030403020204" pitchFamily="34" charset="77"/>
                <a:ea typeface="Aptos" panose="020B0004020202020204" pitchFamily="34" charset="0"/>
              </a:rPr>
              <a:t>reconditioned</a:t>
            </a:r>
            <a:r>
              <a:rPr lang="en-US" sz="1400" dirty="0">
                <a:effectLst/>
                <a:latin typeface="Lub Dub Medium" panose="020B0603030403020204" pitchFamily="34" charset="77"/>
                <a:ea typeface="Aptos" panose="020B0004020202020204" pitchFamily="34" charset="0"/>
              </a:rPr>
              <a:t> devices.</a:t>
            </a:r>
            <a:r>
              <a:rPr lang="en-US" sz="1400" dirty="0">
                <a:effectLst/>
                <a:latin typeface="Lub Dub Medium" panose="020B0603030403020204" pitchFamily="34" charset="77"/>
              </a:rPr>
              <a:t> </a:t>
            </a:r>
            <a:endParaRPr lang="en-US" sz="1400" b="1" dirty="0">
              <a:latin typeface="Lub Dub Medium" panose="020B0603030403020204" pitchFamily="34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B7B471-7570-A8AA-D4E1-8E276B7BFE24}"/>
              </a:ext>
            </a:extLst>
          </p:cNvPr>
          <p:cNvSpPr txBox="1"/>
          <p:nvPr/>
        </p:nvSpPr>
        <p:spPr>
          <a:xfrm>
            <a:off x="2042" y="2273780"/>
            <a:ext cx="1219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77"/>
              </a:rPr>
              <a:t>TRIAL DESIGN:  </a:t>
            </a:r>
            <a:r>
              <a:rPr lang="en-US" sz="1400" dirty="0">
                <a:latin typeface="Lub Dub Medium" panose="020B0603030403020204" pitchFamily="34" charset="77"/>
              </a:rPr>
              <a:t>Randomized, multicenter (7 International sites), non-inferiority, single-blinded, N=298</a:t>
            </a:r>
            <a:endParaRPr lang="en-US" sz="1400" b="1" dirty="0">
              <a:latin typeface="Lub Dub Medium" panose="020B0603030403020204" pitchFamily="34" charset="0"/>
            </a:endParaRPr>
          </a:p>
        </p:txBody>
      </p:sp>
      <p:pic>
        <p:nvPicPr>
          <p:cNvPr id="14" name="Picture 13" descr="American Heart AssociationLogo">
            <a:extLst>
              <a:ext uri="{FF2B5EF4-FFF2-40B4-BE49-F238E27FC236}">
                <a16:creationId xmlns:a16="http://schemas.microsoft.com/office/drawing/2014/main" id="{83F783AC-3760-3805-5BCA-E1EC22A310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56" y="151933"/>
            <a:ext cx="1097280" cy="59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1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0da055a4-b6ec-4bb6-a3de-4e050d793ca6"/>
    <ds:schemaRef ds:uri="http://schemas.microsoft.com/office/infopath/2007/PartnerControls"/>
    <ds:schemaRef ds:uri="http://purl.org/dc/dcmitype/"/>
    <ds:schemaRef ds:uri="5f954091-2455-4b8c-90bc-f231fbff24c4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237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Lub Dub Bold</vt:lpstr>
      <vt:lpstr>Lub Dub Medium</vt:lpstr>
      <vt:lpstr>Office Theme</vt:lpstr>
      <vt:lpstr> The My Heart Your Heart: New Versus Reconditioned Pacemakers for Patients Unable to Obtain a New Device  in Low- and Middle-Income Countries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28</cp:revision>
  <dcterms:created xsi:type="dcterms:W3CDTF">2023-10-18T15:02:58Z</dcterms:created>
  <dcterms:modified xsi:type="dcterms:W3CDTF">2024-11-17T21:06:34Z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