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77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2BC48578-B4B4-2150-8D3D-B189E0F764AE}" name="Paul St. Laurent" initials="PS" userId="S::Paul.StLaurent@heart.org::2e46ad51-cb08-4cb1-833f-88978fb9af81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CEBEB"/>
    <a:srgbClr val="E7E6E6"/>
    <a:srgbClr val="D0CECE"/>
    <a:srgbClr val="F1F1F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113"/>
    <p:restoredTop sz="94707"/>
  </p:normalViewPr>
  <p:slideViewPr>
    <p:cSldViewPr snapToGrid="0">
      <p:cViewPr varScale="1">
        <p:scale>
          <a:sx n="115" d="100"/>
          <a:sy n="115" d="100"/>
        </p:scale>
        <p:origin x="952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8/10/relationships/authors" Target="authors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F3C0AD-742E-4202-A331-F6E3BF6C6213}" type="datetimeFigureOut">
              <a:rPr lang="en-US" smtClean="0"/>
              <a:t>11/16/24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483EC8-977C-4B4A-AB8A-3CE30B7918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82708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BB1E8CF-6542-954F-8DA2-B9786D13B58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81015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C19092-395F-7CB6-DCB1-B3E2FB083E7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03E0962-C099-9F6C-B624-D8A0D6CA0B7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E51783-AE99-EEDD-FE17-CFA1462FD6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C5A2E-8A45-4660-9183-626E6C610D0E}" type="datetimeFigureOut">
              <a:rPr lang="en-US" smtClean="0"/>
              <a:t>11/16/24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5E814B-1C0A-7E22-0CD7-61975D7FB0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F37960-A5A5-6912-3F02-8C9A63DDCD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B9BDB-CF49-4283-BB57-058F7611A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93772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FA85D9-D444-39A0-6BE6-6667B2D2EC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42EAF96-E670-903B-0831-EF826A522C1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7B433D-2A05-D455-9661-A3D89A4B0C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C5A2E-8A45-4660-9183-626E6C610D0E}" type="datetimeFigureOut">
              <a:rPr lang="en-US" smtClean="0"/>
              <a:t>11/16/24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0549AF-9A2F-7E04-B958-F847017225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BACE69-D57D-25B6-6624-0486BDD6D5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B9BDB-CF49-4283-BB57-058F7611A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6430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E4E9540-AF15-DA58-72EE-DDFC79A87C6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0BA375F-C416-DB53-7E42-6966BE5EA39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ADA8CE-361F-EB8A-F848-EAC8288E20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C5A2E-8A45-4660-9183-626E6C610D0E}" type="datetimeFigureOut">
              <a:rPr lang="en-US" smtClean="0"/>
              <a:t>11/16/24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A502B1-9255-DBDB-CD9D-4DFE4CD68B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E23326-0A16-8AD1-9AA7-0BCA48D14A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B9BDB-CF49-4283-BB57-058F7611A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35642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83987" y="819631"/>
            <a:ext cx="11024027" cy="1234944"/>
          </a:xfrm>
        </p:spPr>
        <p:txBody>
          <a:bodyPr/>
          <a:lstStyle/>
          <a:p>
            <a:r>
              <a:rPr lang="en-US"/>
              <a:t>TITLE IS ALL CAPS AT 25-30PTS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583987" y="2054577"/>
            <a:ext cx="5346807" cy="4122387"/>
          </a:xfrm>
        </p:spPr>
        <p:txBody>
          <a:bodyPr/>
          <a:lstStyle/>
          <a:p>
            <a:pPr lvl="0"/>
            <a:r>
              <a:rPr lang="en-US"/>
              <a:t>Body copy is </a:t>
            </a:r>
            <a:r>
              <a:rPr lang="en-US" err="1"/>
              <a:t>Lub</a:t>
            </a:r>
            <a:r>
              <a:rPr lang="en-US"/>
              <a:t> Dub medium at 12pts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280963" y="2054575"/>
            <a:ext cx="5346807" cy="4122388"/>
          </a:xfrm>
        </p:spPr>
        <p:txBody>
          <a:bodyPr/>
          <a:lstStyle/>
          <a:p>
            <a:pPr lvl="0"/>
            <a:r>
              <a:rPr lang="en-US"/>
              <a:t>Body copy is </a:t>
            </a:r>
            <a:r>
              <a:rPr lang="en-US" err="1"/>
              <a:t>Lub</a:t>
            </a:r>
            <a:r>
              <a:rPr lang="en-US"/>
              <a:t> Dub medium at 12pts</a:t>
            </a:r>
          </a:p>
        </p:txBody>
      </p: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748CEBA3-75F4-C44D-B73D-0B702318674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83986" y="6356351"/>
            <a:ext cx="73408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67">
                <a:solidFill>
                  <a:schemeClr val="tx1">
                    <a:tint val="75000"/>
                  </a:schemeClr>
                </a:solidFill>
                <a:latin typeface="Lub Dub Medium" panose="020B0603030403020204" pitchFamily="34" charset="77"/>
              </a:defRPr>
            </a:lvl1pPr>
          </a:lstStyle>
          <a:p>
            <a:endParaRPr lang="en-US"/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D30CDFCE-7C23-674A-B775-292BE8CCF39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420922" y="6356351"/>
            <a:ext cx="7701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67">
                <a:solidFill>
                  <a:schemeClr val="tx1">
                    <a:tint val="75000"/>
                  </a:schemeClr>
                </a:solidFill>
                <a:latin typeface="Lub Dub Medium" panose="020B0603030403020204" pitchFamily="34" charset="77"/>
              </a:defRPr>
            </a:lvl1pPr>
          </a:lstStyle>
          <a:p>
            <a:fld id="{0E35BBB0-73A1-954D-9854-C6F827AED934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FA568A94-D992-3F4C-9B74-91659939C96C}"/>
              </a:ext>
            </a:extLst>
          </p:cNvPr>
          <p:cNvCxnSpPr>
            <a:cxnSpLocks/>
          </p:cNvCxnSpPr>
          <p:nvPr userDrawn="1"/>
        </p:nvCxnSpPr>
        <p:spPr>
          <a:xfrm>
            <a:off x="11367911" y="6356351"/>
            <a:ext cx="0" cy="3651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Picture Placeholder 10">
            <a:extLst>
              <a:ext uri="{FF2B5EF4-FFF2-40B4-BE49-F238E27FC236}">
                <a16:creationId xmlns:a16="http://schemas.microsoft.com/office/drawing/2014/main" id="{6AB790E6-53F5-E64B-BCDD-9FFA227D63B3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9902026" y="6356351"/>
            <a:ext cx="1326980" cy="365125"/>
          </a:xfrm>
        </p:spPr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r>
              <a:rPr lang="en-US"/>
              <a:t>Logo</a:t>
            </a:r>
          </a:p>
        </p:txBody>
      </p:sp>
      <p:sp>
        <p:nvSpPr>
          <p:cNvPr id="17" name="Text Placeholder 5">
            <a:extLst>
              <a:ext uri="{FF2B5EF4-FFF2-40B4-BE49-F238E27FC236}">
                <a16:creationId xmlns:a16="http://schemas.microsoft.com/office/drawing/2014/main" id="{B4FB5A2F-7334-4843-A818-7D4A8529D30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8248155" y="6356352"/>
            <a:ext cx="1600861" cy="365125"/>
          </a:xfrm>
        </p:spPr>
        <p:txBody>
          <a:bodyPr anchor="ctr">
            <a:normAutofit/>
          </a:bodyPr>
          <a:lstStyle>
            <a:lvl1pPr algn="r">
              <a:defRPr sz="1067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/>
              <a:t>Sponsored by:</a:t>
            </a:r>
          </a:p>
        </p:txBody>
      </p:sp>
      <p:sp>
        <p:nvSpPr>
          <p:cNvPr id="11" name="Text Placeholder 4">
            <a:extLst>
              <a:ext uri="{FF2B5EF4-FFF2-40B4-BE49-F238E27FC236}">
                <a16:creationId xmlns:a16="http://schemas.microsoft.com/office/drawing/2014/main" id="{07B8CBA4-47BB-754D-9401-004AE1AF2920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592836" y="1440874"/>
            <a:ext cx="9096109" cy="428813"/>
          </a:xfrm>
        </p:spPr>
        <p:txBody>
          <a:bodyPr>
            <a:normAutofit/>
          </a:bodyPr>
          <a:lstStyle>
            <a:lvl1pPr>
              <a:defRPr sz="2133" b="1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Subtitle is </a:t>
            </a:r>
            <a:r>
              <a:rPr lang="en-US" err="1"/>
              <a:t>Lub</a:t>
            </a:r>
            <a:r>
              <a:rPr lang="en-US"/>
              <a:t> Dub Bold at 16pt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D6DADFA7-6C6F-C64F-9925-C27F58B83D5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333528" y="123552"/>
            <a:ext cx="715037" cy="3856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412579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7D132D-0FF0-C8A1-3859-AF1FE7246D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EF5BBB-4947-249F-8480-16A157228D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F59F1F-C6E2-E178-00B6-544E16A5CE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C5A2E-8A45-4660-9183-626E6C610D0E}" type="datetimeFigureOut">
              <a:rPr lang="en-US" smtClean="0"/>
              <a:t>11/16/24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A84A4F-B17F-3903-D130-1D7E232E84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FC4EDB-0C54-A16D-60F4-4B3108F444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B9BDB-CF49-4283-BB57-058F7611A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07933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2CF085-8DD1-441B-2546-BC42F36B54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C287B9D-3247-0961-0DD7-8F20612AE1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F4A2A6-1CFA-B948-A91F-0DDB145F01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C5A2E-8A45-4660-9183-626E6C610D0E}" type="datetimeFigureOut">
              <a:rPr lang="en-US" smtClean="0"/>
              <a:t>11/16/24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2C05C7-CC9C-562C-09C3-C2AB61D5CA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6CBBBF-4D05-634D-3F03-30E2CA376D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B9BDB-CF49-4283-BB57-058F7611A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68104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E34520-C003-5CE4-9D40-7D08600120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3EAE11-EED2-5155-34D2-3C52C95B412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7345A49-48BA-2601-F84D-E3A6AFD5B2A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17B3FDC-6EAF-53A7-7E2A-EB3F0C18F1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C5A2E-8A45-4660-9183-626E6C610D0E}" type="datetimeFigureOut">
              <a:rPr lang="en-US" smtClean="0"/>
              <a:t>11/16/24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4C98957-8D17-0984-C7A1-40D5BD7E3E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29C3BAE-C3B5-CB21-BA5E-35D83DC843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B9BDB-CF49-4283-BB57-058F7611A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41115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7171E1-0F37-D2E9-D8D1-1266B31BC5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E0F3D0F-668C-6B82-0446-FD8141F3F7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629EB99-5487-381A-0955-947654BCBDA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3139ABE-8705-FC43-740E-573FB26E7A5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44C55A8-7365-E250-5909-A4DB67F4080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CAD717F-98E3-B2C3-FFA7-7EAA2018A5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C5A2E-8A45-4660-9183-626E6C610D0E}" type="datetimeFigureOut">
              <a:rPr lang="en-US" smtClean="0"/>
              <a:t>11/16/24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7459578-C4B7-6EDF-7B23-0D895926FC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D74F1F2-B2F4-2A5A-01E7-DD387A6AA4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B9BDB-CF49-4283-BB57-058F7611A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28202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9A2EEC-6248-4931-8C2A-D8E0438D6E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996E734-9063-06AE-F9D1-E366E18718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C5A2E-8A45-4660-9183-626E6C610D0E}" type="datetimeFigureOut">
              <a:rPr lang="en-US" smtClean="0"/>
              <a:t>11/16/24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995AD80-5C7D-5598-FE6B-7DC88B54A6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6610E2D-EBDA-3408-4417-5B449D569C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B9BDB-CF49-4283-BB57-058F7611A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6557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10EDE18-D2FA-A239-846E-247EC11F29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C5A2E-8A45-4660-9183-626E6C610D0E}" type="datetimeFigureOut">
              <a:rPr lang="en-US" smtClean="0"/>
              <a:t>11/16/24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6F0A159-7974-E46F-93DC-17D7B7A1B2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792ED2A-72AF-0E89-6552-B42A58B262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B9BDB-CF49-4283-BB57-058F7611A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8773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135EE0-F17F-E501-FB62-7B0D272B3A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BD5809-5AAB-0D38-2066-EEFC2A01D0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3F754FB-A4B9-D326-C087-AB1490BB617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0CBDB54-90A5-8CF7-E4C5-2EA74EFA05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C5A2E-8A45-4660-9183-626E6C610D0E}" type="datetimeFigureOut">
              <a:rPr lang="en-US" smtClean="0"/>
              <a:t>11/16/24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944124C-7CC0-958D-D2D1-F82B96FA30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BA310D5-AC69-6D71-BC35-AD40F8C3BE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B9BDB-CF49-4283-BB57-058F7611A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0933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D7B0AC-CB3B-C82F-45D7-D614BDE1DE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911B76D-730D-AFF5-42A5-B8669401209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45622D4-EFD8-7DF6-A232-E57F93DA28D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79A0FE4-0569-ADD0-A3DE-46A15DA868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C5A2E-8A45-4660-9183-626E6C610D0E}" type="datetimeFigureOut">
              <a:rPr lang="en-US" smtClean="0"/>
              <a:t>11/16/24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AA4A6B4-0DC4-7C6D-95F4-ABDA295195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EAC86BD-F329-29EB-90E1-A8188A7325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B9BDB-CF49-4283-BB57-058F7611A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09513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2D75B6F-546E-03D6-4A14-A9B3AB8D79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F47DDD3-4237-7BFF-F93E-8C792DC862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99E17F-99B3-5327-30B5-68F075B1FE4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8C5A2E-8A45-4660-9183-626E6C610D0E}" type="datetimeFigureOut">
              <a:rPr lang="en-US" smtClean="0"/>
              <a:t>11/16/24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8C8064-A138-0282-F0AC-A270A7ED4DF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EE3105-822F-C9E2-58D6-27C84AA5813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3B9BDB-CF49-4283-BB57-058F7611A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39507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red and white circle with a heart and text&#10;&#10;Description automatically generated">
            <a:extLst>
              <a:ext uri="{FF2B5EF4-FFF2-40B4-BE49-F238E27FC236}">
                <a16:creationId xmlns:a16="http://schemas.microsoft.com/office/drawing/2014/main" id="{AE06C520-99D6-C343-64B3-0882FF5258BE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3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37479" y="3209152"/>
            <a:ext cx="2873414" cy="2873414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8692D61E-4EF2-9041-8F44-38794650077F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title"/>
          </p:nvPr>
        </p:nvSpPr>
        <p:spPr>
          <a:xfrm>
            <a:off x="0" y="1"/>
            <a:ext cx="12192000" cy="915103"/>
          </a:xfrm>
          <a:solidFill>
            <a:srgbClr val="C10E20"/>
          </a:solidFill>
        </p:spPr>
        <p:txBody>
          <a:bodyPr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2200" b="1" dirty="0">
                <a:solidFill>
                  <a:schemeClr val="bg1"/>
                </a:solidFill>
                <a:latin typeface="Lub Dub Condensed" panose="020B0506030403020204" pitchFamily="34" charset="0"/>
                <a:cs typeface="Arial" panose="020B0604020202020204" pitchFamily="34" charset="0"/>
              </a:rPr>
              <a:t>	CLEAR SYNERGY</a:t>
            </a:r>
            <a:br>
              <a:rPr lang="en-US" sz="2200" dirty="0">
                <a:solidFill>
                  <a:schemeClr val="bg1"/>
                </a:solidFill>
                <a:latin typeface="Lub Dub Condensed" panose="020B0506030403020204" pitchFamily="34" charset="0"/>
                <a:cs typeface="Arial" panose="020B0604020202020204" pitchFamily="34" charset="0"/>
              </a:rPr>
            </a:br>
            <a:r>
              <a:rPr lang="en-US" sz="2200" dirty="0">
                <a:solidFill>
                  <a:schemeClr val="bg1"/>
                </a:solidFill>
                <a:latin typeface="Lub Dub Condensed" panose="020B0506030403020204" pitchFamily="34" charset="0"/>
                <a:cs typeface="Arial" panose="020B0604020202020204" pitchFamily="34" charset="0"/>
              </a:rPr>
              <a:t>                         </a:t>
            </a:r>
            <a:r>
              <a:rPr lang="en-US" sz="2000" dirty="0">
                <a:solidFill>
                  <a:schemeClr val="bg1"/>
                </a:solidFill>
                <a:effectLst/>
                <a:latin typeface="Lub Dub Condensed" panose="020B0506030403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Colchicine versus placebo and Spironolactone versus placebo in Patients with Myocardial Infarction</a:t>
            </a:r>
            <a:endParaRPr lang="en-US" sz="2200" b="1" dirty="0">
              <a:solidFill>
                <a:schemeClr val="bg1"/>
              </a:solidFill>
              <a:latin typeface="Lub Dub Condensed" panose="020B0506030403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70CE4E7-4A17-4CEA-AEE5-430C9934C42C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1" y="6385881"/>
            <a:ext cx="12191111" cy="528380"/>
          </a:xfrm>
          <a:prstGeom prst="rect">
            <a:avLst/>
          </a:prstGeom>
          <a:solidFill>
            <a:srgbClr val="C10E2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78FE5FF-D656-4B1D-81B3-CA00845BEAB7}"/>
              </a:ext>
            </a:extLst>
          </p:cNvPr>
          <p:cNvSpPr txBox="1"/>
          <p:nvPr/>
        </p:nvSpPr>
        <p:spPr>
          <a:xfrm>
            <a:off x="9995505" y="6292693"/>
            <a:ext cx="142541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>
                <a:solidFill>
                  <a:srgbClr val="C10E20"/>
                </a:solidFill>
                <a:latin typeface="Lub Dub Bold" panose="020B0603030403020204"/>
              </a:rPr>
              <a:t>#AHA2</a:t>
            </a:r>
          </a:p>
        </p:txBody>
      </p:sp>
      <p:sp>
        <p:nvSpPr>
          <p:cNvPr id="15" name="TextBox 4">
            <a:extLst>
              <a:ext uri="{FF2B5EF4-FFF2-40B4-BE49-F238E27FC236}">
                <a16:creationId xmlns:a16="http://schemas.microsoft.com/office/drawing/2014/main" id="{5B6DE5F2-10B1-4F57-AF1B-B7413BA839D6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 bwMode="auto">
          <a:xfrm>
            <a:off x="0" y="6391233"/>
            <a:ext cx="7410893" cy="5230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None/>
            </a:pPr>
            <a:r>
              <a:rPr lang="en-US" altLang="en-US" sz="933" i="1" dirty="0">
                <a:solidFill>
                  <a:srgbClr val="FFFFFF"/>
                </a:solidFill>
                <a:latin typeface="Lub Dub Medium" panose="020B0603030403020204" pitchFamily="34" charset="0"/>
              </a:rPr>
              <a:t>Presented by </a:t>
            </a:r>
            <a:r>
              <a:rPr lang="en-US" sz="930" i="1" kern="100" dirty="0">
                <a:solidFill>
                  <a:schemeClr val="bg1"/>
                </a:solidFill>
                <a:effectLst/>
                <a:latin typeface="Lub Dub Medium" panose="020B0603030403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S.S. Jolly, PHRI, McMaster University, Hamilton, Ontario, Canada.  </a:t>
            </a:r>
            <a:r>
              <a:rPr lang="en-US" altLang="en-US" sz="933" i="1" dirty="0">
                <a:solidFill>
                  <a:srgbClr val="FFFFFF"/>
                </a:solidFill>
                <a:latin typeface="Lub Dub Medium" panose="020B0603030403020204" pitchFamily="34" charset="0"/>
              </a:rPr>
              <a:t>Scientific Sessions 2024.  </a:t>
            </a:r>
          </a:p>
          <a:p>
            <a:pPr>
              <a:lnSpc>
                <a:spcPct val="100000"/>
              </a:lnSpc>
              <a:spcBef>
                <a:spcPct val="0"/>
              </a:spcBef>
              <a:buNone/>
            </a:pPr>
            <a:r>
              <a:rPr lang="en-US" altLang="en-US" sz="933" i="1" dirty="0">
                <a:solidFill>
                  <a:srgbClr val="FFFFFF"/>
                </a:solidFill>
                <a:latin typeface="Lub Dub Medium" panose="020B0603030403020204" pitchFamily="34" charset="0"/>
              </a:rPr>
              <a:t>© 2024, American Heart Association. All rights reserved.  </a:t>
            </a:r>
            <a:r>
              <a:rPr lang="en-US" sz="933" i="1" dirty="0">
                <a:solidFill>
                  <a:srgbClr val="FFFFFF"/>
                </a:solidFill>
                <a:latin typeface="Lub Dub Medium" panose="020B0603030403020204" pitchFamily="34" charset="0"/>
                <a:ea typeface="Calibri" panose="020F0502020204030204" pitchFamily="34" charset="0"/>
              </a:rPr>
              <a:t>Results reflect the data available at the time of presentation.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altLang="en-US" sz="933" dirty="0">
              <a:latin typeface="Lub Dub Medium" panose="020B060303040302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E2A6121-A981-E6BD-589D-7D3E6DF17BDE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8842076" y="6454029"/>
            <a:ext cx="334903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100" b="1">
                <a:solidFill>
                  <a:schemeClr val="bg1"/>
                </a:solidFill>
                <a:latin typeface="Lub Dub Medium" panose="020B0603030403020204" pitchFamily="34" charset="77"/>
              </a:rPr>
              <a:t>Professional Heart Daily</a:t>
            </a:r>
            <a:br>
              <a:rPr lang="en-US" sz="1100" b="1">
                <a:solidFill>
                  <a:schemeClr val="bg1"/>
                </a:solidFill>
                <a:latin typeface="Lub Dub Medium" panose="020B0603030403020204" pitchFamily="34" charset="77"/>
              </a:rPr>
            </a:br>
            <a:r>
              <a:rPr lang="en-US" sz="1100" b="1">
                <a:solidFill>
                  <a:schemeClr val="bg1"/>
                </a:solidFill>
                <a:latin typeface="Lub Dub Medium" panose="020B0603030403020204" pitchFamily="34" charset="77"/>
              </a:rPr>
              <a:t>@AHAScience | #AHA24</a:t>
            </a: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4EAE8EB8-50D3-0322-A622-04B639C836A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56272039"/>
              </p:ext>
            </p:extLst>
          </p:nvPr>
        </p:nvGraphicFramePr>
        <p:xfrm>
          <a:off x="0" y="2740056"/>
          <a:ext cx="12211979" cy="2814652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6434254">
                  <a:extLst>
                    <a:ext uri="{9D8B030D-6E8A-4147-A177-3AD203B41FA5}">
                      <a16:colId xmlns:a16="http://schemas.microsoft.com/office/drawing/2014/main" val="1763058588"/>
                    </a:ext>
                  </a:extLst>
                </a:gridCol>
                <a:gridCol w="1665020">
                  <a:extLst>
                    <a:ext uri="{9D8B030D-6E8A-4147-A177-3AD203B41FA5}">
                      <a16:colId xmlns:a16="http://schemas.microsoft.com/office/drawing/2014/main" val="1298832786"/>
                    </a:ext>
                  </a:extLst>
                </a:gridCol>
                <a:gridCol w="1572402">
                  <a:extLst>
                    <a:ext uri="{9D8B030D-6E8A-4147-A177-3AD203B41FA5}">
                      <a16:colId xmlns:a16="http://schemas.microsoft.com/office/drawing/2014/main" val="218101461"/>
                    </a:ext>
                  </a:extLst>
                </a:gridCol>
                <a:gridCol w="1500805">
                  <a:extLst>
                    <a:ext uri="{9D8B030D-6E8A-4147-A177-3AD203B41FA5}">
                      <a16:colId xmlns:a16="http://schemas.microsoft.com/office/drawing/2014/main" val="2857409937"/>
                    </a:ext>
                  </a:extLst>
                </a:gridCol>
                <a:gridCol w="1039498">
                  <a:extLst>
                    <a:ext uri="{9D8B030D-6E8A-4147-A177-3AD203B41FA5}">
                      <a16:colId xmlns:a16="http://schemas.microsoft.com/office/drawing/2014/main" val="1965928574"/>
                    </a:ext>
                  </a:extLst>
                </a:gridCol>
              </a:tblGrid>
              <a:tr h="542054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Lub Dub Medium" panose="020B0603030403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>
                          <a:latin typeface="Lub Dub Medium" panose="020B0603030403020204" pitchFamily="34" charset="0"/>
                        </a:rPr>
                        <a:t>Spironolactone N=3,537</a:t>
                      </a:r>
                      <a:endParaRPr lang="en-US" sz="1400" dirty="0">
                        <a:latin typeface="Lub Dub Medium" panose="020B0603030403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Lub Dub Medium" panose="020B0603030403020204" pitchFamily="34" charset="0"/>
                        </a:rPr>
                        <a:t>Placebo </a:t>
                      </a:r>
                    </a:p>
                    <a:p>
                      <a:pPr algn="ctr"/>
                      <a:r>
                        <a:rPr lang="en-US" sz="1400" dirty="0">
                          <a:latin typeface="Lub Dub Medium" panose="020B0603030403020204" pitchFamily="34" charset="0"/>
                        </a:rPr>
                        <a:t>N=3,525</a:t>
                      </a:r>
                      <a:endParaRPr 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Lub Dub Medium" panose="020B0603030403020204" pitchFamily="34" charset="0"/>
                        </a:rPr>
                        <a:t>RR or HR </a:t>
                      </a:r>
                    </a:p>
                    <a:p>
                      <a:pPr algn="ctr"/>
                      <a:r>
                        <a:rPr lang="en-US" sz="1400" dirty="0">
                          <a:latin typeface="Lub Dub Medium" panose="020B0603030403020204" pitchFamily="34" charset="0"/>
                        </a:rPr>
                        <a:t>(95% CI)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Lub Dub Medium" panose="020B0603030403020204" pitchFamily="34" charset="0"/>
                        </a:rPr>
                        <a:t>P value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0019582"/>
                  </a:ext>
                </a:extLst>
              </a:tr>
              <a:tr h="318855">
                <a:tc gridSpan="4">
                  <a:txBody>
                    <a:bodyPr/>
                    <a:lstStyle/>
                    <a:p>
                      <a:pPr algn="l"/>
                      <a:r>
                        <a:rPr lang="en-US" sz="1400" b="1" dirty="0">
                          <a:latin typeface="Lub Dub Medium" panose="020B0603030403020204" pitchFamily="34" charset="0"/>
                        </a:rPr>
                        <a:t>Primary Outcomes</a:t>
                      </a:r>
                      <a:endParaRPr lang="en-US" sz="1400" b="1" dirty="0">
                        <a:solidFill>
                          <a:schemeClr val="bg1">
                            <a:lumMod val="85000"/>
                          </a:schemeClr>
                        </a:solidFill>
                        <a:latin typeface="Lub Dub Medium" panose="020B0603030403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>
                        <a:alpha val="74902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lang="en-US" sz="1400" b="1" dirty="0">
                        <a:solidFill>
                          <a:schemeClr val="bg1">
                            <a:lumMod val="85000"/>
                          </a:schemeClr>
                        </a:solidFill>
                        <a:latin typeface="Lub Dub Medium" panose="020B0603030403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>
                        <a:alpha val="74902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dirty="0">
                        <a:latin typeface="Lub Dub Medium" panose="020B0603030403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>
                        <a:alpha val="74902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2951020"/>
                  </a:ext>
                </a:extLst>
              </a:tr>
              <a:tr h="898331">
                <a:tc>
                  <a:txBody>
                    <a:bodyPr/>
                    <a:lstStyle/>
                    <a:p>
                      <a:pPr algn="l"/>
                      <a:r>
                        <a:rPr lang="en-US" sz="1600" kern="1200" dirty="0">
                          <a:solidFill>
                            <a:schemeClr val="dk1"/>
                          </a:solidFill>
                          <a:effectLst/>
                          <a:latin typeface="Lub Dub Medium" panose="020B0603030403020204" pitchFamily="34" charset="0"/>
                          <a:ea typeface="+mn-ea"/>
                          <a:cs typeface="+mn-cs"/>
                        </a:rPr>
                        <a:t>Total composite events of cardiovascular cardiovascular death or new or worsening HF (%)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Lub Dub Medium" panose="020B0603030403020204" pitchFamily="34" charset="0"/>
                        </a:rPr>
                        <a:t>183 (1.7)</a:t>
                      </a:r>
                      <a:endParaRPr lang="en-US" sz="1600" kern="1200" dirty="0">
                        <a:solidFill>
                          <a:schemeClr val="dk1"/>
                        </a:solidFill>
                        <a:effectLst/>
                        <a:latin typeface="Lub Dub Medium" panose="020B0603030403020204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Lub Dub Medium" panose="020B0603030403020204" pitchFamily="34" charset="0"/>
                        </a:rPr>
                        <a:t>220 (2.1)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Lub Dub Medium" panose="020B0603030403020204" pitchFamily="34" charset="0"/>
                        </a:rPr>
                        <a:t>0.91 </a:t>
                      </a:r>
                    </a:p>
                    <a:p>
                      <a:pPr algn="ctr"/>
                      <a:r>
                        <a:rPr lang="en-US" sz="1600" dirty="0">
                          <a:latin typeface="Lub Dub Medium" panose="020B0603030403020204" pitchFamily="34" charset="0"/>
                        </a:rPr>
                        <a:t>(0.69-1.21)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latin typeface="Lub Dub Medium" panose="020B0603030403020204" pitchFamily="34" charset="0"/>
                      </a:endParaRPr>
                    </a:p>
                    <a:p>
                      <a:pPr algn="ctr"/>
                      <a:r>
                        <a:rPr lang="en-US" sz="1600" dirty="0">
                          <a:latin typeface="Lub Dub Medium" panose="020B0603030403020204" pitchFamily="34" charset="0"/>
                        </a:rPr>
                        <a:t>0.51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48478652"/>
                  </a:ext>
                </a:extLst>
              </a:tr>
              <a:tr h="1055412">
                <a:tc>
                  <a:txBody>
                    <a:bodyPr/>
                    <a:lstStyle/>
                    <a:p>
                      <a:pPr algn="l"/>
                      <a:r>
                        <a:rPr lang="en-US" sz="1600" kern="1200" dirty="0">
                          <a:solidFill>
                            <a:schemeClr val="dk1"/>
                          </a:solidFill>
                          <a:effectLst/>
                          <a:latin typeface="Lub Dub Medium" panose="020B0603030403020204" pitchFamily="34" charset="0"/>
                          <a:ea typeface="+mn-ea"/>
                          <a:cs typeface="+mn-cs"/>
                        </a:rPr>
                        <a:t>Time-to-first occurrence of the composite of cardiovascular death, recurrent MI, stroke, or new or worsening HF (%)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Lub Dub Medium" panose="020B0603030403020204" pitchFamily="34" charset="0"/>
                        </a:rPr>
                        <a:t>280 (7.9)</a:t>
                      </a:r>
                      <a:endParaRPr lang="en-US" sz="1600" kern="1200" dirty="0">
                        <a:solidFill>
                          <a:schemeClr val="dk1"/>
                        </a:solidFill>
                        <a:effectLst/>
                        <a:latin typeface="Lub Dub Medium" panose="020B0603030403020204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latin typeface="Lub Dub Medium" panose="020B0603030403020204" pitchFamily="34" charset="0"/>
                      </a:endParaRPr>
                    </a:p>
                    <a:p>
                      <a:pPr algn="ctr"/>
                      <a:r>
                        <a:rPr lang="en-US" sz="1600" dirty="0">
                          <a:latin typeface="Lub Dub Medium" panose="020B0603030403020204" pitchFamily="34" charset="0"/>
                        </a:rPr>
                        <a:t>294 (8.3)</a:t>
                      </a:r>
                    </a:p>
                    <a:p>
                      <a:pPr algn="ctr"/>
                      <a:endParaRPr 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Lub Dub Medium" panose="020B0603030403020204" pitchFamily="34" charset="0"/>
                        </a:rPr>
                        <a:t>0.95 </a:t>
                      </a:r>
                    </a:p>
                    <a:p>
                      <a:pPr algn="ctr"/>
                      <a:r>
                        <a:rPr lang="en-US" sz="1600" dirty="0">
                          <a:latin typeface="Lub Dub Medium" panose="020B0603030403020204" pitchFamily="34" charset="0"/>
                        </a:rPr>
                        <a:t>(0.80-1.12)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latin typeface="Lub Dub Medium" panose="020B0603030403020204" pitchFamily="34" charset="0"/>
                      </a:endParaRPr>
                    </a:p>
                    <a:p>
                      <a:pPr algn="ctr"/>
                      <a:r>
                        <a:rPr lang="en-US" sz="1600" dirty="0">
                          <a:latin typeface="Lub Dub Medium" panose="020B0603030403020204" pitchFamily="34" charset="0"/>
                        </a:rPr>
                        <a:t>0.52</a:t>
                      </a:r>
                    </a:p>
                    <a:p>
                      <a:pPr algn="ctr"/>
                      <a:endParaRPr lang="en-US" sz="1600" dirty="0">
                        <a:latin typeface="Lub Dub Medium" panose="020B0603030403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35082383"/>
                  </a:ext>
                </a:extLst>
              </a:tr>
            </a:tbl>
          </a:graphicData>
        </a:graphic>
      </p:graphicFrame>
      <p:sp>
        <p:nvSpPr>
          <p:cNvPr id="12" name="Rectangle 11">
            <a:extLst>
              <a:ext uri="{FF2B5EF4-FFF2-40B4-BE49-F238E27FC236}">
                <a16:creationId xmlns:a16="http://schemas.microsoft.com/office/drawing/2014/main" id="{8CBCD699-56C1-54CE-0B23-BC0A192ABD64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0" y="5377343"/>
            <a:ext cx="12191109" cy="1008538"/>
          </a:xfrm>
          <a:prstGeom prst="rect">
            <a:avLst/>
          </a:prstGeom>
          <a:solidFill>
            <a:srgbClr val="E7E6E6">
              <a:alpha val="74902"/>
            </a:srgb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1400" b="1" dirty="0">
              <a:solidFill>
                <a:schemeClr val="tx1"/>
              </a:solidFill>
              <a:latin typeface="Lub Dub Medium" panose="020B0603030403020204" pitchFamily="34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CF1AD8C3-3982-C851-3A9A-0414E9D09A31}"/>
              </a:ext>
            </a:extLst>
          </p:cNvPr>
          <p:cNvSpPr txBox="1">
            <a:spLocks/>
          </p:cNvSpPr>
          <p:nvPr/>
        </p:nvSpPr>
        <p:spPr>
          <a:xfrm>
            <a:off x="0" y="5661324"/>
            <a:ext cx="12192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latin typeface="Lub Dub Medium" panose="020B0603030403020204" pitchFamily="34" charset="0"/>
              </a:rPr>
              <a:t>Key Takeaways:</a:t>
            </a:r>
            <a:r>
              <a:rPr lang="en-US" sz="1600" dirty="0">
                <a:solidFill>
                  <a:schemeClr val="bg1">
                    <a:lumMod val="85000"/>
                  </a:schemeClr>
                </a:solidFill>
                <a:effectLst/>
                <a:latin typeface="Lub Dub Medium" panose="020B0603030403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. </a:t>
            </a:r>
            <a:r>
              <a:rPr lang="en-US" sz="1600" dirty="0">
                <a:latin typeface="Lub Dub Medium" panose="020B0603030403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</a:t>
            </a:r>
            <a:r>
              <a:rPr lang="en-US" sz="1600" dirty="0">
                <a:effectLst/>
                <a:latin typeface="Lub Dub Medium" panose="020B0603030403020204" pitchFamily="34" charset="0"/>
                <a:ea typeface="Lub Dub Medium" panose="020B0603030403020204" pitchFamily="34" charset="0"/>
                <a:cs typeface="Lub Dub Medium" panose="020B0603030403020204" pitchFamily="34" charset="0"/>
              </a:rPr>
              <a:t>pironolactone may reduce the risk of heart failure in people recovering from a heart attack.  However, it did not significantly reduce the number of deaths or other severe heart-related events</a:t>
            </a:r>
            <a:endParaRPr lang="en-US" sz="1600" b="1" dirty="0">
              <a:latin typeface="Lub Dub Medium" panose="020B060303040302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0CF00D3-B83D-8E6E-E48F-662D74DFEB50}"/>
              </a:ext>
            </a:extLst>
          </p:cNvPr>
          <p:cNvSpPr txBox="1"/>
          <p:nvPr/>
        </p:nvSpPr>
        <p:spPr>
          <a:xfrm>
            <a:off x="-9988" y="922151"/>
            <a:ext cx="1219111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latin typeface="Lub Dub Medium" panose="020B0603030403020204" pitchFamily="34" charset="0"/>
              </a:rPr>
              <a:t>RESULTS:  </a:t>
            </a:r>
            <a:r>
              <a:rPr lang="en-US" sz="1600" dirty="0">
                <a:latin typeface="Lub Dub Medium" panose="020B0603030403020204" pitchFamily="34" charset="0"/>
              </a:rPr>
              <a:t>S</a:t>
            </a:r>
            <a:r>
              <a:rPr lang="en-US" sz="1600" dirty="0">
                <a:effectLst/>
                <a:latin typeface="Lub Dub Medium" panose="020B0603030403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pironolactone may reduce the risk of new or worsening heart failure (HF); however, it did not significantly impact the rate of death, new heart attack, or stroke.</a:t>
            </a:r>
            <a:endParaRPr lang="en-US" sz="1600" b="1" dirty="0">
              <a:latin typeface="Lub Dub Medium" panose="020B06030304030202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BC7E2CB-3C37-1218-876B-2E203F7B35FB}"/>
              </a:ext>
            </a:extLst>
          </p:cNvPr>
          <p:cNvSpPr txBox="1"/>
          <p:nvPr/>
        </p:nvSpPr>
        <p:spPr>
          <a:xfrm>
            <a:off x="-19982" y="1553520"/>
            <a:ext cx="12191111" cy="584775"/>
          </a:xfrm>
          <a:prstGeom prst="rect">
            <a:avLst/>
          </a:prstGeom>
          <a:noFill/>
          <a:ln>
            <a:solidFill>
              <a:schemeClr val="bg1">
                <a:lumMod val="75000"/>
              </a:schemeClr>
            </a:solidFill>
          </a:ln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1600" b="1" dirty="0">
                <a:latin typeface="Lub Dub Medium"/>
              </a:rPr>
              <a:t>PURPOSE:  </a:t>
            </a:r>
            <a:r>
              <a:rPr lang="en-US" sz="1600" dirty="0">
                <a:latin typeface="Lub Dub Medium"/>
              </a:rPr>
              <a:t>This trial was designed to evaluate the benefits of routine spironolactone in patients with acute Myocardial  Infarction (MI).</a:t>
            </a:r>
            <a:endParaRPr lang="en-US" sz="1600" dirty="0">
              <a:latin typeface="Lub Dub Medium" panose="020B0603030403020204" pitchFamily="34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2B7B471-7570-A8AA-D4E1-8E276B7BFE24}"/>
              </a:ext>
            </a:extLst>
          </p:cNvPr>
          <p:cNvSpPr txBox="1"/>
          <p:nvPr/>
        </p:nvSpPr>
        <p:spPr>
          <a:xfrm>
            <a:off x="-19982" y="2193294"/>
            <a:ext cx="1219111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latin typeface="Lub Dub Medium" panose="020B0603030403020204" pitchFamily="34" charset="0"/>
              </a:rPr>
              <a:t>TRIAL DESIGN:  </a:t>
            </a:r>
            <a:r>
              <a:rPr lang="en-US" sz="1600" dirty="0">
                <a:latin typeface="Lub Dub Medium" panose="020B0603030403020204" pitchFamily="34" charset="0"/>
              </a:rPr>
              <a:t>A 2x2 factorial randomized controlled trial (N=7,062, 104 centers, 14 countries) of colchicine versus placebo and spironolactone versus placebo in patients with MI.</a:t>
            </a: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83F783AC-3760-3805-5BCA-E1EC22A31041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19456" y="151933"/>
            <a:ext cx="1097280" cy="5932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64194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64E744D72962D448A853E7DC101C7F9" ma:contentTypeVersion="17" ma:contentTypeDescription="Create a new document." ma:contentTypeScope="" ma:versionID="dc9c505736c7c1326d6a91cf992aeae5">
  <xsd:schema xmlns:xsd="http://www.w3.org/2001/XMLSchema" xmlns:xs="http://www.w3.org/2001/XMLSchema" xmlns:p="http://schemas.microsoft.com/office/2006/metadata/properties" xmlns:ns2="0da055a4-b6ec-4bb6-a3de-4e050d793ca6" xmlns:ns3="5f954091-2455-4b8c-90bc-f231fbff24c4" targetNamespace="http://schemas.microsoft.com/office/2006/metadata/properties" ma:root="true" ma:fieldsID="0290ec00c193fe562b3a11209694673f" ns2:_="" ns3:_="">
    <xsd:import namespace="0da055a4-b6ec-4bb6-a3de-4e050d793ca6"/>
    <xsd:import namespace="5f954091-2455-4b8c-90bc-f231fbff24c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Location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3:SharedWithUsers" minOccurs="0"/>
                <xsd:element ref="ns3:SharedWithDetails" minOccurs="0"/>
                <xsd:element ref="ns2:DateandTime"/>
                <xsd:element ref="ns2:MediaServiceObjectDetectorVersions" minOccurs="0"/>
                <xsd:element ref="ns2:MediaServiceSearchProperties" minOccurs="0"/>
                <xsd:element ref="ns2: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da055a4-b6ec-4bb6-a3de-4e050d793ca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LengthInSeconds" ma:index="10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2" nillable="true" ma:taxonomy="true" ma:internalName="lcf76f155ced4ddcb4097134ff3c332f" ma:taxonomyFieldName="MediaServiceImageTags" ma:displayName="Image Tags" ma:readOnly="false" ma:fieldId="{5cf76f15-5ced-4ddc-b409-7134ff3c332f}" ma:taxonomyMulti="true" ma:sspId="f4f22ede-e726-4d3d-b195-8dfd25ae0d9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4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dexed="true" ma:internalName="MediaServiceLocatio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DateandTime" ma:index="21" ma:displayName="Date and Time" ma:default="[today]" ma:format="DateTime" ma:internalName="DateandTime">
      <xsd:simpleType>
        <xsd:restriction base="dms:DateTime"/>
      </xsd:simpleType>
    </xsd:element>
    <xsd:element name="MediaServiceObjectDetectorVersions" ma:index="2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3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Date" ma:index="24" nillable="true" ma:displayName="Date" ma:format="DateOnly" ma:internalName="Dat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f954091-2455-4b8c-90bc-f231fbff24c4" elementFormDefault="qualified">
    <xsd:import namespace="http://schemas.microsoft.com/office/2006/documentManagement/types"/>
    <xsd:import namespace="http://schemas.microsoft.com/office/infopath/2007/PartnerControls"/>
    <xsd:element name="TaxCatchAll" ma:index="13" nillable="true" ma:displayName="Taxonomy Catch All Column" ma:hidden="true" ma:list="{b854a033-b9d3-4695-9575-5752f9276e50}" ma:internalName="TaxCatchAll" ma:showField="CatchAllData" ma:web="5f954091-2455-4b8c-90bc-f231fbff24c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ateandTime xmlns="0da055a4-b6ec-4bb6-a3de-4e050d793ca6">2023-10-20T16:22:42+00:00</DateandTime>
    <lcf76f155ced4ddcb4097134ff3c332f xmlns="0da055a4-b6ec-4bb6-a3de-4e050d793ca6">
      <Terms xmlns="http://schemas.microsoft.com/office/infopath/2007/PartnerControls"/>
    </lcf76f155ced4ddcb4097134ff3c332f>
    <TaxCatchAll xmlns="5f954091-2455-4b8c-90bc-f231fbff24c4" xsi:nil="true"/>
    <Date xmlns="0da055a4-b6ec-4bb6-a3de-4e050d793ca6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F2025CAF-B85F-427D-877D-FFCB512C3EE4}">
  <ds:schemaRefs>
    <ds:schemaRef ds:uri="0da055a4-b6ec-4bb6-a3de-4e050d793ca6"/>
    <ds:schemaRef ds:uri="5f954091-2455-4b8c-90bc-f231fbff24c4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D36F06A5-B16B-485D-8B1B-B6A4D13A9D26}">
  <ds:schemaRefs>
    <ds:schemaRef ds:uri="http://schemas.microsoft.com/office/2006/documentManagement/types"/>
    <ds:schemaRef ds:uri="http://www.w3.org/XML/1998/namespace"/>
    <ds:schemaRef ds:uri="http://schemas.openxmlformats.org/package/2006/metadata/core-properties"/>
    <ds:schemaRef ds:uri="http://purl.org/dc/terms/"/>
    <ds:schemaRef ds:uri="0da055a4-b6ec-4bb6-a3de-4e050d793ca6"/>
    <ds:schemaRef ds:uri="http://schemas.microsoft.com/office/infopath/2007/PartnerControls"/>
    <ds:schemaRef ds:uri="http://purl.org/dc/dcmitype/"/>
    <ds:schemaRef ds:uri="5f954091-2455-4b8c-90bc-f231fbff24c4"/>
    <ds:schemaRef ds:uri="http://schemas.microsoft.com/office/2006/metadata/properties"/>
    <ds:schemaRef ds:uri="http://purl.org/dc/elements/1.1/"/>
  </ds:schemaRefs>
</ds:datastoreItem>
</file>

<file path=customXml/itemProps3.xml><?xml version="1.0" encoding="utf-8"?>
<ds:datastoreItem xmlns:ds="http://schemas.openxmlformats.org/officeDocument/2006/customXml" ds:itemID="{5F1B43CB-3AF3-408E-B5A5-CA8D9BA3822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6586</TotalTime>
  <Words>278</Words>
  <Application>Microsoft Macintosh PowerPoint</Application>
  <PresentationFormat>Widescreen</PresentationFormat>
  <Paragraphs>32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Calibri</vt:lpstr>
      <vt:lpstr>Calibri Light</vt:lpstr>
      <vt:lpstr>Lub Dub Bold</vt:lpstr>
      <vt:lpstr>Lub Dub Condensed</vt:lpstr>
      <vt:lpstr>Lub Dub Medium</vt:lpstr>
      <vt:lpstr>Office Theme</vt:lpstr>
      <vt:lpstr> CLEAR SYNERGY                          Colchicine versus placebo and Spironolactone versus placebo in Patients with Myocardial Infarction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Data Summary</dc:title>
  <dc:creator>Paul St. Laurent</dc:creator>
  <cp:lastModifiedBy>Barbara Entl</cp:lastModifiedBy>
  <cp:revision>22</cp:revision>
  <dcterms:created xsi:type="dcterms:W3CDTF">2023-10-18T15:02:58Z</dcterms:created>
  <dcterms:modified xsi:type="dcterms:W3CDTF">2024-11-16T20:08:38Z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0x010100F64E744D72962D448A853E7DC101C7F9</vt:lpwstr>
  </property>
  <property fmtid="{D5CDD505-2E9C-101B-9397-08002B2CF9AE}" pid="3" name="MediaServiceImageTags">
    <vt:lpwstr/>
  </property>
</Properties>
</file>