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BC48578-B4B4-2150-8D3D-B189E0F764AE}" name="Paul St. Laurent" initials="PS" userId="S::Paul.StLaurent@heart.org::2e46ad51-cb08-4cb1-833f-88978fb9af8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BEB"/>
    <a:srgbClr val="E7E6E6"/>
    <a:srgbClr val="D0CECE"/>
    <a:srgbClr val="F1F1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69" autoAdjust="0"/>
    <p:restoredTop sz="94599"/>
  </p:normalViewPr>
  <p:slideViewPr>
    <p:cSldViewPr snapToGrid="0">
      <p:cViewPr varScale="1">
        <p:scale>
          <a:sx n="81" d="100"/>
          <a:sy n="81" d="100"/>
        </p:scale>
        <p:origin x="1445"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ce Wolke" userId="d3fc20e8-9f67-4110-b5e7-8648597a3678" providerId="ADAL" clId="{476D1007-FFCA-4CD9-9E2C-14D1283B1939}"/>
    <pc:docChg chg="modSld">
      <pc:chgData name="Alice Wolke" userId="d3fc20e8-9f67-4110-b5e7-8648597a3678" providerId="ADAL" clId="{476D1007-FFCA-4CD9-9E2C-14D1283B1939}" dt="2024-11-16T17:14:32.114" v="5" actId="962"/>
      <pc:docMkLst>
        <pc:docMk/>
      </pc:docMkLst>
      <pc:sldChg chg="modSp mod">
        <pc:chgData name="Alice Wolke" userId="d3fc20e8-9f67-4110-b5e7-8648597a3678" providerId="ADAL" clId="{476D1007-FFCA-4CD9-9E2C-14D1283B1939}" dt="2024-11-16T17:14:32.114" v="5" actId="962"/>
        <pc:sldMkLst>
          <pc:docMk/>
          <pc:sldMk cId="1216419413" sldId="277"/>
        </pc:sldMkLst>
        <pc:spChg chg="mod">
          <ac:chgData name="Alice Wolke" userId="d3fc20e8-9f67-4110-b5e7-8648597a3678" providerId="ADAL" clId="{476D1007-FFCA-4CD9-9E2C-14D1283B1939}" dt="2024-11-16T17:14:22.363" v="2" actId="962"/>
          <ac:spMkLst>
            <pc:docMk/>
            <pc:sldMk cId="1216419413" sldId="277"/>
            <ac:spMk id="10" creationId="{870CE4E7-4A17-4CEA-AEE5-430C9934C42C}"/>
          </ac:spMkLst>
        </pc:spChg>
        <pc:spChg chg="mod">
          <ac:chgData name="Alice Wolke" userId="d3fc20e8-9f67-4110-b5e7-8648597a3678" providerId="ADAL" clId="{476D1007-FFCA-4CD9-9E2C-14D1283B1939}" dt="2024-11-16T17:14:23.566" v="3" actId="962"/>
          <ac:spMkLst>
            <pc:docMk/>
            <pc:sldMk cId="1216419413" sldId="277"/>
            <ac:spMk id="12" creationId="{8CBCD699-56C1-54CE-0B23-BC0A192ABD64}"/>
          </ac:spMkLst>
        </pc:spChg>
        <pc:picChg chg="mod">
          <ac:chgData name="Alice Wolke" userId="d3fc20e8-9f67-4110-b5e7-8648597a3678" providerId="ADAL" clId="{476D1007-FFCA-4CD9-9E2C-14D1283B1939}" dt="2024-11-16T17:14:18.893" v="1" actId="962"/>
          <ac:picMkLst>
            <pc:docMk/>
            <pc:sldMk cId="1216419413" sldId="277"/>
            <ac:picMk id="5" creationId="{AE06C520-99D6-C343-64B3-0882FF5258BE}"/>
          </ac:picMkLst>
        </pc:picChg>
        <pc:picChg chg="mod">
          <ac:chgData name="Alice Wolke" userId="d3fc20e8-9f67-4110-b5e7-8648597a3678" providerId="ADAL" clId="{476D1007-FFCA-4CD9-9E2C-14D1283B1939}" dt="2024-11-16T17:14:32.114" v="5" actId="962"/>
          <ac:picMkLst>
            <pc:docMk/>
            <pc:sldMk cId="1216419413" sldId="277"/>
            <ac:picMk id="14" creationId="{83F783AC-3760-3805-5BCA-E1EC22A3104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F3C0AD-742E-4202-A331-F6E3BF6C6213}" type="datetimeFigureOut">
              <a:rPr lang="en-US" smtClean="0"/>
              <a:t>11/16/2024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483EC8-977C-4B4A-AB8A-3CE30B791803}" type="slidenum">
              <a:rPr lang="en-US" smtClean="0"/>
              <a:t>‹#›</a:t>
            </a:fld>
            <a:endParaRPr lang="en-US"/>
          </a:p>
        </p:txBody>
      </p:sp>
    </p:spTree>
    <p:extLst>
      <p:ext uri="{BB962C8B-B14F-4D97-AF65-F5344CB8AC3E}">
        <p14:creationId xmlns:p14="http://schemas.microsoft.com/office/powerpoint/2010/main" val="2108270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B1E8CF-6542-954F-8DA2-B9786D13B588}" type="slidenum">
              <a:rPr lang="en-US" smtClean="0"/>
              <a:t>1</a:t>
            </a:fld>
            <a:endParaRPr lang="en-US"/>
          </a:p>
        </p:txBody>
      </p:sp>
    </p:spTree>
    <p:extLst>
      <p:ext uri="{BB962C8B-B14F-4D97-AF65-F5344CB8AC3E}">
        <p14:creationId xmlns:p14="http://schemas.microsoft.com/office/powerpoint/2010/main" val="1148101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19092-395F-7CB6-DCB1-B3E2FB083E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3E0962-C099-9F6C-B624-D8A0D6CA0B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E51783-AE99-EEDD-FE17-CFA1462FD6A8}"/>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405E814B-1C0A-7E22-0CD7-61975D7FB0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F37960-A5A5-6912-3F02-8C9A63DDCD2D}"/>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1349377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A85D9-D444-39A0-6BE6-6667B2D2EC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2EAF96-E670-903B-0831-EF826A522C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B433D-2A05-D455-9661-A3D89A4B0C61}"/>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C10549AF-9A2F-7E04-B958-F847017225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ACE69-D57D-25B6-6624-0486BDD6D59E}"/>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5764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4E9540-AF15-DA58-72EE-DDFC79A87C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BA375F-C416-DB53-7E42-6966BE5EA3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ADA8CE-361F-EB8A-F848-EAC8288E20B1}"/>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0AA502B1-9255-DBDB-CD9D-4DFE4CD68B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E23326-0A16-8AD1-9AA7-0BCA48D14ACF}"/>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4193564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3987" y="819631"/>
            <a:ext cx="11024027" cy="1234944"/>
          </a:xfrm>
        </p:spPr>
        <p:txBody>
          <a:bodyPr/>
          <a:lstStyle/>
          <a:p>
            <a:r>
              <a:rPr lang="en-US"/>
              <a:t>TITLE IS ALL CAPS AT 25-30PTS</a:t>
            </a:r>
          </a:p>
        </p:txBody>
      </p:sp>
      <p:sp>
        <p:nvSpPr>
          <p:cNvPr id="3" name="Content Placeholder 2"/>
          <p:cNvSpPr>
            <a:spLocks noGrp="1"/>
          </p:cNvSpPr>
          <p:nvPr>
            <p:ph sz="half" idx="1" hasCustomPrompt="1"/>
          </p:nvPr>
        </p:nvSpPr>
        <p:spPr>
          <a:xfrm>
            <a:off x="583987" y="2054577"/>
            <a:ext cx="5346807" cy="4122387"/>
          </a:xfrm>
        </p:spPr>
        <p:txBody>
          <a:bodyPr/>
          <a:lstStyle/>
          <a:p>
            <a:pPr lvl="0"/>
            <a:r>
              <a:rPr lang="en-US"/>
              <a:t>Body copy is </a:t>
            </a:r>
            <a:r>
              <a:rPr lang="en-US" err="1"/>
              <a:t>Lub</a:t>
            </a:r>
            <a:r>
              <a:rPr lang="en-US"/>
              <a:t> Dub medium at 12pts</a:t>
            </a:r>
          </a:p>
        </p:txBody>
      </p:sp>
      <p:sp>
        <p:nvSpPr>
          <p:cNvPr id="4" name="Content Placeholder 3"/>
          <p:cNvSpPr>
            <a:spLocks noGrp="1"/>
          </p:cNvSpPr>
          <p:nvPr>
            <p:ph sz="half" idx="2" hasCustomPrompt="1"/>
          </p:nvPr>
        </p:nvSpPr>
        <p:spPr>
          <a:xfrm>
            <a:off x="6280963" y="2054575"/>
            <a:ext cx="5346807" cy="4122388"/>
          </a:xfrm>
        </p:spPr>
        <p:txBody>
          <a:bodyPr/>
          <a:lstStyle/>
          <a:p>
            <a:pPr lvl="0"/>
            <a:r>
              <a:rPr lang="en-US"/>
              <a:t>Body copy is </a:t>
            </a:r>
            <a:r>
              <a:rPr lang="en-US" err="1"/>
              <a:t>Lub</a:t>
            </a:r>
            <a:r>
              <a:rPr lang="en-US"/>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583986" y="6356351"/>
            <a:ext cx="7340815"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endParaRPr lang="en-US"/>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11420922" y="6356351"/>
            <a:ext cx="770189"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11367911" y="6356351"/>
            <a:ext cx="0" cy="365125"/>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9902026" y="6356351"/>
            <a:ext cx="1326980" cy="365125"/>
          </a:xfrm>
        </p:spPr>
        <p:txBody>
          <a:bodyPr/>
          <a:lstStyle>
            <a:lvl1pPr>
              <a:defRPr>
                <a:solidFill>
                  <a:schemeClr val="accent4"/>
                </a:solidFill>
              </a:defRPr>
            </a:lvl1pPr>
          </a:lstStyle>
          <a:p>
            <a:r>
              <a:rPr lang="en-US"/>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8248155" y="6356352"/>
            <a:ext cx="1600861" cy="365125"/>
          </a:xfrm>
        </p:spPr>
        <p:txBody>
          <a:bodyPr anchor="ctr">
            <a:normAutofit/>
          </a:bodyPr>
          <a:lstStyle>
            <a:lvl1pPr algn="r">
              <a:defRPr sz="1067">
                <a:solidFill>
                  <a:schemeClr val="accent4"/>
                </a:solidFill>
              </a:defRPr>
            </a:lvl1pPr>
          </a:lstStyle>
          <a:p>
            <a:pPr lvl="0"/>
            <a:r>
              <a:rPr lang="en-US"/>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592836" y="1440874"/>
            <a:ext cx="9096109" cy="428813"/>
          </a:xfrm>
        </p:spPr>
        <p:txBody>
          <a:bodyPr>
            <a:normAutofit/>
          </a:bodyPr>
          <a:lstStyle>
            <a:lvl1pPr>
              <a:defRPr sz="2133" b="1">
                <a:solidFill>
                  <a:schemeClr val="tx1"/>
                </a:solidFill>
              </a:defRPr>
            </a:lvl1pPr>
          </a:lstStyle>
          <a:p>
            <a:pPr lvl="0"/>
            <a:r>
              <a:rPr lang="en-US"/>
              <a:t>Subtitle is </a:t>
            </a:r>
            <a:r>
              <a:rPr lang="en-US" err="1"/>
              <a:t>Lub</a:t>
            </a:r>
            <a:r>
              <a:rPr lang="en-US"/>
              <a:t> Dub Bold at 16pt</a:t>
            </a:r>
          </a:p>
        </p:txBody>
      </p:sp>
      <p:pic>
        <p:nvPicPr>
          <p:cNvPr id="12" name="Picture 11">
            <a:extLst>
              <a:ext uri="{FF2B5EF4-FFF2-40B4-BE49-F238E27FC236}">
                <a16:creationId xmlns:a16="http://schemas.microsoft.com/office/drawing/2014/main" id="{D6DADFA7-6C6F-C64F-9925-C27F58B83D54}"/>
              </a:ext>
            </a:extLst>
          </p:cNvPr>
          <p:cNvPicPr>
            <a:picLocks noChangeAspect="1"/>
          </p:cNvPicPr>
          <p:nvPr userDrawn="1"/>
        </p:nvPicPr>
        <p:blipFill>
          <a:blip r:embed="rId2"/>
          <a:stretch>
            <a:fillRect/>
          </a:stretch>
        </p:blipFill>
        <p:spPr>
          <a:xfrm>
            <a:off x="11333528" y="123552"/>
            <a:ext cx="715037" cy="385661"/>
          </a:xfrm>
          <a:prstGeom prst="rect">
            <a:avLst/>
          </a:prstGeom>
        </p:spPr>
      </p:pic>
    </p:spTree>
    <p:extLst>
      <p:ext uri="{BB962C8B-B14F-4D97-AF65-F5344CB8AC3E}">
        <p14:creationId xmlns:p14="http://schemas.microsoft.com/office/powerpoint/2010/main" val="99412579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D132D-0FF0-C8A1-3859-AF1FE7246D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EF5BBB-4947-249F-8480-16A157228D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F59F1F-C6E2-E178-00B6-544E16A5CE80}"/>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F5A84A4F-B17F-3903-D130-1D7E232E84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C4EDB-0C54-A16D-60F4-4B3108F44469}"/>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980793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CF085-8DD1-441B-2546-BC42F36B54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287B9D-3247-0961-0DD7-8F20612AE1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F4A2A6-1CFA-B948-A91F-0DDB145F01E6}"/>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BF2C05C7-CC9C-562C-09C3-C2AB61D5C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CBBBF-4D05-634D-3F03-30E2CA376D0B}"/>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60681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34520-C003-5CE4-9D40-7D08600120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3EAE11-EED2-5155-34D2-3C52C95B41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345A49-48BA-2601-F84D-E3A6AFD5B2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7B3FDC-6EAF-53A7-7E2A-EB3F0C18F1B7}"/>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6" name="Footer Placeholder 5">
            <a:extLst>
              <a:ext uri="{FF2B5EF4-FFF2-40B4-BE49-F238E27FC236}">
                <a16:creationId xmlns:a16="http://schemas.microsoft.com/office/drawing/2014/main" id="{74C98957-8D17-0984-C7A1-40D5BD7E3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9C3BAE-C3B5-CB21-BA5E-35D83DC843EC}"/>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3114111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71E1-0F37-D2E9-D8D1-1266B31BC5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0F3D0F-668C-6B82-0446-FD8141F3F7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29EB99-5487-381A-0955-947654BCBD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139ABE-8705-FC43-740E-573FB26E7A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4C55A8-7365-E250-5909-A4DB67F408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AD717F-98E3-B2C3-FFA7-7EAA2018A537}"/>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8" name="Footer Placeholder 7">
            <a:extLst>
              <a:ext uri="{FF2B5EF4-FFF2-40B4-BE49-F238E27FC236}">
                <a16:creationId xmlns:a16="http://schemas.microsoft.com/office/drawing/2014/main" id="{87459578-C4B7-6EDF-7B23-0D895926FC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74F1F2-B2F4-2A5A-01E7-DD387A6AA4B3}"/>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3512820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A2EEC-6248-4931-8C2A-D8E0438D6E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96E734-9063-06AE-F9D1-E366E1871820}"/>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4" name="Footer Placeholder 3">
            <a:extLst>
              <a:ext uri="{FF2B5EF4-FFF2-40B4-BE49-F238E27FC236}">
                <a16:creationId xmlns:a16="http://schemas.microsoft.com/office/drawing/2014/main" id="{D995AD80-5C7D-5598-FE6B-7DC88B54A6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610E2D-EBDA-3408-4417-5B449D569C84}"/>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84655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EDE18-D2FA-A239-846E-247EC11F29D9}"/>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3" name="Footer Placeholder 2">
            <a:extLst>
              <a:ext uri="{FF2B5EF4-FFF2-40B4-BE49-F238E27FC236}">
                <a16:creationId xmlns:a16="http://schemas.microsoft.com/office/drawing/2014/main" id="{76F0A159-7974-E46F-93DC-17D7B7A1B2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92ED2A-72AF-0E89-6552-B42A58B262FE}"/>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4087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35EE0-F17F-E501-FB62-7B0D272B3A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BD5809-5AAB-0D38-2066-EEFC2A01D0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F754FB-A4B9-D326-C087-AB1490BB6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BDB54-90A5-8CF7-E4C5-2EA74EFA05A5}"/>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6" name="Footer Placeholder 5">
            <a:extLst>
              <a:ext uri="{FF2B5EF4-FFF2-40B4-BE49-F238E27FC236}">
                <a16:creationId xmlns:a16="http://schemas.microsoft.com/office/drawing/2014/main" id="{2944124C-7CC0-958D-D2D1-F82B96FA30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A310D5-AC69-6D71-BC35-AD40F8C3BEC2}"/>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10809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7B0AC-CB3B-C82F-45D7-D614BDE1DE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11B76D-730D-AFF5-42A5-B866940120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5622D4-EFD8-7DF6-A232-E57F93DA28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9A0FE4-0569-ADD0-A3DE-46A15DA8685D}"/>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6" name="Footer Placeholder 5">
            <a:extLst>
              <a:ext uri="{FF2B5EF4-FFF2-40B4-BE49-F238E27FC236}">
                <a16:creationId xmlns:a16="http://schemas.microsoft.com/office/drawing/2014/main" id="{4AA4A6B4-0DC4-7C6D-95F4-ABDA29519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AC86BD-F329-29EB-90E1-A8188A7325A8}"/>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670951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D75B6F-546E-03D6-4A14-A9B3AB8D79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47DDD3-4237-7BFF-F93E-8C792DC862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99E17F-99B3-5327-30B5-68F075B1FE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F98C8064-A138-0282-F0AC-A270A7ED4D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EE3105-822F-C9E2-58D6-27C84AA581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B9BDB-CF49-4283-BB57-058F7611A49C}" type="slidenum">
              <a:rPr lang="en-US" smtClean="0"/>
              <a:t>‹#›</a:t>
            </a:fld>
            <a:endParaRPr lang="en-US"/>
          </a:p>
        </p:txBody>
      </p:sp>
    </p:spTree>
    <p:extLst>
      <p:ext uri="{BB962C8B-B14F-4D97-AF65-F5344CB8AC3E}">
        <p14:creationId xmlns:p14="http://schemas.microsoft.com/office/powerpoint/2010/main" val="733950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HA100 Years Bold Hearts logo">
            <a:extLst>
              <a:ext uri="{FF2B5EF4-FFF2-40B4-BE49-F238E27FC236}">
                <a16:creationId xmlns:a16="http://schemas.microsoft.com/office/drawing/2014/main" id="{AE06C520-99D6-C343-64B3-0882FF5258BE}"/>
              </a:ext>
            </a:extLst>
          </p:cNvPr>
          <p:cNvPicPr>
            <a:picLocks noGrp="1" noRot="1" noChangeAspect="1" noMove="1" noResize="1" noEditPoints="1" noAdjustHandles="1" noChangeArrowheads="1" noChangeShapeType="1" noCrop="1"/>
          </p:cNvPicPr>
          <p:nvPr/>
        </p:nvPicPr>
        <p:blipFill>
          <a:blip r:embed="rId3">
            <a:alphaModFix amt="10000"/>
            <a:extLst>
              <a:ext uri="{28A0092B-C50C-407E-A947-70E740481C1C}">
                <a14:useLocalDpi xmlns:a14="http://schemas.microsoft.com/office/drawing/2010/main" val="0"/>
              </a:ext>
            </a:extLst>
          </a:blip>
          <a:stretch>
            <a:fillRect/>
          </a:stretch>
        </p:blipFill>
        <p:spPr>
          <a:xfrm>
            <a:off x="4537479" y="3209152"/>
            <a:ext cx="2873414" cy="2873414"/>
          </a:xfrm>
          <a:prstGeom prst="rect">
            <a:avLst/>
          </a:prstGeom>
        </p:spPr>
      </p:pic>
      <p:sp>
        <p:nvSpPr>
          <p:cNvPr id="2" name="Title 1">
            <a:extLst>
              <a:ext uri="{FF2B5EF4-FFF2-40B4-BE49-F238E27FC236}">
                <a16:creationId xmlns:a16="http://schemas.microsoft.com/office/drawing/2014/main" id="{8692D61E-4EF2-9041-8F44-38794650077F}"/>
              </a:ext>
            </a:extLst>
          </p:cNvPr>
          <p:cNvSpPr>
            <a:spLocks noGrp="1" noRot="1" noMove="1" noResize="1" noEditPoints="1" noAdjustHandles="1" noChangeArrowheads="1" noChangeShapeType="1"/>
          </p:cNvSpPr>
          <p:nvPr>
            <p:ph type="title"/>
          </p:nvPr>
        </p:nvSpPr>
        <p:spPr>
          <a:xfrm>
            <a:off x="0" y="1"/>
            <a:ext cx="12192000" cy="915103"/>
          </a:xfrm>
          <a:solidFill>
            <a:srgbClr val="C10E20"/>
          </a:solidFill>
        </p:spPr>
        <p:txBody>
          <a:bodyPr>
            <a:noAutofit/>
          </a:bodyPr>
          <a:lstStyle/>
          <a:p>
            <a:pPr algn="ctr">
              <a:lnSpc>
                <a:spcPct val="100000"/>
              </a:lnSpc>
            </a:pPr>
            <a:r>
              <a:rPr lang="en-US" sz="2400" dirty="0">
                <a:solidFill>
                  <a:schemeClr val="bg1"/>
                </a:solidFill>
                <a:latin typeface="Lub Dub Bold" panose="020B0803030403020204" pitchFamily="34" charset="0"/>
                <a:cs typeface="Arial" panose="020B0604020202020204" pitchFamily="34" charset="0"/>
              </a:rPr>
              <a:t>	</a:t>
            </a:r>
            <a:r>
              <a:rPr lang="en-US" sz="1800" b="1" dirty="0">
                <a:solidFill>
                  <a:schemeClr val="bg1"/>
                </a:solidFill>
                <a:latin typeface="Lub Dub Condensed" panose="020B0506030403020204" pitchFamily="34" charset="0"/>
                <a:cs typeface="Arial" panose="020B0604020202020204" pitchFamily="34" charset="0"/>
              </a:rPr>
              <a:t> BRAIN–AF:  Blinded Randomized Trial of Anticoagulation to Prevent Ischemic Stroke and </a:t>
            </a:r>
            <a:br>
              <a:rPr lang="en-US" sz="1800" b="1" dirty="0">
                <a:solidFill>
                  <a:schemeClr val="bg1"/>
                </a:solidFill>
                <a:latin typeface="Lub Dub Condensed" panose="020B0506030403020204" pitchFamily="34" charset="0"/>
                <a:cs typeface="Arial" panose="020B0604020202020204" pitchFamily="34" charset="0"/>
              </a:rPr>
            </a:br>
            <a:r>
              <a:rPr lang="en-US" sz="1800" b="1" dirty="0">
                <a:solidFill>
                  <a:schemeClr val="bg1"/>
                </a:solidFill>
                <a:latin typeface="Lub Dub Condensed" panose="020B0506030403020204" pitchFamily="34" charset="0"/>
                <a:cs typeface="Arial" panose="020B0604020202020204" pitchFamily="34" charset="0"/>
              </a:rPr>
              <a:t>Neurocognitive Impairment in Atrial Fibrillation</a:t>
            </a:r>
          </a:p>
        </p:txBody>
      </p:sp>
      <p:sp>
        <p:nvSpPr>
          <p:cNvPr id="10" name="Rectangle 9">
            <a:extLst>
              <a:ext uri="{FF2B5EF4-FFF2-40B4-BE49-F238E27FC236}">
                <a16:creationId xmlns:a16="http://schemas.microsoft.com/office/drawing/2014/main" id="{870CE4E7-4A17-4CEA-AEE5-430C9934C42C}"/>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1" y="6385881"/>
            <a:ext cx="12191111" cy="528380"/>
          </a:xfrm>
          <a:prstGeom prst="rect">
            <a:avLst/>
          </a:prstGeom>
          <a:solidFill>
            <a:srgbClr val="C10E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a:extLst>
              <a:ext uri="{FF2B5EF4-FFF2-40B4-BE49-F238E27FC236}">
                <a16:creationId xmlns:a16="http://schemas.microsoft.com/office/drawing/2014/main" id="{678FE5FF-D656-4B1D-81B3-CA00845BEAB7}"/>
              </a:ext>
            </a:extLst>
          </p:cNvPr>
          <p:cNvSpPr txBox="1"/>
          <p:nvPr/>
        </p:nvSpPr>
        <p:spPr>
          <a:xfrm>
            <a:off x="9995505" y="6292693"/>
            <a:ext cx="1425417" cy="461665"/>
          </a:xfrm>
          <a:prstGeom prst="rect">
            <a:avLst/>
          </a:prstGeom>
          <a:noFill/>
        </p:spPr>
        <p:txBody>
          <a:bodyPr wrap="square" rtlCol="0">
            <a:spAutoFit/>
          </a:bodyPr>
          <a:lstStyle/>
          <a:p>
            <a:r>
              <a:rPr lang="en-US" sz="2400">
                <a:solidFill>
                  <a:srgbClr val="C10E20"/>
                </a:solidFill>
                <a:latin typeface="Lub Dub Bold" panose="020B0603030403020204"/>
              </a:rPr>
              <a:t>#AHA2</a:t>
            </a:r>
          </a:p>
        </p:txBody>
      </p:sp>
      <p:sp>
        <p:nvSpPr>
          <p:cNvPr id="15" name="TextBox 4">
            <a:extLst>
              <a:ext uri="{FF2B5EF4-FFF2-40B4-BE49-F238E27FC236}">
                <a16:creationId xmlns:a16="http://schemas.microsoft.com/office/drawing/2014/main" id="{5B6DE5F2-10B1-4F57-AF1B-B7413BA839D6}"/>
              </a:ext>
            </a:extLst>
          </p:cNvPr>
          <p:cNvSpPr txBox="1">
            <a:spLocks noGrp="1" noRot="1" noMove="1" noResize="1" noEditPoints="1" noAdjustHandles="1" noChangeArrowheads="1" noChangeShapeType="1"/>
          </p:cNvSpPr>
          <p:nvPr/>
        </p:nvSpPr>
        <p:spPr bwMode="auto">
          <a:xfrm>
            <a:off x="0" y="6391233"/>
            <a:ext cx="7410893" cy="52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altLang="en-US" sz="933" i="1" dirty="0">
                <a:solidFill>
                  <a:srgbClr val="FFFFFF"/>
                </a:solidFill>
                <a:latin typeface="Lub Dub Medium" panose="020B0603030403020204" pitchFamily="34" charset="0"/>
              </a:rPr>
              <a:t>Presented by </a:t>
            </a:r>
            <a:r>
              <a:rPr lang="en-US" altLang="en-US" sz="933" i="1" dirty="0" err="1">
                <a:solidFill>
                  <a:srgbClr val="FFFFFF"/>
                </a:solidFill>
                <a:latin typeface="Lub Dub Medium" panose="020B0603030403020204" pitchFamily="34" charset="0"/>
              </a:rPr>
              <a:t>Léna</a:t>
            </a:r>
            <a:r>
              <a:rPr lang="en-US" altLang="en-US" sz="933" i="1" dirty="0">
                <a:solidFill>
                  <a:srgbClr val="FFFFFF"/>
                </a:solidFill>
                <a:latin typeface="Lub Dub Medium" panose="020B0603030403020204" pitchFamily="34" charset="0"/>
              </a:rPr>
              <a:t> Rivard, Associate Professor of Medicine, Universite de Montreal.  Scientific Sessions 2024.  </a:t>
            </a:r>
          </a:p>
          <a:p>
            <a:pPr>
              <a:lnSpc>
                <a:spcPct val="100000"/>
              </a:lnSpc>
              <a:spcBef>
                <a:spcPct val="0"/>
              </a:spcBef>
              <a:buNone/>
            </a:pPr>
            <a:r>
              <a:rPr lang="en-US" altLang="en-US" sz="933" i="1" dirty="0">
                <a:solidFill>
                  <a:srgbClr val="FFFFFF"/>
                </a:solidFill>
                <a:latin typeface="Lub Dub Medium" panose="020B0603030403020204" pitchFamily="34" charset="0"/>
              </a:rPr>
              <a:t>© 2024, American Heart Association. All rights reserved.  </a:t>
            </a:r>
            <a:r>
              <a:rPr lang="en-US" sz="933" i="1" dirty="0">
                <a:solidFill>
                  <a:srgbClr val="FFFFFF"/>
                </a:solidFill>
                <a:latin typeface="Lub Dub Medium" panose="020B0603030403020204" pitchFamily="34" charset="0"/>
                <a:ea typeface="Calibri" panose="020F0502020204030204" pitchFamily="34" charset="0"/>
              </a:rPr>
              <a:t>Results reflect the data available at the time of presentation.</a:t>
            </a:r>
          </a:p>
          <a:p>
            <a:pPr eaLnBrk="1" hangingPunct="1">
              <a:lnSpc>
                <a:spcPct val="100000"/>
              </a:lnSpc>
              <a:spcBef>
                <a:spcPct val="0"/>
              </a:spcBef>
              <a:buFontTx/>
              <a:buNone/>
            </a:pPr>
            <a:endParaRPr lang="en-US" altLang="en-US" sz="933" dirty="0">
              <a:latin typeface="Lub Dub Medium" panose="020B0603030403020204" pitchFamily="34" charset="0"/>
            </a:endParaRPr>
          </a:p>
        </p:txBody>
      </p:sp>
      <p:sp>
        <p:nvSpPr>
          <p:cNvPr id="3" name="TextBox 2">
            <a:extLst>
              <a:ext uri="{FF2B5EF4-FFF2-40B4-BE49-F238E27FC236}">
                <a16:creationId xmlns:a16="http://schemas.microsoft.com/office/drawing/2014/main" id="{BE2A6121-A981-E6BD-589D-7D3E6DF17BDE}"/>
              </a:ext>
            </a:extLst>
          </p:cNvPr>
          <p:cNvSpPr txBox="1">
            <a:spLocks noGrp="1" noRot="1" noMove="1" noResize="1" noEditPoints="1" noAdjustHandles="1" noChangeArrowheads="1" noChangeShapeType="1"/>
          </p:cNvSpPr>
          <p:nvPr/>
        </p:nvSpPr>
        <p:spPr>
          <a:xfrm>
            <a:off x="8842076" y="6454029"/>
            <a:ext cx="3349036" cy="430887"/>
          </a:xfrm>
          <a:prstGeom prst="rect">
            <a:avLst/>
          </a:prstGeom>
          <a:noFill/>
        </p:spPr>
        <p:txBody>
          <a:bodyPr wrap="square" rtlCol="0">
            <a:spAutoFit/>
          </a:bodyPr>
          <a:lstStyle/>
          <a:p>
            <a:pPr algn="r"/>
            <a:r>
              <a:rPr lang="en-US" sz="1100" b="1">
                <a:solidFill>
                  <a:schemeClr val="bg1"/>
                </a:solidFill>
                <a:latin typeface="Lub Dub Medium" panose="020B0603030403020204" pitchFamily="34" charset="77"/>
              </a:rPr>
              <a:t>Professional Heart Daily</a:t>
            </a:r>
            <a:br>
              <a:rPr lang="en-US" sz="1100" b="1">
                <a:solidFill>
                  <a:schemeClr val="bg1"/>
                </a:solidFill>
                <a:latin typeface="Lub Dub Medium" panose="020B0603030403020204" pitchFamily="34" charset="77"/>
              </a:rPr>
            </a:br>
            <a:r>
              <a:rPr lang="en-US" sz="1100" b="1">
                <a:solidFill>
                  <a:schemeClr val="bg1"/>
                </a:solidFill>
                <a:latin typeface="Lub Dub Medium" panose="020B0603030403020204" pitchFamily="34" charset="77"/>
              </a:rPr>
              <a:t>@AHAScience | #AHA24</a:t>
            </a:r>
          </a:p>
        </p:txBody>
      </p:sp>
      <p:graphicFrame>
        <p:nvGraphicFramePr>
          <p:cNvPr id="7" name="Table 6">
            <a:extLst>
              <a:ext uri="{FF2B5EF4-FFF2-40B4-BE49-F238E27FC236}">
                <a16:creationId xmlns:a16="http://schemas.microsoft.com/office/drawing/2014/main" id="{4EAE8EB8-50D3-0322-A622-04B639C836A3}"/>
              </a:ext>
            </a:extLst>
          </p:cNvPr>
          <p:cNvGraphicFramePr>
            <a:graphicFrameLocks/>
          </p:cNvGraphicFramePr>
          <p:nvPr>
            <p:extLst>
              <p:ext uri="{D42A27DB-BD31-4B8C-83A1-F6EECF244321}">
                <p14:modId xmlns:p14="http://schemas.microsoft.com/office/powerpoint/2010/main" val="1228638466"/>
              </p:ext>
            </p:extLst>
          </p:nvPr>
        </p:nvGraphicFramePr>
        <p:xfrm>
          <a:off x="891" y="2657394"/>
          <a:ext cx="12191109" cy="2690604"/>
        </p:xfrm>
        <a:graphic>
          <a:graphicData uri="http://schemas.openxmlformats.org/drawingml/2006/table">
            <a:tbl>
              <a:tblPr firstRow="1">
                <a:tableStyleId>{5C22544A-7EE6-4342-B048-85BDC9FD1C3A}</a:tableStyleId>
              </a:tblPr>
              <a:tblGrid>
                <a:gridCol w="4167017">
                  <a:extLst>
                    <a:ext uri="{9D8B030D-6E8A-4147-A177-3AD203B41FA5}">
                      <a16:colId xmlns:a16="http://schemas.microsoft.com/office/drawing/2014/main" val="1763058588"/>
                    </a:ext>
                  </a:extLst>
                </a:gridCol>
                <a:gridCol w="2272918">
                  <a:extLst>
                    <a:ext uri="{9D8B030D-6E8A-4147-A177-3AD203B41FA5}">
                      <a16:colId xmlns:a16="http://schemas.microsoft.com/office/drawing/2014/main" val="1627315046"/>
                    </a:ext>
                  </a:extLst>
                </a:gridCol>
                <a:gridCol w="2284398">
                  <a:extLst>
                    <a:ext uri="{9D8B030D-6E8A-4147-A177-3AD203B41FA5}">
                      <a16:colId xmlns:a16="http://schemas.microsoft.com/office/drawing/2014/main" val="4198041900"/>
                    </a:ext>
                  </a:extLst>
                </a:gridCol>
                <a:gridCol w="1733388">
                  <a:extLst>
                    <a:ext uri="{9D8B030D-6E8A-4147-A177-3AD203B41FA5}">
                      <a16:colId xmlns:a16="http://schemas.microsoft.com/office/drawing/2014/main" val="3468832967"/>
                    </a:ext>
                  </a:extLst>
                </a:gridCol>
                <a:gridCol w="1733388">
                  <a:extLst>
                    <a:ext uri="{9D8B030D-6E8A-4147-A177-3AD203B41FA5}">
                      <a16:colId xmlns:a16="http://schemas.microsoft.com/office/drawing/2014/main" val="3857515651"/>
                    </a:ext>
                  </a:extLst>
                </a:gridCol>
              </a:tblGrid>
              <a:tr h="787427">
                <a:tc>
                  <a:txBody>
                    <a:bodyPr/>
                    <a:lstStyle/>
                    <a:p>
                      <a:pPr algn="ctr"/>
                      <a:endParaRPr lang="en-US" sz="1400" dirty="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tc>
                  <a:txBody>
                    <a:bodyPr/>
                    <a:lstStyle/>
                    <a:p>
                      <a:pPr algn="ctr"/>
                      <a:r>
                        <a:rPr lang="en-US" sz="1400" b="1" dirty="0">
                          <a:latin typeface="Lub Dub Medium" panose="020B0603030403020204" pitchFamily="34" charset="0"/>
                        </a:rPr>
                        <a:t>Procedure </a:t>
                      </a:r>
                    </a:p>
                    <a:p>
                      <a:pPr algn="ctr"/>
                      <a:r>
                        <a:rPr lang="en-US" sz="1400" b="1" dirty="0">
                          <a:latin typeface="Lub Dub Medium" panose="020B0603030403020204" pitchFamily="34" charset="0"/>
                        </a:rPr>
                        <a:t>(N=611)</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tc>
                  <a:txBody>
                    <a:bodyPr/>
                    <a:lstStyle/>
                    <a:p>
                      <a:pPr algn="ctr"/>
                      <a:r>
                        <a:rPr lang="en-US" sz="1400">
                          <a:latin typeface="Lub Dub Medium" panose="020B0603030403020204" pitchFamily="34" charset="0"/>
                        </a:rPr>
                        <a:t>Placebo </a:t>
                      </a:r>
                    </a:p>
                    <a:p>
                      <a:pPr algn="ctr"/>
                      <a:r>
                        <a:rPr lang="en-US" sz="1400">
                          <a:latin typeface="Lub Dub Medium" panose="020B0603030403020204" pitchFamily="34" charset="0"/>
                        </a:rPr>
                        <a:t>(</a:t>
                      </a:r>
                      <a:r>
                        <a:rPr lang="en-US" sz="1400" dirty="0">
                          <a:latin typeface="Lub Dub Medium" panose="020B0603030403020204" pitchFamily="34" charset="0"/>
                        </a:rPr>
                        <a:t>N=624)</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tc>
                  <a:txBody>
                    <a:bodyPr/>
                    <a:lstStyle/>
                    <a:p>
                      <a:pPr algn="ctr"/>
                      <a:r>
                        <a:rPr lang="en-US" sz="1400" dirty="0">
                          <a:latin typeface="Lub Dub Medium" panose="020B0603030403020204" pitchFamily="34" charset="0"/>
                        </a:rPr>
                        <a:t>HR </a:t>
                      </a:r>
                    </a:p>
                    <a:p>
                      <a:pPr algn="ctr"/>
                      <a:r>
                        <a:rPr lang="en-US" sz="1400" dirty="0">
                          <a:latin typeface="Lub Dub Medium" panose="020B0603030403020204" pitchFamily="34" charset="0"/>
                        </a:rPr>
                        <a:t>(95% CI)</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tc>
                  <a:txBody>
                    <a:bodyPr/>
                    <a:lstStyle/>
                    <a:p>
                      <a:pPr algn="ctr"/>
                      <a:r>
                        <a:rPr lang="en-US" sz="1400" dirty="0">
                          <a:latin typeface="Lub Dub Medium" panose="020B0603030403020204" pitchFamily="34" charset="0"/>
                        </a:rPr>
                        <a:t>P value</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1210019582"/>
                  </a:ext>
                </a:extLst>
              </a:tr>
              <a:tr h="360685">
                <a:tc gridSpan="5">
                  <a:txBody>
                    <a:bodyPr/>
                    <a:lstStyle/>
                    <a:p>
                      <a:pPr algn="l"/>
                      <a:r>
                        <a:rPr lang="en-US" sz="1400" b="1" dirty="0">
                          <a:latin typeface="Lub Dub Medium" panose="020B0603030403020204" pitchFamily="34" charset="0"/>
                        </a:rPr>
                        <a:t>Primary Outcome </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E7E6E6">
                        <a:alpha val="74902"/>
                      </a:srgbClr>
                    </a:solidFill>
                  </a:tcPr>
                </a:tc>
                <a:tc hMerge="1">
                  <a:txBody>
                    <a:bodyPr/>
                    <a:lstStyle/>
                    <a:p>
                      <a:pPr algn="ctr"/>
                      <a:endParaRPr lang="en-US" sz="140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85000"/>
                        <a:alpha val="79000"/>
                      </a:schemeClr>
                    </a:solidFill>
                  </a:tcPr>
                </a:tc>
                <a:tc hMerge="1">
                  <a:txBody>
                    <a:bodyPr/>
                    <a:lstStyle/>
                    <a:p>
                      <a:pPr algn="ctr"/>
                      <a:endParaRPr lang="en-US" sz="140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85000"/>
                        <a:alpha val="79000"/>
                      </a:schemeClr>
                    </a:solidFill>
                  </a:tcPr>
                </a:tc>
                <a:tc hMerge="1">
                  <a:txBody>
                    <a:bodyPr/>
                    <a:lstStyle/>
                    <a:p>
                      <a:pPr algn="ctr"/>
                      <a:endParaRPr lang="en-US" sz="140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85000"/>
                        <a:alpha val="75000"/>
                      </a:schemeClr>
                    </a:solidFill>
                  </a:tcPr>
                </a:tc>
                <a:tc hMerge="1">
                  <a:txBody>
                    <a:bodyPr/>
                    <a:lstStyle/>
                    <a:p>
                      <a:pPr algn="l"/>
                      <a:endParaRPr lang="en-US" sz="1400" b="1" dirty="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E7E6E6">
                        <a:alpha val="74902"/>
                      </a:srgbClr>
                    </a:solidFill>
                  </a:tcPr>
                </a:tc>
                <a:extLst>
                  <a:ext uri="{0D108BD9-81ED-4DB2-BD59-A6C34878D82A}">
                    <a16:rowId xmlns:a16="http://schemas.microsoft.com/office/drawing/2014/main" val="1872951020"/>
                  </a:ext>
                </a:extLst>
              </a:tr>
              <a:tr h="6131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Lub Dub Medium" panose="020B0603030403020204" pitchFamily="34" charset="0"/>
                          <a:ea typeface="+mn-ea"/>
                          <a:cs typeface="+mn-cs"/>
                        </a:rPr>
                        <a:t>   Composite endpoint of Stroke, TIA,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Lub Dub Medium" panose="020B0603030403020204" pitchFamily="34" charset="0"/>
                          <a:ea typeface="+mn-ea"/>
                          <a:cs typeface="+mn-cs"/>
                        </a:rPr>
                        <a:t>      Cognitive Decline       (% per year)</a:t>
                      </a:r>
                      <a:endParaRPr lang="en-US" sz="1400" dirty="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a:rPr>
                        <a:t>130 (7)</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panose="020B0603030403020204" pitchFamily="34" charset="0"/>
                        </a:rPr>
                        <a:t>126 (6.4)</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panose="020B0603030403020204" pitchFamily="34" charset="0"/>
                        </a:rPr>
                        <a:t>1.10</a:t>
                      </a:r>
                    </a:p>
                    <a:p>
                      <a:pPr algn="ctr"/>
                      <a:r>
                        <a:rPr lang="en-US" sz="1400" dirty="0">
                          <a:latin typeface="Lub Dub Medium" panose="020B0603030403020204" pitchFamily="34" charset="0"/>
                        </a:rPr>
                        <a:t>(0.86 – 1.40)</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panose="020B0603030403020204" pitchFamily="34" charset="0"/>
                        </a:rPr>
                        <a:t>0.46</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548478652"/>
                  </a:ext>
                </a:extLst>
              </a:tr>
              <a:tr h="360685">
                <a:tc gridSpan="4">
                  <a:txBody>
                    <a:bodyPr/>
                    <a:lstStyle/>
                    <a:p>
                      <a:pPr algn="l"/>
                      <a:r>
                        <a:rPr lang="en-US" sz="1400" b="1" dirty="0">
                          <a:latin typeface="Lub Dub Medium"/>
                        </a:rPr>
                        <a:t>Secondary Outcome</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ECEBEB">
                        <a:alpha val="74902"/>
                      </a:srgbClr>
                    </a:solidFill>
                  </a:tcPr>
                </a:tc>
                <a:tc hMerge="1">
                  <a:txBody>
                    <a:bodyPr/>
                    <a:lstStyle/>
                    <a:p>
                      <a:pPr algn="ctr"/>
                      <a:endParaRPr lang="en-US" sz="140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85000"/>
                        <a:alpha val="75000"/>
                      </a:schemeClr>
                    </a:solidFill>
                  </a:tcPr>
                </a:tc>
                <a:tc hMerge="1">
                  <a:txBody>
                    <a:bodyPr/>
                    <a:lstStyle/>
                    <a:p>
                      <a:pPr algn="ctr"/>
                      <a:endParaRPr lang="en-US" sz="140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85000"/>
                        <a:alpha val="75000"/>
                      </a:schemeClr>
                    </a:solidFill>
                  </a:tcPr>
                </a:tc>
                <a:tc hMerge="1">
                  <a:txBody>
                    <a:bodyPr/>
                    <a:lstStyle/>
                    <a:p>
                      <a:pPr algn="ctr"/>
                      <a:endParaRPr lang="en-US" sz="1400" dirty="0">
                        <a:highlight>
                          <a:srgbClr val="C0C0C0"/>
                        </a:highlight>
                        <a:latin typeface="Lub Dub Medium"/>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85000"/>
                        <a:alpha val="75000"/>
                      </a:schemeClr>
                    </a:solidFill>
                  </a:tcPr>
                </a:tc>
                <a:tc>
                  <a:txBody>
                    <a:bodyPr/>
                    <a:lstStyle/>
                    <a:p>
                      <a:pPr algn="l"/>
                      <a:endParaRPr lang="en-US" sz="1400" b="1" dirty="0">
                        <a:latin typeface="Lub Dub Medium"/>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ECEBEB">
                        <a:alpha val="74902"/>
                      </a:srgbClr>
                    </a:solidFill>
                  </a:tcPr>
                </a:tc>
                <a:extLst>
                  <a:ext uri="{0D108BD9-81ED-4DB2-BD59-A6C34878D82A}">
                    <a16:rowId xmlns:a16="http://schemas.microsoft.com/office/drawing/2014/main" val="396436419"/>
                  </a:ext>
                </a:extLst>
              </a:tr>
              <a:tr h="568642">
                <a:tc>
                  <a:txBody>
                    <a:bodyPr/>
                    <a:lstStyle/>
                    <a:p>
                      <a:pPr algn="l">
                        <a:lnSpc>
                          <a:spcPct val="150000"/>
                        </a:lnSpc>
                      </a:pPr>
                      <a:r>
                        <a:rPr lang="en-US" sz="1400" b="0" dirty="0">
                          <a:latin typeface="Lub Dub Medium" panose="020B0603030403020204" pitchFamily="34" charset="0"/>
                        </a:rPr>
                        <a:t>   Major bleeding (% per year)</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 (0.09)</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t>5 (0.21)</a:t>
                      </a:r>
                      <a:endParaRPr lang="en-US" sz="1400" dirty="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0.41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a:t>
                      </a:r>
                      <a:r>
                        <a:rPr lang="en-US" sz="1400" dirty="0"/>
                        <a:t>0.08 – 2.12)</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panose="020B0603030403020204" pitchFamily="34" charset="0"/>
                        </a:rPr>
                        <a:t>0.27</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166264265"/>
                  </a:ext>
                </a:extLst>
              </a:tr>
            </a:tbl>
          </a:graphicData>
        </a:graphic>
      </p:graphicFrame>
      <p:sp>
        <p:nvSpPr>
          <p:cNvPr id="12" name="Rectangle 11">
            <a:extLst>
              <a:ext uri="{FF2B5EF4-FFF2-40B4-BE49-F238E27FC236}">
                <a16:creationId xmlns:a16="http://schemas.microsoft.com/office/drawing/2014/main" id="{8CBCD699-56C1-54CE-0B23-BC0A192ABD64}"/>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5377343"/>
            <a:ext cx="12191109" cy="1008538"/>
          </a:xfrm>
          <a:prstGeom prst="rect">
            <a:avLst/>
          </a:prstGeom>
          <a:solidFill>
            <a:srgbClr val="E7E6E6">
              <a:alpha val="74902"/>
            </a:srgbClr>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400" b="1" dirty="0">
              <a:solidFill>
                <a:schemeClr val="tx1"/>
              </a:solidFill>
              <a:latin typeface="Lub Dub Medium" panose="020B0603030403020204" pitchFamily="34" charset="0"/>
            </a:endParaRPr>
          </a:p>
        </p:txBody>
      </p:sp>
      <p:sp>
        <p:nvSpPr>
          <p:cNvPr id="13" name="TextBox 12">
            <a:extLst>
              <a:ext uri="{FF2B5EF4-FFF2-40B4-BE49-F238E27FC236}">
                <a16:creationId xmlns:a16="http://schemas.microsoft.com/office/drawing/2014/main" id="{CF1AD8C3-3982-C851-3A9A-0414E9D09A31}"/>
              </a:ext>
            </a:extLst>
          </p:cNvPr>
          <p:cNvSpPr txBox="1">
            <a:spLocks noGrp="1" noRot="1" noMove="1" noResize="1" noEditPoints="1" noAdjustHandles="1" noChangeArrowheads="1" noChangeShapeType="1"/>
          </p:cNvSpPr>
          <p:nvPr/>
        </p:nvSpPr>
        <p:spPr>
          <a:xfrm>
            <a:off x="0" y="5407272"/>
            <a:ext cx="12192000" cy="523220"/>
          </a:xfrm>
          <a:prstGeom prst="rect">
            <a:avLst/>
          </a:prstGeom>
          <a:noFill/>
        </p:spPr>
        <p:txBody>
          <a:bodyPr wrap="square" rtlCol="0">
            <a:spAutoFit/>
          </a:bodyPr>
          <a:lstStyle/>
          <a:p>
            <a:r>
              <a:rPr lang="en-US" sz="1400" b="1" dirty="0">
                <a:latin typeface="Lub Dub Medium" panose="020B0603030403020204" pitchFamily="34" charset="0"/>
              </a:rPr>
              <a:t>Key Takeaways:  </a:t>
            </a:r>
            <a:r>
              <a:rPr lang="en-US" sz="1400" dirty="0">
                <a:latin typeface="Lub Dub Medium" panose="020B0603030403020204" pitchFamily="34" charset="0"/>
              </a:rPr>
              <a:t>Anticoagulation with rivaroxaban does not provide added benefit in preventing cognitive decline, stroke, or TIA in low-risk nonvalvular AF patients, suggesting standard care remains appropriate for this population.</a:t>
            </a:r>
            <a:endParaRPr lang="en-US" sz="1400" b="1" dirty="0">
              <a:latin typeface="Lub Dub Medium" panose="020B0603030403020204" pitchFamily="34" charset="0"/>
            </a:endParaRPr>
          </a:p>
        </p:txBody>
      </p:sp>
      <p:sp>
        <p:nvSpPr>
          <p:cNvPr id="4" name="TextBox 3">
            <a:extLst>
              <a:ext uri="{FF2B5EF4-FFF2-40B4-BE49-F238E27FC236}">
                <a16:creationId xmlns:a16="http://schemas.microsoft.com/office/drawing/2014/main" id="{40CF00D3-B83D-8E6E-E48F-662D74DFEB50}"/>
              </a:ext>
            </a:extLst>
          </p:cNvPr>
          <p:cNvSpPr txBox="1"/>
          <p:nvPr/>
        </p:nvSpPr>
        <p:spPr>
          <a:xfrm>
            <a:off x="-9988" y="922151"/>
            <a:ext cx="12191111" cy="523220"/>
          </a:xfrm>
          <a:prstGeom prst="rect">
            <a:avLst/>
          </a:prstGeom>
          <a:noFill/>
        </p:spPr>
        <p:txBody>
          <a:bodyPr wrap="square" rtlCol="0">
            <a:spAutoFit/>
          </a:bodyPr>
          <a:lstStyle/>
          <a:p>
            <a:r>
              <a:rPr lang="en-US" sz="1400" b="1" dirty="0">
                <a:latin typeface="Lub Dub Medium" panose="020B0603030403020204" pitchFamily="34" charset="0"/>
              </a:rPr>
              <a:t>RESULTS:  </a:t>
            </a:r>
            <a:r>
              <a:rPr lang="en-US" sz="1400" dirty="0">
                <a:latin typeface="Lub Dub Medium" panose="020B0603030403020204" pitchFamily="34" charset="0"/>
              </a:rPr>
              <a:t>In patients with nonvalvular atrial fibrillation (AF) and no traditional stroke risk factors, treatment with rivaroxaban showed no significant difference in reducing cognitive decline, stroke, or transient ischemic attach (TIA) compared to standard care after a median of 3.7 years of follow-up.</a:t>
            </a:r>
            <a:endParaRPr lang="en-US" sz="1400" b="1" dirty="0">
              <a:latin typeface="Lub Dub Medium" panose="020B0603030403020204" pitchFamily="34" charset="0"/>
            </a:endParaRPr>
          </a:p>
        </p:txBody>
      </p:sp>
      <p:sp>
        <p:nvSpPr>
          <p:cNvPr id="8" name="TextBox 7">
            <a:extLst>
              <a:ext uri="{FF2B5EF4-FFF2-40B4-BE49-F238E27FC236}">
                <a16:creationId xmlns:a16="http://schemas.microsoft.com/office/drawing/2014/main" id="{6BC7E2CB-3C37-1218-876B-2E203F7B35FB}"/>
              </a:ext>
            </a:extLst>
          </p:cNvPr>
          <p:cNvSpPr txBox="1"/>
          <p:nvPr/>
        </p:nvSpPr>
        <p:spPr>
          <a:xfrm>
            <a:off x="-9989" y="1563940"/>
            <a:ext cx="12191111" cy="523220"/>
          </a:xfrm>
          <a:prstGeom prst="rect">
            <a:avLst/>
          </a:prstGeom>
          <a:noFill/>
          <a:ln>
            <a:solidFill>
              <a:schemeClr val="bg1">
                <a:lumMod val="75000"/>
              </a:schemeClr>
            </a:solidFill>
          </a:ln>
        </p:spPr>
        <p:txBody>
          <a:bodyPr wrap="square" lIns="91440" tIns="45720" rIns="91440" bIns="45720" rtlCol="0" anchor="t">
            <a:spAutoFit/>
          </a:bodyPr>
          <a:lstStyle/>
          <a:p>
            <a:r>
              <a:rPr lang="en-US" sz="1400" b="1" dirty="0">
                <a:latin typeface="Lub Dub Medium"/>
              </a:rPr>
              <a:t>PURPOSE:  </a:t>
            </a:r>
            <a:r>
              <a:rPr lang="en-US" sz="1400" dirty="0">
                <a:latin typeface="Lub Dub Medium" panose="020B0603030403020204" pitchFamily="34" charset="0"/>
              </a:rPr>
              <a:t>To determine if rivaroxaban is more effective and safer than placebo in preventing stroke, TIA, and cognitive decline in individuals with nonvalvular AF at low stroke risk.</a:t>
            </a:r>
            <a:endParaRPr lang="en-US" sz="1400" b="1" dirty="0">
              <a:latin typeface="Lub Dub Medium" panose="020B0603030403020204" pitchFamily="34" charset="0"/>
            </a:endParaRPr>
          </a:p>
        </p:txBody>
      </p:sp>
      <p:sp>
        <p:nvSpPr>
          <p:cNvPr id="11" name="TextBox 10">
            <a:extLst>
              <a:ext uri="{FF2B5EF4-FFF2-40B4-BE49-F238E27FC236}">
                <a16:creationId xmlns:a16="http://schemas.microsoft.com/office/drawing/2014/main" id="{22B7B471-7570-A8AA-D4E1-8E276B7BFE24}"/>
              </a:ext>
            </a:extLst>
          </p:cNvPr>
          <p:cNvSpPr txBox="1"/>
          <p:nvPr/>
        </p:nvSpPr>
        <p:spPr>
          <a:xfrm>
            <a:off x="889" y="2200790"/>
            <a:ext cx="12191111" cy="307777"/>
          </a:xfrm>
          <a:prstGeom prst="rect">
            <a:avLst/>
          </a:prstGeom>
          <a:noFill/>
        </p:spPr>
        <p:txBody>
          <a:bodyPr wrap="square" rtlCol="0">
            <a:spAutoFit/>
          </a:bodyPr>
          <a:lstStyle/>
          <a:p>
            <a:r>
              <a:rPr lang="en-US" sz="1400" b="1" dirty="0">
                <a:latin typeface="Lub Dub Medium" panose="020B0603030403020204" pitchFamily="34" charset="0"/>
              </a:rPr>
              <a:t>TRIAL DESIGN:  </a:t>
            </a:r>
            <a:r>
              <a:rPr lang="en-US" sz="1400" dirty="0">
                <a:latin typeface="Lub Dub Medium" panose="020B0603030403020204" pitchFamily="34" charset="0"/>
              </a:rPr>
              <a:t>P</a:t>
            </a:r>
            <a:r>
              <a:rPr lang="en-US" sz="1400" b="0" i="0" dirty="0">
                <a:effectLst/>
                <a:latin typeface="Lub Dub Medium" panose="020B0603030403020204" pitchFamily="34" charset="0"/>
              </a:rPr>
              <a:t>rospective, multicenter, randomized, double-blinded clinical trial (n=1235)</a:t>
            </a:r>
            <a:endParaRPr lang="en-US" sz="1400" b="1" dirty="0">
              <a:latin typeface="Lub Dub Medium" panose="020B0603030403020204" pitchFamily="34" charset="0"/>
            </a:endParaRPr>
          </a:p>
        </p:txBody>
      </p:sp>
      <p:pic>
        <p:nvPicPr>
          <p:cNvPr id="14" name="Picture 13" descr="American Heart Association Logo">
            <a:extLst>
              <a:ext uri="{FF2B5EF4-FFF2-40B4-BE49-F238E27FC236}">
                <a16:creationId xmlns:a16="http://schemas.microsoft.com/office/drawing/2014/main" id="{83F783AC-3760-3805-5BCA-E1EC22A31041}"/>
              </a:ext>
            </a:extLst>
          </p:cNvPr>
          <p:cNvPicPr>
            <a:picLocks noGrp="1" noRot="1" noChangeAspect="1" noMove="1" noResize="1" noEditPoints="1" noAdjustHandles="1" noChangeArrowheads="1" noChangeShapeType="1" noCrop="1"/>
          </p:cNvPicPr>
          <p:nvPr/>
        </p:nvPicPr>
        <p:blipFill>
          <a:blip r:embed="rId4"/>
          <a:stretch>
            <a:fillRect/>
          </a:stretch>
        </p:blipFill>
        <p:spPr>
          <a:xfrm>
            <a:off x="219456" y="151933"/>
            <a:ext cx="1097280" cy="593208"/>
          </a:xfrm>
          <a:prstGeom prst="rect">
            <a:avLst/>
          </a:prstGeom>
        </p:spPr>
      </p:pic>
    </p:spTree>
    <p:extLst>
      <p:ext uri="{BB962C8B-B14F-4D97-AF65-F5344CB8AC3E}">
        <p14:creationId xmlns:p14="http://schemas.microsoft.com/office/powerpoint/2010/main" val="1216419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ateandTime xmlns="0da055a4-b6ec-4bb6-a3de-4e050d793ca6">2023-10-20T16:22:42+00:00</DateandTime>
    <lcf76f155ced4ddcb4097134ff3c332f xmlns="0da055a4-b6ec-4bb6-a3de-4e050d793ca6">
      <Terms xmlns="http://schemas.microsoft.com/office/infopath/2007/PartnerControls"/>
    </lcf76f155ced4ddcb4097134ff3c332f>
    <TaxCatchAll xmlns="5f954091-2455-4b8c-90bc-f231fbff24c4" xsi:nil="true"/>
    <Date xmlns="0da055a4-b6ec-4bb6-a3de-4e050d793ca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E744D72962D448A853E7DC101C7F9" ma:contentTypeVersion="17" ma:contentTypeDescription="Create a new document." ma:contentTypeScope="" ma:versionID="dc9c505736c7c1326d6a91cf992aeae5">
  <xsd:schema xmlns:xsd="http://www.w3.org/2001/XMLSchema" xmlns:xs="http://www.w3.org/2001/XMLSchema" xmlns:p="http://schemas.microsoft.com/office/2006/metadata/properties" xmlns:ns2="0da055a4-b6ec-4bb6-a3de-4e050d793ca6" xmlns:ns3="5f954091-2455-4b8c-90bc-f231fbff24c4" targetNamespace="http://schemas.microsoft.com/office/2006/metadata/properties" ma:root="true" ma:fieldsID="0290ec00c193fe562b3a11209694673f" ns2:_="" ns3:_="">
    <xsd:import namespace="0da055a4-b6ec-4bb6-a3de-4e050d793ca6"/>
    <xsd:import namespace="5f954091-2455-4b8c-90bc-f231fbff24c4"/>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ateandTime"/>
                <xsd:element ref="ns2:MediaServiceObjectDetectorVersions" minOccurs="0"/>
                <xsd:element ref="ns2:MediaServiceSearchProperties"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a055a4-b6ec-4bb6-a3de-4e050d793c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f4f22ede-e726-4d3d-b195-8dfd25ae0d91"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ateandTime" ma:index="21" ma:displayName="Date and Time" ma:default="[today]" ma:format="DateTime" ma:internalName="DateandTime">
      <xsd:simpleType>
        <xsd:restriction base="dms:DateTim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Date" ma:index="24"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f954091-2455-4b8c-90bc-f231fbff24c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854a033-b9d3-4695-9575-5752f9276e50}" ma:internalName="TaxCatchAll" ma:showField="CatchAllData" ma:web="5f954091-2455-4b8c-90bc-f231fbff24c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6F06A5-B16B-485D-8B1B-B6A4D13A9D26}">
  <ds:schemaRefs>
    <ds:schemaRef ds:uri="http://schemas.microsoft.com/office/2006/documentManagement/types"/>
    <ds:schemaRef ds:uri="http://www.w3.org/XML/1998/namespace"/>
    <ds:schemaRef ds:uri="http://schemas.openxmlformats.org/package/2006/metadata/core-properties"/>
    <ds:schemaRef ds:uri="http://purl.org/dc/terms/"/>
    <ds:schemaRef ds:uri="0da055a4-b6ec-4bb6-a3de-4e050d793ca6"/>
    <ds:schemaRef ds:uri="http://schemas.microsoft.com/office/infopath/2007/PartnerControls"/>
    <ds:schemaRef ds:uri="http://purl.org/dc/dcmitype/"/>
    <ds:schemaRef ds:uri="5f954091-2455-4b8c-90bc-f231fbff24c4"/>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F2025CAF-B85F-427D-877D-FFCB512C3EE4}">
  <ds:schemaRefs>
    <ds:schemaRef ds:uri="0da055a4-b6ec-4bb6-a3de-4e050d793ca6"/>
    <ds:schemaRef ds:uri="5f954091-2455-4b8c-90bc-f231fbff24c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F1B43CB-3AF3-408E-B5A5-CA8D9BA382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TotalTime>
  <Words>286</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Lub Dub Bold</vt:lpstr>
      <vt:lpstr>Lub Dub Condensed</vt:lpstr>
      <vt:lpstr>Lub Dub Medium</vt:lpstr>
      <vt:lpstr>Office Theme</vt:lpstr>
      <vt:lpstr>  BRAIN–AF:  Blinded Randomized Trial of Anticoagulation to Prevent Ischemic Stroke and  Neurocognitive Impairment in Atrial Fibrillation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Summary</dc:title>
  <dc:creator>Paul St. Laurent</dc:creator>
  <cp:lastModifiedBy>Alice Wolke</cp:lastModifiedBy>
  <cp:revision>15</cp:revision>
  <dcterms:created xsi:type="dcterms:W3CDTF">2023-10-18T15:02:58Z</dcterms:created>
  <dcterms:modified xsi:type="dcterms:W3CDTF">2024-11-16T17:14:40Z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0x010100F64E744D72962D448A853E7DC101C7F9</vt:lpwstr>
  </property>
  <property fmtid="{D5CDD505-2E9C-101B-9397-08002B2CF9AE}" pid="3" name="MediaServiceImageTags">
    <vt:lpwstr/>
  </property>
</Properties>
</file>