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3" autoAdjust="0"/>
    <p:restoredTop sz="93878" autoAdjust="0"/>
  </p:normalViewPr>
  <p:slideViewPr>
    <p:cSldViewPr snapToGrid="0">
      <p:cViewPr varScale="1">
        <p:scale>
          <a:sx n="107" d="100"/>
          <a:sy n="107" d="100"/>
        </p:scale>
        <p:origin x="3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BPROAD</a:t>
            </a:r>
            <a:r>
              <a:rPr lang="en-US" sz="1800" b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:  Blood 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Pressure Control Target in Diabetes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/>
          </p:cNvSpPr>
          <p:nvPr/>
        </p:nvSpPr>
        <p:spPr bwMode="auto">
          <a:xfrm>
            <a:off x="0" y="6391233"/>
            <a:ext cx="7581014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Guang Ning, MD, PhD, Shanghai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Jiaotong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University School of Medicine, Shanghai, China.  Scientific Sessions 2024.  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427701"/>
              </p:ext>
            </p:extLst>
          </p:nvPr>
        </p:nvGraphicFramePr>
        <p:xfrm>
          <a:off x="891" y="2810920"/>
          <a:ext cx="12191108" cy="260699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857708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649659">
                  <a:extLst>
                    <a:ext uri="{9D8B030D-6E8A-4147-A177-3AD203B41FA5}">
                      <a16:colId xmlns:a16="http://schemas.microsoft.com/office/drawing/2014/main" val="1627315046"/>
                    </a:ext>
                  </a:extLst>
                </a:gridCol>
                <a:gridCol w="2663041">
                  <a:extLst>
                    <a:ext uri="{9D8B030D-6E8A-4147-A177-3AD203B41FA5}">
                      <a16:colId xmlns:a16="http://schemas.microsoft.com/office/drawing/2014/main" val="4198041900"/>
                    </a:ext>
                  </a:extLst>
                </a:gridCol>
                <a:gridCol w="2020700">
                  <a:extLst>
                    <a:ext uri="{9D8B030D-6E8A-4147-A177-3AD203B41FA5}">
                      <a16:colId xmlns:a16="http://schemas.microsoft.com/office/drawing/2014/main" val="3468832967"/>
                    </a:ext>
                  </a:extLst>
                </a:gridCol>
              </a:tblGrid>
              <a:tr h="4805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Intensive (N=6,414)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Standard (N=6,407)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HR (95% CI)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273865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Outcome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MACE (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non-fatal stroke, non-fatal MI, treated or hospitalized HF, and cardiovascular death)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492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0.79 (0.69 to 0.90);    P &lt; 0.001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277094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Adverse Outcomes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6419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Symptomatic hypotension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P=0.05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Hyperkalemia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(&gt;5.5 mmol/L) 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P=0.003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52417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chemeClr val="bg2">
              <a:lumMod val="90000"/>
              <a:alpha val="43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4072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Takeaways:  </a:t>
            </a:r>
            <a:r>
              <a:rPr lang="en-US" sz="1400" dirty="0">
                <a:latin typeface="Lub Dub Medium" panose="020B0603030403020204" pitchFamily="34" charset="0"/>
              </a:rPr>
              <a:t>Intensive SBP lowering in people with Type 2 diabetes and elevated SBP could be beneficial for reducing cardiovascular events, but increased risks of hyperkalemia and symptomatic hypotension suggest the need for careful monitoring.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</a:t>
            </a:r>
            <a:r>
              <a:rPr lang="en-US" sz="1400" dirty="0">
                <a:effectLst/>
                <a:latin typeface="Lub Dub Medium" panose="020B0603030403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 participants with Type 2 diabetes and elevated systolic blood pressure (SBP), intensive SBP lowering (&lt;120 mmHg) reduced major adverse cardiovascular events (MACE) by 21% compared to standard treatment (&lt;140 mmHg).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20868" y="1521397"/>
            <a:ext cx="12191111" cy="7386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PURPOSE: </a:t>
            </a:r>
            <a:r>
              <a:rPr lang="en-US" sz="1400" dirty="0">
                <a:latin typeface="Lub Dub Medium" panose="020B0603030403020204" pitchFamily="34" charset="0"/>
              </a:rPr>
              <a:t>To compare the effectiveness of intensive SBP lowering (&lt;120 mmHg) versus standard SBP lowering (&lt;140 mmHg) in reducing the risk of MACE over a period of up to 5 years in participants aged </a:t>
            </a:r>
            <a:r>
              <a:rPr lang="en-US" sz="1400" b="0" i="0" u="none" strike="noStrike" baseline="0" dirty="0">
                <a:latin typeface="Lub Dub Medium" panose="020B0603030403020204" pitchFamily="34" charset="0"/>
              </a:rPr>
              <a:t>≥</a:t>
            </a:r>
            <a:r>
              <a:rPr lang="en-US" sz="1400" dirty="0">
                <a:latin typeface="Lub Dub Medium" panose="020B0603030403020204" pitchFamily="34" charset="0"/>
              </a:rPr>
              <a:t>50 years with a history of Type 2 diabetes, elevated SBP (defined as ≥140 mmHg without medication or ≥130 mmHg with ≥1 antihypertensive medications</a:t>
            </a:r>
            <a:r>
              <a:rPr lang="en-US" sz="1400" b="0" i="0" u="none" strike="noStrike" baseline="0" dirty="0">
                <a:latin typeface="Lub Dub Medium" panose="020B0603030403020204" pitchFamily="34" charset="0"/>
              </a:rPr>
              <a:t>) and an increased risk of CVD.</a:t>
            </a:r>
            <a:endParaRPr lang="en-US" sz="1400" dirty="0">
              <a:latin typeface="Lub Dub Medium" panose="020B06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-9989" y="2418752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DESIGN:  </a:t>
            </a:r>
            <a:r>
              <a:rPr lang="en-US" sz="1400" dirty="0">
                <a:latin typeface="Lub Dub Medium" panose="020B0603030403020204" pitchFamily="34" charset="0"/>
              </a:rPr>
              <a:t>Multicenter, open-label, parallel-group randomized controlled trial conducted in mainland China (145 sites), N=12,821.</a:t>
            </a:r>
          </a:p>
          <a:p>
            <a:endParaRPr lang="en-US" sz="1400" b="1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5f954091-2455-4b8c-90bc-f231fbff24c4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0da055a4-b6ec-4bb6-a3de-4e050d793ca6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18920</TotalTime>
  <Words>318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BPROAD:  Blood Pressure Control Target in Diabetes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38</cp:revision>
  <dcterms:created xsi:type="dcterms:W3CDTF">2023-10-18T15:02:58Z</dcterms:created>
  <dcterms:modified xsi:type="dcterms:W3CDTF">2024-11-16T16:02:33Z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