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6"/>
    <p:restoredTop sz="94699"/>
  </p:normalViewPr>
  <p:slideViewPr>
    <p:cSldViewPr snapToGrid="0">
      <p:cViewPr varScale="1">
        <p:scale>
          <a:sx n="81" d="100"/>
          <a:sy n="81" d="100"/>
        </p:scale>
        <p:origin x="18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C7BB5-76A5-90ED-B8A1-7FC9F2FC5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BBA53C-AB06-423E-A105-D1BF6AF192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0DB7B6-16C3-35FA-2C0C-ACDF202FE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11CA4-CC47-A0A8-F76A-C913D097EE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5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34CE5E-29B8-ACCC-4B1B-4ACB250D9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308E05B5-FCCB-9526-2A72-CCB003FD6F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D03001-0767-FD55-E4AD-A8030EA013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ALPACAR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Zerlasiran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 A Small Interfering RNA </a:t>
            </a:r>
            <a:r>
              <a:rPr lang="en-US" sz="1800" b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Targeting Lipoprotein(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a</a:t>
            </a:r>
            <a:r>
              <a:rPr lang="en-US" sz="1800" b="1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):  A </a:t>
            </a: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Phase II Randomized Clinical Trial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5B9014-2A8D-278B-285F-84B92A21DD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23F3EB-E676-0BE5-BDA2-0A61F46B0CBF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B478D922-7D17-AD63-226F-AE64C3D7A9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 Steven E Nissen, MD , Cleveland Clinic, Cleveland OH.  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EC1D716A-9F1B-BB1A-94CF-D2C0951BAD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26170D-2A83-F94D-21C6-8F4A0C34C78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11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 | #AHA24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BC9CEF-9219-D098-2A85-F761DA3AE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0" y="5724574"/>
            <a:ext cx="12191109" cy="661307"/>
          </a:xfrm>
          <a:prstGeom prst="rect">
            <a:avLst/>
          </a:prstGeom>
          <a:solidFill>
            <a:srgbClr val="E7E6E6">
              <a:alpha val="72157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DA71C-6131-C73C-039E-2FF2CA914CB5}"/>
              </a:ext>
            </a:extLst>
          </p:cNvPr>
          <p:cNvSpPr txBox="1">
            <a:spLocks/>
          </p:cNvSpPr>
          <p:nvPr/>
        </p:nvSpPr>
        <p:spPr>
          <a:xfrm>
            <a:off x="9991" y="579036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</a:t>
            </a:r>
            <a:r>
              <a:rPr lang="en-US" sz="1400" b="1" dirty="0">
                <a:latin typeface="Lub Dub Medium" panose="020B0603030403020204" pitchFamily="34" charset="77"/>
              </a:rPr>
              <a:t>:  </a:t>
            </a:r>
            <a:r>
              <a:rPr lang="en-US" sz="1400" dirty="0">
                <a:latin typeface="Lub Dub Medium" panose="020B0603030403020204" pitchFamily="34" charset="77"/>
              </a:rPr>
              <a:t>In patients with ASCVD, </a:t>
            </a:r>
            <a:r>
              <a:rPr lang="en-US" sz="1400" dirty="0" err="1">
                <a:latin typeface="Lub Dub Medium" panose="020B0603030403020204" pitchFamily="34" charset="77"/>
              </a:rPr>
              <a:t>Zerlasiran</a:t>
            </a:r>
            <a:r>
              <a:rPr lang="en-US" sz="1400" dirty="0">
                <a:latin typeface="Lub Dub Medium" panose="020B0603030403020204" pitchFamily="34" charset="77"/>
              </a:rPr>
              <a:t> was well-tolerated and reduced time-averaged </a:t>
            </a:r>
            <a:r>
              <a:rPr lang="en-US" sz="1400" dirty="0" err="1">
                <a:latin typeface="Lub Dub Medium" panose="020B0603030403020204" pitchFamily="34" charset="77"/>
              </a:rPr>
              <a:t>Lp</a:t>
            </a:r>
            <a:r>
              <a:rPr lang="en-US" sz="1400" dirty="0">
                <a:latin typeface="Lub Dub Medium" panose="020B0603030403020204" pitchFamily="34" charset="77"/>
              </a:rPr>
              <a:t>(a) levels by more than 80% over the 36-week treatment period.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6DB624-B17E-6C3A-2C41-B5270C916F9E}"/>
              </a:ext>
            </a:extLst>
          </p:cNvPr>
          <p:cNvSpPr txBox="1"/>
          <p:nvPr/>
        </p:nvSpPr>
        <p:spPr>
          <a:xfrm>
            <a:off x="-9988" y="92215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dirty="0">
                <a:latin typeface="Lub Dub Medium" panose="020B0603030403020204" pitchFamily="34" charset="0"/>
              </a:rPr>
              <a:t>In patients with ASCVD, all three drug regimens achieved a time-averaged reduction of 80% or more in lipoprotein(a) [</a:t>
            </a:r>
            <a:r>
              <a:rPr lang="en-US" sz="1400" dirty="0" err="1">
                <a:latin typeface="Lub Dub Medium" panose="020B0603030403020204" pitchFamily="34" charset="0"/>
              </a:rPr>
              <a:t>Lp</a:t>
            </a:r>
            <a:r>
              <a:rPr lang="en-US" sz="1400" dirty="0">
                <a:latin typeface="Lub Dub Medium" panose="020B0603030403020204" pitchFamily="34" charset="0"/>
              </a:rPr>
              <a:t>(a)] over 36 weeks, compared to placebo.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CCD506-5E65-8BB3-2A15-4454C345F0B4}"/>
              </a:ext>
            </a:extLst>
          </p:cNvPr>
          <p:cNvSpPr txBox="1"/>
          <p:nvPr/>
        </p:nvSpPr>
        <p:spPr>
          <a:xfrm>
            <a:off x="-9989" y="1563940"/>
            <a:ext cx="12191111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77"/>
              </a:rPr>
              <a:t>PURPOSE:  </a:t>
            </a:r>
            <a:r>
              <a:rPr lang="en-US" sz="1400" dirty="0">
                <a:latin typeface="Lub Dub Medium" panose="020B0603030403020204" pitchFamily="34" charset="77"/>
              </a:rPr>
              <a:t>To identify the optimal dose and dosing interval of </a:t>
            </a:r>
            <a:r>
              <a:rPr lang="en-US" sz="1400" dirty="0" err="1">
                <a:latin typeface="Lub Dub Medium" panose="020B0603030403020204" pitchFamily="34" charset="77"/>
              </a:rPr>
              <a:t>Zerlasiran</a:t>
            </a:r>
            <a:r>
              <a:rPr lang="en-US" sz="1400" dirty="0">
                <a:latin typeface="Lub Dub Medium" panose="020B0603030403020204" pitchFamily="34" charset="77"/>
              </a:rPr>
              <a:t>, while also evaluating its safety in patients with ASCVD</a:t>
            </a:r>
            <a:r>
              <a:rPr lang="en-US" sz="1400" dirty="0">
                <a:latin typeface="Lub Dub Medium" panose="020B0603030403020204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3EFD26-FE11-0EF3-A4C2-ABD3CA20F6C3}"/>
              </a:ext>
            </a:extLst>
          </p:cNvPr>
          <p:cNvSpPr txBox="1"/>
          <p:nvPr/>
        </p:nvSpPr>
        <p:spPr>
          <a:xfrm>
            <a:off x="-20870" y="2132133"/>
            <a:ext cx="12191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</a:t>
            </a:r>
            <a:r>
              <a:rPr lang="en-US" sz="1400" dirty="0">
                <a:latin typeface="Lub Dub Medium" panose="020B0603030403020204" pitchFamily="34" charset="0"/>
              </a:rPr>
              <a:t>:  Randomized, double blind, placebo-controlled, multicenter (26 sites across Europe and South Africa), N=180.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F5FB11D-BA97-6278-F0E2-EB8938A3F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015638"/>
              </p:ext>
            </p:extLst>
          </p:nvPr>
        </p:nvGraphicFramePr>
        <p:xfrm>
          <a:off x="-5442" y="2640959"/>
          <a:ext cx="12206743" cy="287509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507773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694578">
                  <a:extLst>
                    <a:ext uri="{9D8B030D-6E8A-4147-A177-3AD203B41FA5}">
                      <a16:colId xmlns:a16="http://schemas.microsoft.com/office/drawing/2014/main" val="3914237608"/>
                    </a:ext>
                  </a:extLst>
                </a:gridCol>
                <a:gridCol w="2604977">
                  <a:extLst>
                    <a:ext uri="{9D8B030D-6E8A-4147-A177-3AD203B41FA5}">
                      <a16:colId xmlns:a16="http://schemas.microsoft.com/office/drawing/2014/main" val="2026406828"/>
                    </a:ext>
                  </a:extLst>
                </a:gridCol>
                <a:gridCol w="2399415">
                  <a:extLst>
                    <a:ext uri="{9D8B030D-6E8A-4147-A177-3AD203B41FA5}">
                      <a16:colId xmlns:a16="http://schemas.microsoft.com/office/drawing/2014/main" val="3864646595"/>
                    </a:ext>
                  </a:extLst>
                </a:gridCol>
              </a:tblGrid>
              <a:tr h="29698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Lub Dub Medium" panose="020B0603030403020204" pitchFamily="34" charset="0"/>
                        </a:rPr>
                        <a:t>Least-squares mean (95% CI)</a:t>
                      </a:r>
                      <a:endParaRPr lang="en-US" sz="12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3905"/>
                  </a:ext>
                </a:extLst>
              </a:tr>
              <a:tr h="504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450mg every 24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wk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 x 2 doses </a:t>
                      </a:r>
                      <a:endParaRPr lang="en-US" sz="1200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300mg every 16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wk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 x 3 doses</a:t>
                      </a:r>
                      <a:endParaRPr lang="en-US" sz="1200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300mg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 every 24 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wk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</a:rPr>
                        <a:t> x 2 doses </a:t>
                      </a:r>
                      <a:endParaRPr lang="en-US" sz="1200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25832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Lub Dub Medium" panose="020B0603030403020204" pitchFamily="34" charset="0"/>
                        </a:rPr>
                        <a:t>Primary Outcome  </a:t>
                      </a: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(Difference from placebo)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215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47168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Time averaged percent change in </a:t>
                      </a:r>
                      <a:r>
                        <a:rPr lang="en-US" sz="1200" dirty="0" err="1">
                          <a:latin typeface="Lub Dub Medium" panose="020B0603030403020204" pitchFamily="34" charset="0"/>
                        </a:rPr>
                        <a:t>Lp</a:t>
                      </a: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(a) to 36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-85.6 (-90.9 to -80.3)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-82.8 (-88.2 to -77.4)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-81.3 (-86.7 to -76.0)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2672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Lub Dub Medium" panose="020B0603030403020204" pitchFamily="34" charset="0"/>
                        </a:rPr>
                        <a:t>Secondary Outcome </a:t>
                      </a: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(Difference from placebo)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BEB">
                        <a:alpha val="7215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36419"/>
                  </a:ext>
                </a:extLst>
              </a:tr>
              <a:tr h="5457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Time averaged percent change in </a:t>
                      </a:r>
                      <a:r>
                        <a:rPr lang="en-US" sz="1200" dirty="0" err="1">
                          <a:latin typeface="Lub Dub Medium" panose="020B0603030403020204" pitchFamily="34" charset="0"/>
                        </a:rPr>
                        <a:t>Lp</a:t>
                      </a: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(a) to 60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Lub Dub Medium" panose="020B0603030403020204" pitchFamily="34" charset="0"/>
                        </a:rPr>
                        <a:t>-77.1 (-83.1 to -71.2)</a:t>
                      </a:r>
                      <a:endParaRPr lang="en-US" sz="12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-79.2 (-85.3 to -73.1)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-71.8 (-77.8 to -65.8)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  <a:tr h="5072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Time averaged percent change in LDL-C to 60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-24.1 (-43.9 to -4.2)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-28.7 (-48.9 to -8.5)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-26.2 (-46.1 to -6.2)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089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54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www.w3.org/XML/1998/namespace"/>
    <ds:schemaRef ds:uri="0da055a4-b6ec-4bb6-a3de-4e050d793ca6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5f954091-2455-4b8c-90bc-f231fbff24c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333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ALPACAR Zerlasiran A Small Interfering RNA Targeting Lipoprotein(a):  A Phase II Randomized Clinical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16</cp:revision>
  <dcterms:created xsi:type="dcterms:W3CDTF">2023-10-18T15:02:58Z</dcterms:created>
  <dcterms:modified xsi:type="dcterms:W3CDTF">2024-11-18T14:41:55Z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