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0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8C0EEC-C54E-45A4-B992-34AC27B1D4B9}" v="1" dt="2022-11-05T18:41:23.3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99" autoAdjust="0"/>
    <p:restoredTop sz="90129" autoAdjust="0"/>
  </p:normalViewPr>
  <p:slideViewPr>
    <p:cSldViewPr snapToGrid="0" snapToObjects="1">
      <p:cViewPr varScale="1">
        <p:scale>
          <a:sx n="122" d="100"/>
          <a:sy n="122" d="100"/>
        </p:scale>
        <p:origin x="1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9C8C0EEC-C54E-45A4-B992-34AC27B1D4B9}"/>
    <pc:docChg chg="modSld">
      <pc:chgData name="Alice Wolke" userId="d3fc20e8-9f67-4110-b5e7-8648597a3678" providerId="ADAL" clId="{9C8C0EEC-C54E-45A4-B992-34AC27B1D4B9}" dt="2022-11-05T18:41:23.373" v="59" actId="13244"/>
      <pc:docMkLst>
        <pc:docMk/>
      </pc:docMkLst>
      <pc:sldChg chg="modSp mod">
        <pc:chgData name="Alice Wolke" userId="d3fc20e8-9f67-4110-b5e7-8648597a3678" providerId="ADAL" clId="{9C8C0EEC-C54E-45A4-B992-34AC27B1D4B9}" dt="2022-11-05T18:41:23.373" v="59" actId="13244"/>
        <pc:sldMkLst>
          <pc:docMk/>
          <pc:sldMk cId="1502399229" sldId="270"/>
        </pc:sldMkLst>
        <pc:spChg chg="mod">
          <ac:chgData name="Alice Wolke" userId="d3fc20e8-9f67-4110-b5e7-8648597a3678" providerId="ADAL" clId="{9C8C0EEC-C54E-45A4-B992-34AC27B1D4B9}" dt="2022-11-05T18:41:11.295" v="57" actId="962"/>
          <ac:spMkLst>
            <pc:docMk/>
            <pc:sldMk cId="1502399229" sldId="270"/>
            <ac:spMk id="9" creationId="{678FE5FF-D656-4B1D-81B3-CA00845BEAB7}"/>
          </ac:spMkLst>
        </pc:spChg>
        <pc:spChg chg="mod ord">
          <ac:chgData name="Alice Wolke" userId="d3fc20e8-9f67-4110-b5e7-8648597a3678" providerId="ADAL" clId="{9C8C0EEC-C54E-45A4-B992-34AC27B1D4B9}" dt="2022-11-05T18:40:54.235" v="54" actId="13244"/>
          <ac:spMkLst>
            <pc:docMk/>
            <pc:sldMk cId="1502399229" sldId="270"/>
            <ac:spMk id="10" creationId="{870CE4E7-4A17-4CEA-AEE5-430C9934C42C}"/>
          </ac:spMkLst>
        </pc:spChg>
        <pc:spChg chg="ord">
          <ac:chgData name="Alice Wolke" userId="d3fc20e8-9f67-4110-b5e7-8648597a3678" providerId="ADAL" clId="{9C8C0EEC-C54E-45A4-B992-34AC27B1D4B9}" dt="2022-11-05T18:41:00.001" v="55" actId="13244"/>
          <ac:spMkLst>
            <pc:docMk/>
            <pc:sldMk cId="1502399229" sldId="270"/>
            <ac:spMk id="12" creationId="{58663572-0ADF-4B2B-8CD3-4B6627A7DE27}"/>
          </ac:spMkLst>
        </pc:spChg>
        <pc:spChg chg="ord">
          <ac:chgData name="Alice Wolke" userId="d3fc20e8-9f67-4110-b5e7-8648597a3678" providerId="ADAL" clId="{9C8C0EEC-C54E-45A4-B992-34AC27B1D4B9}" dt="2022-11-05T18:41:16.929" v="58" actId="13244"/>
          <ac:spMkLst>
            <pc:docMk/>
            <pc:sldMk cId="1502399229" sldId="270"/>
            <ac:spMk id="14" creationId="{AA059832-AD7B-4583-A095-9CC7FBDADDB1}"/>
          </ac:spMkLst>
        </pc:spChg>
        <pc:spChg chg="mod">
          <ac:chgData name="Alice Wolke" userId="d3fc20e8-9f67-4110-b5e7-8648597a3678" providerId="ADAL" clId="{9C8C0EEC-C54E-45A4-B992-34AC27B1D4B9}" dt="2022-11-05T18:41:23.373" v="59" actId="13244"/>
          <ac:spMkLst>
            <pc:docMk/>
            <pc:sldMk cId="1502399229" sldId="270"/>
            <ac:spMk id="15" creationId="{5B6DE5F2-10B1-4F57-AF1B-B7413BA839D6}"/>
          </ac:spMkLst>
        </pc:spChg>
        <pc:picChg chg="mod ord">
          <ac:chgData name="Alice Wolke" userId="d3fc20e8-9f67-4110-b5e7-8648597a3678" providerId="ADAL" clId="{9C8C0EEC-C54E-45A4-B992-34AC27B1D4B9}" dt="2022-11-05T18:41:02.496" v="56" actId="13244"/>
          <ac:picMkLst>
            <pc:docMk/>
            <pc:sldMk cId="1502399229" sldId="270"/>
            <ac:picMk id="13" creationId="{2863EE9E-A723-44B2-9905-05CD5CD93A51}"/>
          </ac:picMkLst>
        </pc:picChg>
      </pc:sldChg>
    </pc:docChg>
  </pc:docChgLst>
  <pc:docChgLst>
    <pc:chgData name="Paul St. Laurent" userId="2e46ad51-cb08-4cb1-833f-88978fb9af81" providerId="ADAL" clId="{0B2E84A3-AB94-46C4-80CB-FCA57236589B}"/>
    <pc:docChg chg="modSld">
      <pc:chgData name="Paul St. Laurent" userId="2e46ad51-cb08-4cb1-833f-88978fb9af81" providerId="ADAL" clId="{0B2E84A3-AB94-46C4-80CB-FCA57236589B}" dt="2022-10-24T17:04:02.980" v="64" actId="20577"/>
      <pc:docMkLst>
        <pc:docMk/>
      </pc:docMkLst>
      <pc:sldChg chg="modSp mod">
        <pc:chgData name="Paul St. Laurent" userId="2e46ad51-cb08-4cb1-833f-88978fb9af81" providerId="ADAL" clId="{0B2E84A3-AB94-46C4-80CB-FCA57236589B}" dt="2022-10-24T17:04:02.980" v="64" actId="20577"/>
        <pc:sldMkLst>
          <pc:docMk/>
          <pc:sldMk cId="1502399229" sldId="270"/>
        </pc:sldMkLst>
        <pc:graphicFrameChg chg="mod modGraphic">
          <ac:chgData name="Paul St. Laurent" userId="2e46ad51-cb08-4cb1-833f-88978fb9af81" providerId="ADAL" clId="{0B2E84A3-AB94-46C4-80CB-FCA57236589B}" dt="2022-10-24T17:04:02.980" v="64" actId="20577"/>
          <ac:graphicFrameMkLst>
            <pc:docMk/>
            <pc:sldMk cId="1502399229" sldId="270"/>
            <ac:graphicFrameMk id="11" creationId="{5CF230A0-4777-42A1-9C04-F84CA4894AE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88" y="94293"/>
            <a:ext cx="8889556" cy="68792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TRANSFORM-HF</a:t>
            </a:r>
            <a:b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Comparative Effectiveness of Torsemide vs Furosemide in Heart Failure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221" y="888480"/>
            <a:ext cx="3684623" cy="3577117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To compare the treatment strategy of torsemide vs. furosemide on long-term clinical outcomes following acute hospitalization for HF (HHF).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Open-label, pragmatic design in 61 centers in the US of 2859 patients with HF (regardless of EF), 1:1 randomization to loop diuretic strategy of torsemide or furosemide.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Primary Endpoints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All-cause mortality.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Secondary Endpoints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All-cause mortality or all-cause hospitalization, total hospitalizations.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Key Takeaways for the Clinician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Following discharge after HHF, torsemide did not reduce all-cause mortality compared with furosemide. Clinical time should be spent focusing on appropriate diuretic dosing and prioritizing guideline-directed medical therapy (GDMT) initiation and titration.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22" y="4237831"/>
            <a:ext cx="38639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00" dirty="0">
                <a:latin typeface="Arial Narrow" panose="020B0606020202030204" pitchFamily="34" charset="0"/>
              </a:rPr>
              <a:t>Presented by: Robert J. Mentz, Duke University Hospital, Durham NC. Scientific Sessions 2022.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700" dirty="0">
                <a:latin typeface="Arial Narrow" panose="020B0606020202030204" pitchFamily="34" charset="0"/>
              </a:rPr>
              <a:t>© 2022, American Heart Association. All rights reserved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AA059832-AD7B-4583-A095-9CC7FBDADDB1}"/>
              </a:ext>
            </a:extLst>
          </p:cNvPr>
          <p:cNvSpPr txBox="1"/>
          <p:nvPr/>
        </p:nvSpPr>
        <p:spPr>
          <a:xfrm>
            <a:off x="127222" y="4516483"/>
            <a:ext cx="243178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496628" y="4719519"/>
            <a:ext cx="106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605345"/>
              </p:ext>
            </p:extLst>
          </p:nvPr>
        </p:nvGraphicFramePr>
        <p:xfrm>
          <a:off x="3744001" y="824151"/>
          <a:ext cx="5272444" cy="3618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7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1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23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3036">
                <a:tc>
                  <a:txBody>
                    <a:bodyPr/>
                    <a:lstStyle/>
                    <a:p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Torsemide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(N=1431)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Furosemide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(N=1428)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</a:t>
                      </a:r>
                      <a:r>
                        <a:rPr lang="sr-Latn-R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 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sr-Latn-R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Endpoint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819">
                <a:tc>
                  <a:txBody>
                    <a:bodyPr/>
                    <a:lstStyle/>
                    <a:p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All-cause mortality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(26.1%)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373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(26.2%)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 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(0.89-1.18)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0.76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858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All-cause mortality or all-cause hospitalization </a:t>
                      </a:r>
                    </a:p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(over 12 months)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677 </a:t>
                      </a:r>
                    </a:p>
                    <a:p>
                      <a:pPr marL="0" algn="ctr" defTabSz="685800" rtl="0" eaLnBrk="1" latinLnBrk="0" hangingPunct="1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(47.3%)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704 </a:t>
                      </a:r>
                    </a:p>
                    <a:p>
                      <a:pPr marL="0" algn="ctr" defTabSz="685800" rtl="0" eaLnBrk="1" latinLnBrk="0" hangingPunct="1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(49.3%)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0.92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(0.83, 1.02) </a:t>
                      </a:r>
                    </a:p>
                    <a:p>
                      <a:pPr marL="0" algn="ctr" defTabSz="685800" rtl="0" eaLnBrk="1" latinLnBrk="0" hangingPunct="1"/>
                      <a:endParaRPr lang="en-GB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0.11 </a:t>
                      </a:r>
                    </a:p>
                    <a:p>
                      <a:pPr marL="0" algn="ctr" defTabSz="685800" rtl="0" eaLnBrk="1" latinLnBrk="0" hangingPunct="1"/>
                      <a:endParaRPr lang="en-US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hospitalizations</a:t>
                      </a:r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940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987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0.94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(0.84, 1.07)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0.37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All-cause mortality or all-cause hospitalization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over </a:t>
                      </a:r>
                      <a:r>
                        <a:rPr lang="en-US" sz="1050" kern="120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days)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149 </a:t>
                      </a:r>
                    </a:p>
                    <a:p>
                      <a:pPr algn="ctr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(10.4%)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157 </a:t>
                      </a:r>
                    </a:p>
                    <a:p>
                      <a:pPr algn="ctr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(11.0%)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0.94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(0.75, 1.18) </a:t>
                      </a:r>
                    </a:p>
                    <a:p>
                      <a:pPr algn="ctr"/>
                      <a:endParaRPr lang="en-GB" sz="105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0.61</a:t>
                      </a:r>
                    </a:p>
                  </a:txBody>
                  <a:tcPr marL="91447" marR="91447" marT="45723" marB="45723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094008"/>
                  </a:ext>
                </a:extLst>
              </a:tr>
              <a:tr h="315387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Results:</a:t>
                      </a:r>
                      <a:r>
                        <a:rPr lang="sr-Latn-RS" sz="105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strategy of torsemide had similar effectiveness compared with a strategy of furosemide in patients following acute hospitalization for HF.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Scientific Sessions logo">
            <a:extLst>
              <a:ext uri="{FF2B5EF4-FFF2-40B4-BE49-F238E27FC236}">
                <a16:creationId xmlns:a16="http://schemas.microsoft.com/office/drawing/2014/main" id="{2863EE9E-A723-44B2-9905-05CD5CD93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68" y="4764736"/>
            <a:ext cx="1129086" cy="35808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7798777" y="4735153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#AHA22</a:t>
            </a:r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3" ma:contentTypeDescription="Create a new document." ma:contentTypeScope="" ma:versionID="24ef1207e26b75b5b2be986deab98f8c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49e42c7a905dfbf46de52c1f4d50e412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AF91B8-3E08-4D49-A103-DFD1732CDB44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customXml/itemProps2.xml><?xml version="1.0" encoding="utf-8"?>
<ds:datastoreItem xmlns:ds="http://schemas.openxmlformats.org/officeDocument/2006/customXml" ds:itemID="{BD0C7E2A-7BF1-4F11-B4B3-575C08AE46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898AA5-D5EC-47CF-91F8-52FA52BC86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2061</TotalTime>
  <Words>302</Words>
  <Application>Microsoft Office PowerPoint</Application>
  <PresentationFormat>On-screen Show (16:9)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TRANSFORM-HF Comparative Effectiveness of Torsemide vs Furosemide in Heart Failure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117</cp:revision>
  <dcterms:created xsi:type="dcterms:W3CDTF">2020-08-20T15:39:54Z</dcterms:created>
  <dcterms:modified xsi:type="dcterms:W3CDTF">2022-11-05T18:41:32Z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