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292CE6-5EBF-4F69-A8F0-3CAD525BDFDD}" v="1" dt="2022-11-07T17:37:03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0129" autoAdjust="0"/>
  </p:normalViewPr>
  <p:slideViewPr>
    <p:cSldViewPr snapToGrid="0" snapToObjects="1">
      <p:cViewPr varScale="1">
        <p:scale>
          <a:sx n="133" d="100"/>
          <a:sy n="133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6C292CE6-5EBF-4F69-A8F0-3CAD525BDFDD}"/>
    <pc:docChg chg="modSld">
      <pc:chgData name="Alice Wolke" userId="d3fc20e8-9f67-4110-b5e7-8648597a3678" providerId="ADAL" clId="{6C292CE6-5EBF-4F69-A8F0-3CAD525BDFDD}" dt="2022-11-07T17:37:28.686" v="54" actId="13244"/>
      <pc:docMkLst>
        <pc:docMk/>
      </pc:docMkLst>
      <pc:sldChg chg="modSp mod">
        <pc:chgData name="Alice Wolke" userId="d3fc20e8-9f67-4110-b5e7-8648597a3678" providerId="ADAL" clId="{6C292CE6-5EBF-4F69-A8F0-3CAD525BDFDD}" dt="2022-11-07T17:37:28.686" v="54" actId="13244"/>
        <pc:sldMkLst>
          <pc:docMk/>
          <pc:sldMk cId="1502399229" sldId="270"/>
        </pc:sldMkLst>
        <pc:spChg chg="mod">
          <ac:chgData name="Alice Wolke" userId="d3fc20e8-9f67-4110-b5e7-8648597a3678" providerId="ADAL" clId="{6C292CE6-5EBF-4F69-A8F0-3CAD525BDFDD}" dt="2022-11-07T17:37:26.266" v="53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6C292CE6-5EBF-4F69-A8F0-3CAD525BDFDD}" dt="2022-11-07T17:37:28.686" v="5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6C292CE6-5EBF-4F69-A8F0-3CAD525BDFDD}" dt="2022-11-07T17:37:24.565" v="52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6C292CE6-5EBF-4F69-A8F0-3CAD525BDFDD}" dt="2022-11-07T17:37:03.942" v="50" actId="13244"/>
          <ac:spMkLst>
            <pc:docMk/>
            <pc:sldMk cId="1502399229" sldId="270"/>
            <ac:spMk id="15" creationId="{5B6DE5F2-10B1-4F57-AF1B-B7413BA839D6}"/>
          </ac:spMkLst>
        </pc:spChg>
        <pc:graphicFrameChg chg="ord">
          <ac:chgData name="Alice Wolke" userId="d3fc20e8-9f67-4110-b5e7-8648597a3678" providerId="ADAL" clId="{6C292CE6-5EBF-4F69-A8F0-3CAD525BDFDD}" dt="2022-11-07T17:37:20.589" v="51" actId="13244"/>
          <ac:graphicFrameMkLst>
            <pc:docMk/>
            <pc:sldMk cId="1502399229" sldId="270"/>
            <ac:graphicFrameMk id="11" creationId="{5CF230A0-4777-42A1-9C04-F84CA4894AED}"/>
          </ac:graphicFrameMkLst>
        </pc:graphicFrameChg>
        <pc:picChg chg="mod">
          <ac:chgData name="Alice Wolke" userId="d3fc20e8-9f67-4110-b5e7-8648597a3678" providerId="ADAL" clId="{6C292CE6-5EBF-4F69-A8F0-3CAD525BDFDD}" dt="2022-11-07T17:36:39.708" v="48" actId="962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9" y="125732"/>
            <a:ext cx="8296623" cy="5493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Self-administered Etripamil For Termination Of Spontaneous Paroxysmal </a:t>
            </a:r>
            <a:b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Supraventricular Tachycardia: The RAPID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86" y="762026"/>
            <a:ext cx="4040512" cy="3689746"/>
          </a:xfrm>
        </p:spPr>
        <p:txBody>
          <a:bodyPr>
            <a:normAutofit lnSpcReduction="10000"/>
          </a:bodyPr>
          <a:lstStyle/>
          <a:p>
            <a:r>
              <a:rPr lang="en-US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Objective: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the efficacy and safety of etripamil nasal spray in patients experiencing paroxysmal supraventricular tachycardia (PSVT) episode in at home setting. 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Multicenter (sites in the US, Europe and Canada), randomized, double-blind, placebo-controlled study to evaluate the efficacy and safety of etripamil nasal spray (NS) self-administered by patients who experience an episode of PSVT in an at-home setting.  n=255  (n=135/etripamil) for the safety analysis and 184 for the efficacy analysis.</a:t>
            </a:r>
          </a:p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Conversion of a</a:t>
            </a:r>
            <a:r>
              <a:rPr lang="en-US" sz="1100" spc="-40" dirty="0">
                <a:latin typeface="Arial" panose="020B0604020202020204" pitchFamily="34" charset="0"/>
                <a:ea typeface="Segoe UI Black"/>
                <a:cs typeface="Arial" panose="020B0604020202020204" pitchFamily="34" charset="0"/>
              </a:rPr>
              <a:t>djudicated </a:t>
            </a:r>
            <a:r>
              <a:rPr lang="en-US" sz="1100" spc="-40" dirty="0">
                <a:solidFill>
                  <a:schemeClr val="tx1"/>
                </a:solidFill>
                <a:latin typeface="Arial" panose="020B0604020202020204" pitchFamily="34" charset="0"/>
                <a:ea typeface="Segoe UI Black"/>
                <a:cs typeface="Arial" panose="020B0604020202020204" pitchFamily="34" charset="0"/>
              </a:rPr>
              <a:t>PSVT to NSR at 30 min.</a:t>
            </a:r>
            <a:endParaRPr lang="en-US" sz="1100" spc="-40" dirty="0">
              <a:solidFill>
                <a:srgbClr val="000000"/>
              </a:solidFill>
              <a:latin typeface="Arial" panose="020B0604020202020204" pitchFamily="34" charset="0"/>
              <a:ea typeface="Segoe UI Black"/>
              <a:cs typeface="Arial" panose="020B0604020202020204" pitchFamily="34" charset="0"/>
            </a:endParaRPr>
          </a:p>
          <a:p>
            <a:r>
              <a:rPr lang="en-US" sz="1100" b="1" spc="-40" dirty="0">
                <a:solidFill>
                  <a:srgbClr val="000000"/>
                </a:solidFill>
                <a:latin typeface="Arial" panose="020B0604020202020204" pitchFamily="34" charset="0"/>
                <a:ea typeface="Segoe UI Black"/>
                <a:cs typeface="Arial" panose="020B0604020202020204" pitchFamily="34" charset="0"/>
              </a:rPr>
              <a:t>Study Take-Aways: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Achieved primary efficacy endpoint of terminating PSVT with self-administered etripamil.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 time to conversion was 17.2 minutes in etripamil arm </a:t>
            </a:r>
            <a:r>
              <a:rPr lang="en-US" sz="1100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53.5 minutes in placebo arm.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demonstrate a potential management strategy for patients to self-treat episodes with etripamil in a medically unsupervised setting.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Favorable safety and tolerability data were observed.</a:t>
            </a:r>
            <a:endParaRPr lang="en-US" sz="11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27221" y="4307035"/>
            <a:ext cx="42861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 Narrow" panose="020B0606020202030204" pitchFamily="34" charset="0"/>
              </a:rPr>
              <a:t>Presented by: James E Ip, Cornell Med, New York, NY Scientific Sessions 2022.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 Narrow" panose="020B0606020202030204" pitchFamily="34" charset="0"/>
              </a:rPr>
              <a:t>© 2022, American Heart Association. All rights reserved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020073"/>
              </p:ext>
            </p:extLst>
          </p:nvPr>
        </p:nvGraphicFramePr>
        <p:xfrm>
          <a:off x="4215540" y="782708"/>
          <a:ext cx="4890361" cy="368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3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158">
                  <a:extLst>
                    <a:ext uri="{9D8B030D-6E8A-4147-A177-3AD203B41FA5}">
                      <a16:colId xmlns:a16="http://schemas.microsoft.com/office/drawing/2014/main" val="3694996481"/>
                    </a:ext>
                  </a:extLst>
                </a:gridCol>
                <a:gridCol w="1137963">
                  <a:extLst>
                    <a:ext uri="{9D8B030D-6E8A-4147-A177-3AD203B41FA5}">
                      <a16:colId xmlns:a16="http://schemas.microsoft.com/office/drawing/2014/main" val="4126986748"/>
                    </a:ext>
                  </a:extLst>
                </a:gridCol>
                <a:gridCol w="174365">
                  <a:extLst>
                    <a:ext uri="{9D8B030D-6E8A-4147-A177-3AD203B41FA5}">
                      <a16:colId xmlns:a16="http://schemas.microsoft.com/office/drawing/2014/main" val="2621787092"/>
                    </a:ext>
                  </a:extLst>
                </a:gridCol>
                <a:gridCol w="879750">
                  <a:extLst>
                    <a:ext uri="{9D8B030D-6E8A-4147-A177-3AD203B41FA5}">
                      <a16:colId xmlns:a16="http://schemas.microsoft.com/office/drawing/2014/main" val="4014322994"/>
                    </a:ext>
                  </a:extLst>
                </a:gridCol>
                <a:gridCol w="737748">
                  <a:extLst>
                    <a:ext uri="{9D8B030D-6E8A-4147-A177-3AD203B41FA5}">
                      <a16:colId xmlns:a16="http://schemas.microsoft.com/office/drawing/2014/main" val="4035622413"/>
                    </a:ext>
                  </a:extLst>
                </a:gridCol>
              </a:tblGrid>
              <a:tr h="356417"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n=85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Etripamil 70mg</a:t>
                      </a: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n=99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sr-Latn-R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</a:t>
                      </a: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Efficacy Endpoint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19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4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egoe UI Black"/>
                          <a:cs typeface="Arial" panose="020B0604020202020204" pitchFamily="34" charset="0"/>
                        </a:rPr>
                        <a:t>Conversion of Adjudicated PSVT to NSR at 30 min</a:t>
                      </a:r>
                      <a:endParaRPr 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31.2%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64.3%  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2.62 </a:t>
                      </a: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(1.66- 4.15)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2.62 </a:t>
                      </a:r>
                    </a:p>
                    <a:p>
                      <a:pPr algn="ctr"/>
                      <a:r>
                        <a:rPr 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(1.66- 4.15)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p&lt;0.001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07467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r>
                        <a:rPr lang="en-US" sz="11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Endpoints</a:t>
                      </a:r>
                    </a:p>
                  </a:txBody>
                  <a:tcPr marL="91447" marR="91447" marT="45723" marB="45723"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6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751467"/>
                  </a:ext>
                </a:extLst>
              </a:tr>
              <a:tr h="7619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pc="-4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egoe UI Black"/>
                          <a:cs typeface="Arial" panose="020B0604020202020204" pitchFamily="34" charset="0"/>
                        </a:rPr>
                        <a:t>Conversion of Adjudicated PSVT to NSR at 300 min</a:t>
                      </a:r>
                      <a:endParaRPr lang="en-US" sz="1100" spc="-4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Segoe UI Black" panose="020B0A02040204020203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82.7%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</a:t>
                      </a:r>
                    </a:p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(1.21-2.38)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1.70</a:t>
                      </a:r>
                    </a:p>
                    <a:p>
                      <a:pPr algn="ctr"/>
                      <a:r>
                        <a:rPr lang="en-GB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(1.21-2.38)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p&lt;0.001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33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time to conversion from PSVT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53.5 minutes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17.2 </a:t>
                      </a:r>
                    </a:p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82814"/>
                  </a:ext>
                </a:extLst>
              </a:tr>
              <a:tr h="62647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The RAPID study achieved the primary efficacy endpoint of terminating PSVT with self-administered intranasal etripamil using symptom-based optional repeat dosing.</a:t>
                      </a:r>
                      <a:endParaRPr lang="en-US" sz="110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5857217" y="4488687"/>
            <a:ext cx="32486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2289</TotalTime>
  <Words>320</Words>
  <Application>Microsoft Office PowerPoint</Application>
  <PresentationFormat>On-screen Show (16:9)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Self-administered Etripamil For Termination Of Spontaneous Paroxysmal  Supraventricular Tachycardia: The RAPID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118</cp:revision>
  <dcterms:created xsi:type="dcterms:W3CDTF">2020-08-20T15:39:54Z</dcterms:created>
  <dcterms:modified xsi:type="dcterms:W3CDTF">2022-11-07T17:37:29Z</dcterms:modified>
</cp:coreProperties>
</file>