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0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L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66B0B3-B0CD-47B7-A206-9C908CD88E15}" v="1" dt="2022-11-06T22:07:01.8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9" autoAdjust="0"/>
    <p:restoredTop sz="87584" autoAdjust="0"/>
  </p:normalViewPr>
  <p:slideViewPr>
    <p:cSldViewPr snapToGrid="0" snapToObjects="1">
      <p:cViewPr varScale="1">
        <p:scale>
          <a:sx n="130" d="100"/>
          <a:sy n="130" d="100"/>
        </p:scale>
        <p:origin x="7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3B66B0B3-B0CD-47B7-A206-9C908CD88E15}"/>
    <pc:docChg chg="modSld">
      <pc:chgData name="Alice Wolke" userId="d3fc20e8-9f67-4110-b5e7-8648597a3678" providerId="ADAL" clId="{3B66B0B3-B0CD-47B7-A206-9C908CD88E15}" dt="2022-11-06T22:07:15.038" v="54" actId="13244"/>
      <pc:docMkLst>
        <pc:docMk/>
      </pc:docMkLst>
      <pc:sldChg chg="modSp mod">
        <pc:chgData name="Alice Wolke" userId="d3fc20e8-9f67-4110-b5e7-8648597a3678" providerId="ADAL" clId="{3B66B0B3-B0CD-47B7-A206-9C908CD88E15}" dt="2022-11-06T22:07:15.038" v="54" actId="13244"/>
        <pc:sldMkLst>
          <pc:docMk/>
          <pc:sldMk cId="1502399229" sldId="270"/>
        </pc:sldMkLst>
        <pc:spChg chg="mod">
          <ac:chgData name="Alice Wolke" userId="d3fc20e8-9f67-4110-b5e7-8648597a3678" providerId="ADAL" clId="{3B66B0B3-B0CD-47B7-A206-9C908CD88E15}" dt="2022-11-06T22:07:11.188" v="53" actId="962"/>
          <ac:spMkLst>
            <pc:docMk/>
            <pc:sldMk cId="1502399229" sldId="270"/>
            <ac:spMk id="9" creationId="{678FE5FF-D656-4B1D-81B3-CA00845BEAB7}"/>
          </ac:spMkLst>
        </pc:spChg>
        <pc:spChg chg="mod ord">
          <ac:chgData name="Alice Wolke" userId="d3fc20e8-9f67-4110-b5e7-8648597a3678" providerId="ADAL" clId="{3B66B0B3-B0CD-47B7-A206-9C908CD88E15}" dt="2022-11-06T22:07:15.038" v="54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3B66B0B3-B0CD-47B7-A206-9C908CD88E15}" dt="2022-11-06T22:07:00.036" v="50" actId="13244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Alice Wolke" userId="d3fc20e8-9f67-4110-b5e7-8648597a3678" providerId="ADAL" clId="{3B66B0B3-B0CD-47B7-A206-9C908CD88E15}" dt="2022-11-06T22:07:01.899" v="51" actId="13244"/>
          <ac:spMkLst>
            <pc:docMk/>
            <pc:sldMk cId="1502399229" sldId="270"/>
            <ac:spMk id="15" creationId="{5B6DE5F2-10B1-4F57-AF1B-B7413BA839D6}"/>
          </ac:spMkLst>
        </pc:spChg>
        <pc:graphicFrameChg chg="ord">
          <ac:chgData name="Alice Wolke" userId="d3fc20e8-9f67-4110-b5e7-8648597a3678" providerId="ADAL" clId="{3B66B0B3-B0CD-47B7-A206-9C908CD88E15}" dt="2022-11-06T22:07:09.475" v="52" actId="13244"/>
          <ac:graphicFrameMkLst>
            <pc:docMk/>
            <pc:sldMk cId="1502399229" sldId="270"/>
            <ac:graphicFrameMk id="11" creationId="{5CF230A0-4777-42A1-9C04-F84CA4894AED}"/>
          </ac:graphicFrameMkLst>
        </pc:graphicFrameChg>
        <pc:picChg chg="mod">
          <ac:chgData name="Alice Wolke" userId="d3fc20e8-9f67-4110-b5e7-8648597a3678" providerId="ADAL" clId="{3B66B0B3-B0CD-47B7-A206-9C908CD88E15}" dt="2022-11-06T22:06:33.953" v="47" actId="962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79" y="109171"/>
            <a:ext cx="8904452" cy="68792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550" dirty="0">
                <a:latin typeface="Arial" panose="020B0604020202020204" pitchFamily="34" charset="0"/>
                <a:cs typeface="Arial" panose="020B0604020202020204" pitchFamily="34" charset="0"/>
              </a:rPr>
              <a:t>Comparison of a Precision Care Strategy with Usual Testing to Guide Management </a:t>
            </a:r>
            <a:br>
              <a:rPr lang="en-US" sz="15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50" dirty="0">
                <a:latin typeface="Arial" panose="020B0604020202020204" pitchFamily="34" charset="0"/>
                <a:cs typeface="Arial" panose="020B0604020202020204" pitchFamily="34" charset="0"/>
              </a:rPr>
              <a:t>of Stable Patients with Suspected Coronary Artery Disease: The PRECISE Randomized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222" y="797091"/>
            <a:ext cx="3672268" cy="37019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In patients with non-acute chest pain, </a:t>
            </a: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b="0" i="0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linicians vary widely in their preferred diagnostic approach.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0" i="0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PRECISE trial compares an investigational "precision" diagnostic strategy to a usual care diagnostic strategy in participants with stable chest pain and suspected coronary artery disease (CAD).</a:t>
            </a:r>
          </a:p>
          <a:p>
            <a:r>
              <a:rPr lang="en-US" b="1" dirty="0">
                <a:latin typeface="Arial"/>
                <a:cs typeface="Arial"/>
              </a:rPr>
              <a:t>Primary Endpoints</a:t>
            </a:r>
            <a:r>
              <a:rPr lang="en-US" dirty="0">
                <a:latin typeface="Arial"/>
                <a:cs typeface="Arial"/>
              </a:rPr>
              <a:t>: Time to a composite of major adverse cardiac events (MACE: all-cause death or non-fatal myocardial infarction) or invasive cardiac catheterization without obstructive CAD at ~1 year (11.8 month follow-up).</a:t>
            </a:r>
          </a:p>
          <a:p>
            <a:r>
              <a:rPr lang="en-US" b="1" dirty="0">
                <a:latin typeface="Arial"/>
                <a:cs typeface="Arial"/>
              </a:rPr>
              <a:t>Key Takeaways: </a:t>
            </a: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 of the Precision Strategy resulted in a ~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% reduction in the primary endpoint compared to usual testing at 1 year and is a </a:t>
            </a:r>
            <a:r>
              <a:rPr lang="en-US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preferred approach </a:t>
            </a: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evaluating patients with stable symptoms and suspected CAD.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8" y="4163967"/>
            <a:ext cx="367226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dirty="0">
                <a:latin typeface="Arial Narrow" panose="020B0606020202030204" pitchFamily="34" charset="0"/>
              </a:rPr>
              <a:t>Presented by: Pamela S. Douglas, MD, FAHA</a:t>
            </a:r>
            <a:r>
              <a:rPr lang="sr-Latn-RS" altLang="en-US" sz="700" dirty="0">
                <a:latin typeface="Arial Narrow" panose="020B0606020202030204" pitchFamily="34" charset="0"/>
              </a:rPr>
              <a:t>, </a:t>
            </a:r>
            <a:r>
              <a:rPr lang="en-US" altLang="en-US" sz="700" dirty="0">
                <a:latin typeface="Arial Narrow" panose="020B0606020202030204" pitchFamily="34" charset="0"/>
              </a:rPr>
              <a:t>Distinguished Professor, Duke University School of Medicine, Scientific Sessions 2022. © 2022, American Heart Association. All rights reserved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AA059832-AD7B-4583-A095-9CC7FBDADDB1}"/>
              </a:ext>
            </a:extLst>
          </p:cNvPr>
          <p:cNvSpPr txBox="1"/>
          <p:nvPr/>
        </p:nvSpPr>
        <p:spPr>
          <a:xfrm>
            <a:off x="127222" y="4458547"/>
            <a:ext cx="24317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81443"/>
              </p:ext>
            </p:extLst>
          </p:nvPr>
        </p:nvGraphicFramePr>
        <p:xfrm>
          <a:off x="3886704" y="765783"/>
          <a:ext cx="5072927" cy="3878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1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974">
                <a:tc>
                  <a:txBody>
                    <a:bodyPr/>
                    <a:lstStyle/>
                    <a:p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“Precision” Strategy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/>
                          <a:cs typeface="Arial"/>
                        </a:rPr>
                        <a:t>Usual Testing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Adjusted HR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1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/>
                          <a:cs typeface="Arial"/>
                        </a:rPr>
                        <a:t>Composite: MACE and catheterization</a:t>
                      </a: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/>
                          <a:cs typeface="Arial"/>
                        </a:rPr>
                        <a:t>44/1057 (4.2%)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/>
                          <a:cs typeface="Arial"/>
                        </a:rPr>
                        <a:t>118/1046</a:t>
                      </a:r>
                    </a:p>
                    <a:p>
                      <a:pPr algn="ctr"/>
                      <a:r>
                        <a:rPr lang="en-US" sz="1200" b="1" dirty="0">
                          <a:latin typeface="Arial"/>
                          <a:cs typeface="Arial"/>
                        </a:rPr>
                        <a:t>(11.3%)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/>
                          <a:cs typeface="Arial"/>
                        </a:rPr>
                        <a:t>0.29 </a:t>
                      </a:r>
                    </a:p>
                    <a:p>
                      <a:pPr algn="ctr"/>
                      <a:r>
                        <a:rPr lang="en-US" sz="1200" b="1" dirty="0">
                          <a:latin typeface="Arial"/>
                          <a:cs typeface="Arial"/>
                        </a:rPr>
                        <a:t>(0.20-0.41)</a:t>
                      </a: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996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50" b="0" dirty="0">
                          <a:latin typeface="Arial"/>
                          <a:cs typeface="Arial"/>
                        </a:rPr>
                        <a:t>Death or MI</a:t>
                      </a:r>
                      <a:endParaRPr lang="en-US" sz="1050" b="1" dirty="0">
                        <a:latin typeface="Arial"/>
                        <a:cs typeface="Arial"/>
                      </a:endParaRP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/>
                          <a:cs typeface="Arial"/>
                        </a:rPr>
                        <a:t>18 </a:t>
                      </a:r>
                    </a:p>
                    <a:p>
                      <a:pPr algn="ctr"/>
                      <a:r>
                        <a:rPr lang="en-US" sz="1050" dirty="0">
                          <a:latin typeface="Arial"/>
                          <a:cs typeface="Arial"/>
                        </a:rPr>
                        <a:t>(1.7%)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/>
                          <a:cs typeface="Arial"/>
                        </a:rPr>
                        <a:t>12 </a:t>
                      </a:r>
                    </a:p>
                    <a:p>
                      <a:pPr algn="ctr"/>
                      <a:r>
                        <a:rPr lang="en-US" sz="1050" dirty="0">
                          <a:latin typeface="Arial"/>
                          <a:cs typeface="Arial"/>
                        </a:rPr>
                        <a:t>(1.1%)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/>
                          <a:cs typeface="Arial"/>
                        </a:rPr>
                        <a:t>1.57</a:t>
                      </a:r>
                    </a:p>
                    <a:p>
                      <a:pPr algn="ctr"/>
                      <a:r>
                        <a:rPr lang="en-GB" sz="1050" dirty="0">
                          <a:latin typeface="Arial"/>
                          <a:cs typeface="Arial"/>
                        </a:rPr>
                        <a:t> (0.76-3.27)</a:t>
                      </a:r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85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cause death</a:t>
                      </a: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(0.5%)</a:t>
                      </a: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(0.7%)</a:t>
                      </a: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0.74</a:t>
                      </a:r>
                    </a:p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(0.24-2.35)</a:t>
                      </a: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6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Nonfatal MI</a:t>
                      </a: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(1.2%)</a:t>
                      </a: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(0.5%)</a:t>
                      </a: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2.67</a:t>
                      </a:r>
                    </a:p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(0.94-7.52)</a:t>
                      </a: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98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Catheterization w/o obstructive CAD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27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(2.6%)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107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(10.2%)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>
                          <a:latin typeface="Arial"/>
                          <a:cs typeface="Arial"/>
                        </a:rPr>
                        <a:t>0.24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>
                          <a:latin typeface="Arial"/>
                          <a:cs typeface="Arial"/>
                        </a:rPr>
                        <a:t>(</a:t>
                      </a:r>
                      <a:r>
                        <a:rPr lang="en-GB" sz="1050" dirty="0">
                          <a:latin typeface="Arial"/>
                          <a:cs typeface="Arial"/>
                        </a:rPr>
                        <a:t>0.16-0.36)</a:t>
                      </a:r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4"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 </a:t>
                      </a:r>
                      <a:r>
                        <a:rPr lang="en-US" sz="11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PRECISE trial demonstrates </a:t>
                      </a:r>
                      <a:r>
                        <a:rPr lang="en-GB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net clinical effectiveness of the Precision Strategy (incorporating guideline based recommendations) in evaluating patients with stable symptoms and suspected coronary artery disease, with a reduction of the composite of death, non-fatal MI or catheterization without obstructive CAD, compared to Usual Testing up to 1 year.  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496628" y="4719519"/>
            <a:ext cx="106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10E20"/>
                </a:solidFill>
                <a:latin typeface="Lub Dub Bold" panose="020B0603030403020204"/>
              </a:rPr>
              <a:t>#AHA1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  <p:pic>
        <p:nvPicPr>
          <p:cNvPr id="13" name="Picture 12" descr="Scientific Sessions logo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3" ma:contentTypeDescription="Create a new document." ma:contentTypeScope="" ma:versionID="24ef1207e26b75b5b2be986deab98f8c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49e42c7a905dfbf46de52c1f4d50e412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F671EF-ECC5-41E3-B728-61A7F73287E9}">
  <ds:schemaRefs>
    <ds:schemaRef ds:uri="http://purl.org/dc/dcmitype/"/>
    <ds:schemaRef ds:uri="http://purl.org/dc/elements/1.1/"/>
    <ds:schemaRef ds:uri="http://schemas.microsoft.com/office/2006/documentManagement/types"/>
    <ds:schemaRef ds:uri="0da055a4-b6ec-4bb6-a3de-4e050d793ca6"/>
    <ds:schemaRef ds:uri="5f954091-2455-4b8c-90bc-f231fbff24c4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843C61D-9328-4771-8E44-380161AB88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93E3F3-4528-4FC3-B8B2-AB86608A94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2430</TotalTime>
  <Words>363</Words>
  <Application>Microsoft Office PowerPoint</Application>
  <PresentationFormat>On-screen Show (16:9)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Comparison of a Precision Care Strategy with Usual Testing to Guide Management  of Stable Patients with Suspected Coronary Artery Disease: The PRECISE Randomized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183</cp:revision>
  <dcterms:created xsi:type="dcterms:W3CDTF">2020-08-20T15:39:54Z</dcterms:created>
  <dcterms:modified xsi:type="dcterms:W3CDTF">2022-11-06T22:07:20Z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