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71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B8143B-AA63-4BB4-9753-B1A47DA1B1D2}" v="7" dt="2022-11-05T13:40:51.244"/>
    <p1510:client id="{E514E64D-26C1-480C-9AE1-3A7A3A6130D6}" v="1" dt="2022-11-05T17:27:32.1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2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 St. Laurent" userId="2e46ad51-cb08-4cb1-833f-88978fb9af81" providerId="ADAL" clId="{C5B8143B-AA63-4BB4-9753-B1A47DA1B1D2}"/>
    <pc:docChg chg="custSel modSld">
      <pc:chgData name="Paul St. Laurent" userId="2e46ad51-cb08-4cb1-833f-88978fb9af81" providerId="ADAL" clId="{C5B8143B-AA63-4BB4-9753-B1A47DA1B1D2}" dt="2022-11-05T13:41:15.534" v="95" actId="113"/>
      <pc:docMkLst>
        <pc:docMk/>
      </pc:docMkLst>
      <pc:sldChg chg="addSp modSp mod">
        <pc:chgData name="Paul St. Laurent" userId="2e46ad51-cb08-4cb1-833f-88978fb9af81" providerId="ADAL" clId="{C5B8143B-AA63-4BB4-9753-B1A47DA1B1D2}" dt="2022-11-05T13:41:15.534" v="95" actId="113"/>
        <pc:sldMkLst>
          <pc:docMk/>
          <pc:sldMk cId="2805246542" sldId="271"/>
        </pc:sldMkLst>
        <pc:spChg chg="mod">
          <ac:chgData name="Paul St. Laurent" userId="2e46ad51-cb08-4cb1-833f-88978fb9af81" providerId="ADAL" clId="{C5B8143B-AA63-4BB4-9753-B1A47DA1B1D2}" dt="2022-11-05T13:41:08.046" v="94" actId="14100"/>
          <ac:spMkLst>
            <pc:docMk/>
            <pc:sldMk cId="2805246542" sldId="271"/>
            <ac:spMk id="2" creationId="{8692D61E-4EF2-9041-8F44-38794650077F}"/>
          </ac:spMkLst>
        </pc:spChg>
        <pc:spChg chg="mod">
          <ac:chgData name="Paul St. Laurent" userId="2e46ad51-cb08-4cb1-833f-88978fb9af81" providerId="ADAL" clId="{C5B8143B-AA63-4BB4-9753-B1A47DA1B1D2}" dt="2022-11-05T02:53:29.692" v="86" actId="20577"/>
          <ac:spMkLst>
            <pc:docMk/>
            <pc:sldMk cId="2805246542" sldId="271"/>
            <ac:spMk id="3" creationId="{3713F02E-6A54-CB4C-88AD-26EED42563D0}"/>
          </ac:spMkLst>
        </pc:spChg>
        <pc:spChg chg="add mod">
          <ac:chgData name="Paul St. Laurent" userId="2e46ad51-cb08-4cb1-833f-88978fb9af81" providerId="ADAL" clId="{C5B8143B-AA63-4BB4-9753-B1A47DA1B1D2}" dt="2022-11-05T02:53:51.660" v="87"/>
          <ac:spMkLst>
            <pc:docMk/>
            <pc:sldMk cId="2805246542" sldId="271"/>
            <ac:spMk id="4" creationId="{AB521D53-BE04-6E82-26C3-A6C6F28A4476}"/>
          </ac:spMkLst>
        </pc:spChg>
        <pc:spChg chg="mod">
          <ac:chgData name="Paul St. Laurent" userId="2e46ad51-cb08-4cb1-833f-88978fb9af81" providerId="ADAL" clId="{C5B8143B-AA63-4BB4-9753-B1A47DA1B1D2}" dt="2022-11-05T02:54:07.642" v="91" actId="20577"/>
          <ac:spMkLst>
            <pc:docMk/>
            <pc:sldMk cId="2805246542" sldId="271"/>
            <ac:spMk id="15" creationId="{5B6DE5F2-10B1-4F57-AF1B-B7413BA839D6}"/>
          </ac:spMkLst>
        </pc:spChg>
        <pc:graphicFrameChg chg="mod modGraphic">
          <ac:chgData name="Paul St. Laurent" userId="2e46ad51-cb08-4cb1-833f-88978fb9af81" providerId="ADAL" clId="{C5B8143B-AA63-4BB4-9753-B1A47DA1B1D2}" dt="2022-11-05T13:41:15.534" v="95" actId="113"/>
          <ac:graphicFrameMkLst>
            <pc:docMk/>
            <pc:sldMk cId="2805246542" sldId="271"/>
            <ac:graphicFrameMk id="11" creationId="{5CF230A0-4777-42A1-9C04-F84CA4894AED}"/>
          </ac:graphicFrameMkLst>
        </pc:graphicFrameChg>
      </pc:sldChg>
    </pc:docChg>
  </pc:docChgLst>
  <pc:docChgLst>
    <pc:chgData name="Alice Wolke" userId="d3fc20e8-9f67-4110-b5e7-8648597a3678" providerId="ADAL" clId="{E514E64D-26C1-480C-9AE1-3A7A3A6130D6}"/>
    <pc:docChg chg="undo custSel modSld">
      <pc:chgData name="Alice Wolke" userId="d3fc20e8-9f67-4110-b5e7-8648597a3678" providerId="ADAL" clId="{E514E64D-26C1-480C-9AE1-3A7A3A6130D6}" dt="2022-11-05T18:07:40.233" v="76" actId="962"/>
      <pc:docMkLst>
        <pc:docMk/>
      </pc:docMkLst>
      <pc:sldChg chg="modSp mod">
        <pc:chgData name="Alice Wolke" userId="d3fc20e8-9f67-4110-b5e7-8648597a3678" providerId="ADAL" clId="{E514E64D-26C1-480C-9AE1-3A7A3A6130D6}" dt="2022-11-05T18:07:40.233" v="76" actId="962"/>
        <pc:sldMkLst>
          <pc:docMk/>
          <pc:sldMk cId="2805246542" sldId="271"/>
        </pc:sldMkLst>
        <pc:spChg chg="ord">
          <ac:chgData name="Alice Wolke" userId="d3fc20e8-9f67-4110-b5e7-8648597a3678" providerId="ADAL" clId="{E514E64D-26C1-480C-9AE1-3A7A3A6130D6}" dt="2022-11-05T17:29:35.607" v="7" actId="13244"/>
          <ac:spMkLst>
            <pc:docMk/>
            <pc:sldMk cId="2805246542" sldId="271"/>
            <ac:spMk id="4" creationId="{AB521D53-BE04-6E82-26C3-A6C6F28A4476}"/>
          </ac:spMkLst>
        </pc:spChg>
        <pc:spChg chg="mod">
          <ac:chgData name="Alice Wolke" userId="d3fc20e8-9f67-4110-b5e7-8648597a3678" providerId="ADAL" clId="{E514E64D-26C1-480C-9AE1-3A7A3A6130D6}" dt="2022-11-05T17:29:25.589" v="6" actId="962"/>
          <ac:spMkLst>
            <pc:docMk/>
            <pc:sldMk cId="2805246542" sldId="271"/>
            <ac:spMk id="9" creationId="{678FE5FF-D656-4B1D-81B3-CA00845BEAB7}"/>
          </ac:spMkLst>
        </pc:spChg>
        <pc:spChg chg="mod ord">
          <ac:chgData name="Alice Wolke" userId="d3fc20e8-9f67-4110-b5e7-8648597a3678" providerId="ADAL" clId="{E514E64D-26C1-480C-9AE1-3A7A3A6130D6}" dt="2022-11-05T17:29:46.420" v="8" actId="13244"/>
          <ac:spMkLst>
            <pc:docMk/>
            <pc:sldMk cId="2805246542" sldId="271"/>
            <ac:spMk id="10" creationId="{870CE4E7-4A17-4CEA-AEE5-430C9934C42C}"/>
          </ac:spMkLst>
        </pc:spChg>
        <pc:spChg chg="ord">
          <ac:chgData name="Alice Wolke" userId="d3fc20e8-9f67-4110-b5e7-8648597a3678" providerId="ADAL" clId="{E514E64D-26C1-480C-9AE1-3A7A3A6130D6}" dt="2022-11-05T17:27:43.852" v="3" actId="13244"/>
          <ac:spMkLst>
            <pc:docMk/>
            <pc:sldMk cId="2805246542" sldId="271"/>
            <ac:spMk id="12" creationId="{58663572-0ADF-4B2B-8CD3-4B6627A7DE27}"/>
          </ac:spMkLst>
        </pc:spChg>
        <pc:spChg chg="mod">
          <ac:chgData name="Alice Wolke" userId="d3fc20e8-9f67-4110-b5e7-8648597a3678" providerId="ADAL" clId="{E514E64D-26C1-480C-9AE1-3A7A3A6130D6}" dt="2022-11-05T17:27:32.105" v="1" actId="13244"/>
          <ac:spMkLst>
            <pc:docMk/>
            <pc:sldMk cId="2805246542" sldId="271"/>
            <ac:spMk id="15" creationId="{5B6DE5F2-10B1-4F57-AF1B-B7413BA839D6}"/>
          </ac:spMkLst>
        </pc:spChg>
        <pc:graphicFrameChg chg="ord modGraphic">
          <ac:chgData name="Alice Wolke" userId="d3fc20e8-9f67-4110-b5e7-8648597a3678" providerId="ADAL" clId="{E514E64D-26C1-480C-9AE1-3A7A3A6130D6}" dt="2022-11-05T18:06:48.306" v="10" actId="207"/>
          <ac:graphicFrameMkLst>
            <pc:docMk/>
            <pc:sldMk cId="2805246542" sldId="271"/>
            <ac:graphicFrameMk id="11" creationId="{5CF230A0-4777-42A1-9C04-F84CA4894AED}"/>
          </ac:graphicFrameMkLst>
        </pc:graphicFrameChg>
        <pc:picChg chg="mod ord">
          <ac:chgData name="Alice Wolke" userId="d3fc20e8-9f67-4110-b5e7-8648597a3678" providerId="ADAL" clId="{E514E64D-26C1-480C-9AE1-3A7A3A6130D6}" dt="2022-11-05T18:07:40.233" v="76" actId="962"/>
          <ac:picMkLst>
            <pc:docMk/>
            <pc:sldMk cId="2805246542" sldId="271"/>
            <ac:picMk id="13" creationId="{2863EE9E-A723-44B2-9905-05CD5CD93A5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https://</a:t>
            </a:r>
            <a:r>
              <a:rPr lang="en-US" err="1"/>
              <a:t>clinicaltrials.gov</a:t>
            </a:r>
            <a:r>
              <a:rPr lang="en-US"/>
              <a:t>/ct2/show/NCT02642562?term=</a:t>
            </a:r>
            <a:r>
              <a:rPr lang="en-US" err="1"/>
              <a:t>IRONMAN&amp;draw</a:t>
            </a:r>
            <a:r>
              <a:rPr lang="en-US"/>
              <a:t>=2&amp;rank=2 </a:t>
            </a:r>
          </a:p>
          <a:p>
            <a:r>
              <a:rPr lang="en-US"/>
              <a:t>https://</a:t>
            </a:r>
            <a:r>
              <a:rPr lang="en-US" err="1"/>
              <a:t>heart.bmj.com</a:t>
            </a:r>
            <a:r>
              <a:rPr lang="en-US"/>
              <a:t>/content/early/2022/08/10/heartjnl-2022-321304#:~:text=Effectiveness%20of%20I%20nt%20r%20avenous%20ir%20on,patients%20with%20heart%20failure%20and%20reduced%20ejection%20fraction.</a:t>
            </a:r>
          </a:p>
          <a:p>
            <a:r>
              <a:rPr lang="en-US"/>
              <a:t>Official title:  </a:t>
            </a:r>
            <a:r>
              <a:rPr lang="en-US" b="0" i="0" u="none" strike="noStrike">
                <a:solidFill>
                  <a:srgbClr val="000000"/>
                </a:solidFill>
                <a:effectLst/>
                <a:latin typeface="Source Sans Pro" panose="020B0503030403020204" pitchFamily="34" charset="0"/>
              </a:rPr>
              <a:t>Effectiveness of Intravenous Iron Treatment vs Standard Care in Patients With Heart Failure and Iron Deficiency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title is </a:t>
            </a:r>
            <a:r>
              <a:rPr lang="en-US" err="1"/>
              <a:t>Lub</a:t>
            </a:r>
            <a:r>
              <a:rPr lang="en-US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title is </a:t>
            </a:r>
            <a:r>
              <a:rPr lang="en-US" err="1"/>
              <a:t>Lub</a:t>
            </a:r>
            <a:r>
              <a:rPr lang="en-US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Title is </a:t>
            </a:r>
            <a:r>
              <a:rPr lang="en-US" err="1"/>
              <a:t>Lub</a:t>
            </a:r>
            <a:r>
              <a:rPr lang="en-US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Description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Caption is </a:t>
            </a:r>
            <a:r>
              <a:rPr lang="en-US" err="1"/>
              <a:t>Lub</a:t>
            </a:r>
            <a:r>
              <a:rPr lang="en-US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/>
              <a:t>Section Title</a:t>
            </a:r>
            <a:br>
              <a:rPr lang="en-US"/>
            </a:br>
            <a:r>
              <a:rPr lang="en-US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Bio copy is </a:t>
            </a:r>
            <a:r>
              <a:rPr lang="en-US" err="1"/>
              <a:t>Lub</a:t>
            </a:r>
            <a:r>
              <a:rPr lang="en-US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TITLE IS ALL CAPS AT </a:t>
            </a:r>
            <a:br>
              <a:rPr lang="en-US"/>
            </a:br>
            <a:r>
              <a:rPr lang="en-US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Subtitle is </a:t>
            </a:r>
            <a:r>
              <a:rPr lang="en-US" err="1"/>
              <a:t>Lub</a:t>
            </a:r>
            <a:r>
              <a:rPr lang="en-US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Body copy is </a:t>
            </a:r>
            <a:r>
              <a:rPr lang="en-US" err="1"/>
              <a:t>Lub</a:t>
            </a:r>
            <a:r>
              <a:rPr lang="en-US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858" y="134591"/>
            <a:ext cx="7649028" cy="548857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chemeClr val="accent6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IRONMAN:  </a:t>
            </a:r>
            <a:r>
              <a:rPr lang="en-US" sz="2000" b="1" i="0" u="none" strike="noStrike" dirty="0">
                <a:solidFill>
                  <a:schemeClr val="accent6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Intravenous Iron Treatment in Patients With Heart Failure and Iron Deficiency</a:t>
            </a:r>
            <a:endParaRPr lang="en-US" sz="2000" dirty="0">
              <a:solidFill>
                <a:schemeClr val="accent6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69024" y="922020"/>
            <a:ext cx="3694763" cy="331137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:  To determine if the additional use of intravenous iron on top of standard care improves the outlook for patients with heart failure (HF) and iron deficiency.</a:t>
            </a:r>
          </a:p>
          <a:p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Trial Design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:  Prospective, randomized, open-label, blinded-endpoint trial, multicenter (70), N=1137.</a:t>
            </a:r>
          </a:p>
          <a:p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Primary Endpoints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:  Cardiovascular (CV) mortality or hospitalization for worsening HF (first and recurrent hospitalizations).</a:t>
            </a:r>
          </a:p>
          <a:p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Secondary Endpoints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:  Hospitalization for worsening HF (recurrent events), CV hospitalization (1st event), CV death or hospitalization for HF (time to 1st event).</a:t>
            </a:r>
          </a:p>
          <a:p>
            <a:r>
              <a:rPr lang="en-US" b="1">
                <a:latin typeface="Arial" panose="020B0604020202020204" pitchFamily="34" charset="0"/>
                <a:cs typeface="Arial" panose="020B0604020202020204" pitchFamily="34" charset="0"/>
              </a:rPr>
              <a:t>Key Takeaway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:  IV ferric derisomaltose administration was associated with a lower risk of hospital admissions for HF failure and cardiovascular death.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22" y="4309746"/>
            <a:ext cx="3934824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800">
                <a:latin typeface="Arial Narrow" panose="020B0606020202030204" pitchFamily="34" charset="0"/>
              </a:rPr>
              <a:t>Presented by: Paul R Kalra, MB </a:t>
            </a:r>
            <a:r>
              <a:rPr lang="en-US" altLang="en-US" sz="800" err="1">
                <a:latin typeface="Arial Narrow" panose="020B0606020202030204" pitchFamily="34" charset="0"/>
              </a:rPr>
              <a:t>BChir</a:t>
            </a:r>
            <a:r>
              <a:rPr lang="en-US" altLang="en-US" sz="800">
                <a:latin typeface="Arial Narrow" panose="020B0606020202030204" pitchFamily="34" charset="0"/>
              </a:rPr>
              <a:t> MD, Portsmouth Hospital University NHS Trust, UK.  </a:t>
            </a:r>
          </a:p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800">
                <a:latin typeface="Arial Narrow" panose="020B0606020202030204" pitchFamily="34" charset="0"/>
              </a:rPr>
              <a:t>Scientific Sessions 2022. © 2022. American Heart Association. All rights reserved.  </a:t>
            </a:r>
            <a:endParaRPr lang="en-US" sz="800">
              <a:effectLst/>
              <a:latin typeface="Arial Narrow"/>
              <a:ea typeface="Calibri" panose="020F0502020204030204" pitchFamily="34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6829393"/>
              </p:ext>
            </p:extLst>
          </p:nvPr>
        </p:nvGraphicFramePr>
        <p:xfrm>
          <a:off x="3863787" y="922020"/>
          <a:ext cx="5011273" cy="34205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48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2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91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47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04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14597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Endpoints</a:t>
                      </a:r>
                    </a:p>
                  </a:txBody>
                  <a:tcPr marL="91447" marR="91447" marT="45723" marB="45723" anchor="ctr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Ferric derisomaltose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(n=569)</a:t>
                      </a:r>
                    </a:p>
                  </a:txBody>
                  <a:tcPr marL="91447" marR="91447" marT="45723" marB="45723" anchor="ctr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Std. care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(n=568)</a:t>
                      </a:r>
                    </a:p>
                  </a:txBody>
                  <a:tcPr marL="91447" marR="91447" marT="45723" marB="45723" anchor="ctr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95% CI</a:t>
                      </a:r>
                    </a:p>
                  </a:txBody>
                  <a:tcPr marL="91447" marR="91447" marT="45723" marB="45723" anchor="ctr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p-value</a:t>
                      </a:r>
                    </a:p>
                  </a:txBody>
                  <a:tcPr marL="91447" marR="91447" marT="45723" marB="45723" anchor="ctr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989"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 mortality or hospitalization for HF</a:t>
                      </a:r>
                      <a:endParaRPr lang="en-US" sz="10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336 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(22.4)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411 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(27.5)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0.82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(0.66 to 1.02)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0.070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91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0989">
                <a:tc>
                  <a:txBody>
                    <a:bodyPr/>
                    <a:lstStyle/>
                    <a:p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Hospitalization for HF </a:t>
                      </a:r>
                      <a:r>
                        <a:rPr lang="en-US" sz="1000" b="0" i="0" u="none" strike="noStrike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(per 100 patient years)</a:t>
                      </a:r>
                      <a:endParaRPr lang="en-US" sz="10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(16.7)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313 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(20.9)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0.80</a:t>
                      </a:r>
                    </a:p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(0.62 to 1.03)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0.085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09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CV hospitalization</a:t>
                      </a:r>
                      <a:r>
                        <a:rPr lang="en-US" sz="1000" b="0" i="0" u="none" strike="noStrike" kern="120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u="none" strike="noStrike" kern="120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 (%)</a:t>
                      </a:r>
                      <a:endParaRPr lang="en-US" sz="1000" b="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254 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(45)</a:t>
                      </a:r>
                    </a:p>
                  </a:txBody>
                  <a:tcPr marL="91447" marR="91447" marT="45723" marB="45723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273 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(48)</a:t>
                      </a:r>
                    </a:p>
                  </a:txBody>
                  <a:tcPr marL="91447" marR="91447" marT="45723" marB="45723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0.90</a:t>
                      </a:r>
                    </a:p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(0.76 to 1.07)</a:t>
                      </a:r>
                    </a:p>
                  </a:txBody>
                  <a:tcPr marL="91447" marR="91447" marT="45723" marB="45723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0.24</a:t>
                      </a:r>
                    </a:p>
                  </a:txBody>
                  <a:tcPr marL="91447" marR="91447" marT="45723" marB="45723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711">
                <a:tc>
                  <a:txBody>
                    <a:bodyPr/>
                    <a:lstStyle/>
                    <a:p>
                      <a:r>
                        <a:rPr lang="en-US" sz="10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CV death or hospital admission for HF</a:t>
                      </a:r>
                      <a:r>
                        <a:rPr lang="en-US" sz="1000" b="0" i="0" u="none" strike="noStrike" kern="1200" dirty="0">
                          <a:solidFill>
                            <a:schemeClr val="tx2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n (%)</a:t>
                      </a:r>
                      <a:endParaRPr lang="en-US" sz="1000" dirty="0">
                        <a:solidFill>
                          <a:schemeClr val="tx2">
                            <a:lumMod val="50000"/>
                            <a:lumOff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198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(35%)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231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(41%)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0.84</a:t>
                      </a:r>
                    </a:p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(0.70 to 1.02)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0.081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043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</a:t>
                      </a:r>
                      <a:r>
                        <a:rPr lang="en-US" sz="11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 </a:t>
                      </a:r>
                      <a:r>
                        <a:rPr lang="en-US" sz="11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Intravenous ferric derisomaltose administration was associated with a lower risk of hospital admissions for heart failure and cardiovascular death. </a:t>
                      </a:r>
                      <a:endParaRPr lang="en-US" sz="11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TextBox 1">
            <a:extLst>
              <a:ext uri="{FF2B5EF4-FFF2-40B4-BE49-F238E27FC236}">
                <a16:creationId xmlns:a16="http://schemas.microsoft.com/office/drawing/2014/main" id="{AB521D53-BE04-6E82-26C3-A6C6F28A4476}"/>
              </a:ext>
            </a:extLst>
          </p:cNvPr>
          <p:cNvSpPr txBox="1"/>
          <p:nvPr/>
        </p:nvSpPr>
        <p:spPr>
          <a:xfrm>
            <a:off x="4571666" y="4402079"/>
            <a:ext cx="4338452" cy="2462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000" i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Results reflect the data available at the time of presentation.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7496628" y="4719519"/>
            <a:ext cx="1069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C10E20"/>
                </a:solidFill>
                <a:latin typeface="Lub Dub Bold" panose="020B0603030403020204"/>
              </a:rPr>
              <a:t>#AHA21</a:t>
            </a:r>
          </a:p>
        </p:txBody>
      </p:sp>
      <p:pic>
        <p:nvPicPr>
          <p:cNvPr id="13" name="Picture 12" descr="Scientific Sessions logo&#10;">
            <a:extLst>
              <a:ext uri="{FF2B5EF4-FFF2-40B4-BE49-F238E27FC236}">
                <a16:creationId xmlns:a16="http://schemas.microsoft.com/office/drawing/2014/main" id="{2863EE9E-A723-44B2-9905-05CD5CD93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68" y="4764736"/>
            <a:ext cx="1129086" cy="35808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/>
          <p:nvPr/>
        </p:nvSpPr>
        <p:spPr>
          <a:xfrm>
            <a:off x="7798777" y="4735153"/>
            <a:ext cx="128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#AHA22</a:t>
            </a:r>
          </a:p>
        </p:txBody>
      </p:sp>
    </p:spTree>
    <p:extLst>
      <p:ext uri="{BB962C8B-B14F-4D97-AF65-F5344CB8AC3E}">
        <p14:creationId xmlns:p14="http://schemas.microsoft.com/office/powerpoint/2010/main" val="2805246542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da055a4-b6ec-4bb6-a3de-4e050d793ca6">
      <Terms xmlns="http://schemas.microsoft.com/office/infopath/2007/PartnerControls"/>
    </lcf76f155ced4ddcb4097134ff3c332f>
    <TaxCatchAll xmlns="5f954091-2455-4b8c-90bc-f231fbff24c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E744D72962D448A853E7DC101C7F9" ma:contentTypeVersion="13" ma:contentTypeDescription="Create a new document." ma:contentTypeScope="" ma:versionID="24ef1207e26b75b5b2be986deab98f8c">
  <xsd:schema xmlns:xsd="http://www.w3.org/2001/XMLSchema" xmlns:xs="http://www.w3.org/2001/XMLSchema" xmlns:p="http://schemas.microsoft.com/office/2006/metadata/properties" xmlns:ns2="0da055a4-b6ec-4bb6-a3de-4e050d793ca6" xmlns:ns3="5f954091-2455-4b8c-90bc-f231fbff24c4" targetNamespace="http://schemas.microsoft.com/office/2006/metadata/properties" ma:root="true" ma:fieldsID="49e42c7a905dfbf46de52c1f4d50e412" ns2:_="" ns3:_="">
    <xsd:import namespace="0da055a4-b6ec-4bb6-a3de-4e050d793ca6"/>
    <xsd:import namespace="5f954091-2455-4b8c-90bc-f231fbff24c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a055a4-b6ec-4bb6-a3de-4e050d793c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954091-2455-4b8c-90bc-f231fbff24c4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b854a033-b9d3-4695-9575-5752f9276e50}" ma:internalName="TaxCatchAll" ma:showField="CatchAllData" ma:web="5f954091-2455-4b8c-90bc-f231fbff24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9109A7A-CE6E-4C58-AB99-ECC4F04646CD}">
  <ds:schemaRefs>
    <ds:schemaRef ds:uri="5f954091-2455-4b8c-90bc-f231fbff24c4"/>
    <ds:schemaRef ds:uri="http://schemas.microsoft.com/office/2006/documentManagement/types"/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metadata/properties"/>
    <ds:schemaRef ds:uri="0da055a4-b6ec-4bb6-a3de-4e050d793ca6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6EB1F99-4DBF-4B6E-9DE4-F20279B74F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a055a4-b6ec-4bb6-a3de-4e050d793ca6"/>
    <ds:schemaRef ds:uri="5f954091-2455-4b8c-90bc-f231fbff24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EC9556-FE4D-41E4-8499-6E890027848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410</Words>
  <Application>Microsoft Office PowerPoint</Application>
  <PresentationFormat>On-screen Show (16:9)</PresentationFormat>
  <Paragraphs>58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Source Sans Pro</vt:lpstr>
      <vt:lpstr>Dark Background</vt:lpstr>
      <vt:lpstr>IRONMAN:  Intravenous Iron Treatment in Patients With Heart Failure and Iron Deficiency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Alice Wolke</cp:lastModifiedBy>
  <cp:revision>1</cp:revision>
  <dcterms:created xsi:type="dcterms:W3CDTF">2020-08-20T15:39:54Z</dcterms:created>
  <dcterms:modified xsi:type="dcterms:W3CDTF">2022-11-05T18:07:40Z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0x010100F64E744D72962D448A853E7DC101C7F9</vt:lpwstr>
  </property>
  <property fmtid="{D5CDD505-2E9C-101B-9397-08002B2CF9AE}" pid="3" name="MediaServiceImageTags">
    <vt:lpwstr/>
  </property>
</Properties>
</file>