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10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ABEA17-697F-48C7-A7F7-12C38EE5CF5A}" v="1" dt="2022-11-06T20:35:28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0129" autoAdjust="0"/>
  </p:normalViewPr>
  <p:slideViewPr>
    <p:cSldViewPr snapToGrid="0" snapToObjects="1">
      <p:cViewPr varScale="1">
        <p:scale>
          <a:sx n="119" d="100"/>
          <a:sy n="119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45F58D1D-7AE7-4384-B7A8-1D1431C3F6F3}"/>
    <pc:docChg chg="modSld">
      <pc:chgData name="Paul St. Laurent" userId="2e46ad51-cb08-4cb1-833f-88978fb9af81" providerId="ADAL" clId="{45F58D1D-7AE7-4384-B7A8-1D1431C3F6F3}" dt="2022-11-05T19:23:06.514" v="49" actId="1076"/>
      <pc:docMkLst>
        <pc:docMk/>
      </pc:docMkLst>
      <pc:sldChg chg="modSp mod">
        <pc:chgData name="Paul St. Laurent" userId="2e46ad51-cb08-4cb1-833f-88978fb9af81" providerId="ADAL" clId="{45F58D1D-7AE7-4384-B7A8-1D1431C3F6F3}" dt="2022-11-05T19:23:06.514" v="49" actId="1076"/>
        <pc:sldMkLst>
          <pc:docMk/>
          <pc:sldMk cId="1502399229" sldId="270"/>
        </pc:sldMkLst>
        <pc:spChg chg="mod">
          <ac:chgData name="Paul St. Laurent" userId="2e46ad51-cb08-4cb1-833f-88978fb9af81" providerId="ADAL" clId="{45F58D1D-7AE7-4384-B7A8-1D1431C3F6F3}" dt="2022-11-05T19:21:15.959" v="44" actId="20577"/>
          <ac:spMkLst>
            <pc:docMk/>
            <pc:sldMk cId="1502399229" sldId="270"/>
            <ac:spMk id="3" creationId="{3713F02E-6A54-CB4C-88AD-26EED42563D0}"/>
          </ac:spMkLst>
        </pc:spChg>
        <pc:spChg chg="mod">
          <ac:chgData name="Paul St. Laurent" userId="2e46ad51-cb08-4cb1-833f-88978fb9af81" providerId="ADAL" clId="{45F58D1D-7AE7-4384-B7A8-1D1431C3F6F3}" dt="2022-11-05T19:23:06.514" v="49" actId="1076"/>
          <ac:spMkLst>
            <pc:docMk/>
            <pc:sldMk cId="1502399229" sldId="270"/>
            <ac:spMk id="10" creationId="{870CE4E7-4A17-4CEA-AEE5-430C9934C42C}"/>
          </ac:spMkLst>
        </pc:spChg>
        <pc:spChg chg="mod">
          <ac:chgData name="Paul St. Laurent" userId="2e46ad51-cb08-4cb1-833f-88978fb9af81" providerId="ADAL" clId="{45F58D1D-7AE7-4384-B7A8-1D1431C3F6F3}" dt="2022-11-05T19:18:13.252" v="33" actId="403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Paul St. Laurent" userId="2e46ad51-cb08-4cb1-833f-88978fb9af81" providerId="ADAL" clId="{45F58D1D-7AE7-4384-B7A8-1D1431C3F6F3}" dt="2022-11-05T19:18:26.408" v="37" actId="20577"/>
          <ac:spMkLst>
            <pc:docMk/>
            <pc:sldMk cId="1502399229" sldId="270"/>
            <ac:spMk id="15" creationId="{5B6DE5F2-10B1-4F57-AF1B-B7413BA839D6}"/>
          </ac:spMkLst>
        </pc:spChg>
        <pc:graphicFrameChg chg="modGraphic">
          <ac:chgData name="Paul St. Laurent" userId="2e46ad51-cb08-4cb1-833f-88978fb9af81" providerId="ADAL" clId="{45F58D1D-7AE7-4384-B7A8-1D1431C3F6F3}" dt="2022-11-05T19:22:11.559" v="48" actId="20577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  <pc:docChgLst>
    <pc:chgData name="Alice Wolke" userId="d3fc20e8-9f67-4110-b5e7-8648597a3678" providerId="ADAL" clId="{BBABEA17-697F-48C7-A7F7-12C38EE5CF5A}"/>
    <pc:docChg chg="modSld">
      <pc:chgData name="Alice Wolke" userId="d3fc20e8-9f67-4110-b5e7-8648597a3678" providerId="ADAL" clId="{BBABEA17-697F-48C7-A7F7-12C38EE5CF5A}" dt="2022-11-06T20:35:41.219" v="56" actId="13244"/>
      <pc:docMkLst>
        <pc:docMk/>
      </pc:docMkLst>
      <pc:sldChg chg="modSp mod">
        <pc:chgData name="Alice Wolke" userId="d3fc20e8-9f67-4110-b5e7-8648597a3678" providerId="ADAL" clId="{BBABEA17-697F-48C7-A7F7-12C38EE5CF5A}" dt="2022-11-06T20:35:41.219" v="56" actId="13244"/>
        <pc:sldMkLst>
          <pc:docMk/>
          <pc:sldMk cId="1502399229" sldId="270"/>
        </pc:sldMkLst>
        <pc:spChg chg="mod">
          <ac:chgData name="Alice Wolke" userId="d3fc20e8-9f67-4110-b5e7-8648597a3678" providerId="ADAL" clId="{BBABEA17-697F-48C7-A7F7-12C38EE5CF5A}" dt="2022-11-06T20:35:08.922" v="53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BBABEA17-697F-48C7-A7F7-12C38EE5CF5A}" dt="2022-11-06T20:34:49.430" v="49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BBABEA17-697F-48C7-A7F7-12C38EE5CF5A}" dt="2022-11-06T20:35:00.202" v="51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BBABEA17-697F-48C7-A7F7-12C38EE5CF5A}" dt="2022-11-06T20:35:25.889" v="54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BBABEA17-697F-48C7-A7F7-12C38EE5CF5A}" dt="2022-11-06T20:35:28.291" v="55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BBABEA17-697F-48C7-A7F7-12C38EE5CF5A}" dt="2022-11-06T20:35:41.219" v="56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BBABEA17-697F-48C7-A7F7-12C38EE5CF5A}" dt="2022-11-06T20:35:04.612" v="52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01" y="44885"/>
            <a:ext cx="6597530" cy="46526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SGLT2 Inhibitor Therapy for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High-Risk Patients:</a:t>
            </a:r>
            <a:b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EMPA-KIDNEY trial </a:t>
            </a:r>
            <a:r>
              <a:rPr lang="en-US" sz="12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Meta-Analysis of Major Trials of SGLT2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nhibitor Therapy</a:t>
            </a:r>
            <a:b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704" y="807748"/>
            <a:ext cx="3105574" cy="36750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EMPA-KIDNEY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Effects of SGLT2i empagliflozin on CVD, progressions of kidney disease and need for hospitalization with CKD. 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Meta-Analysis of 13 SGLT2i Trials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Effect of SGLT2i on CV and other outcomes in high-risk groups.</a:t>
            </a:r>
            <a:endParaRPr lang="en-US" sz="11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Design: </a:t>
            </a:r>
          </a:p>
          <a:p>
            <a:pPr>
              <a:spcBef>
                <a:spcPts val="0"/>
              </a:spcBef>
            </a:pPr>
            <a:r>
              <a:rPr lang="en-US" sz="11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EMPA-KIDNEY</a:t>
            </a: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trial N= 6609 (8 countries), with CKD comparing SGLT2i empagliflozin vs placebo.</a:t>
            </a:r>
            <a:endParaRPr lang="en-US" sz="11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1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Meta-analysis of 13 SGLT2i Trials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analysis of 13 SGLT2i trials involving 90,000 participants with Type 2 Diabetes and with or at risk for CVD, HF, CKD.</a:t>
            </a:r>
          </a:p>
          <a:p>
            <a:pPr>
              <a:spcBef>
                <a:spcPts val="0"/>
              </a:spcBef>
            </a:pPr>
            <a:endParaRPr 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" y="4344826"/>
            <a:ext cx="37942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latin typeface="Arial Narrow" panose="020B0606020202030204" pitchFamily="34" charset="0"/>
              </a:rPr>
              <a:t>Presented by: </a:t>
            </a:r>
            <a:r>
              <a:rPr lang="en-US" altLang="en-US" sz="700" b="1" dirty="0">
                <a:latin typeface="Arial Narrow" panose="020B0606020202030204" pitchFamily="34" charset="0"/>
              </a:rPr>
              <a:t>David Preiss, </a:t>
            </a:r>
            <a:r>
              <a:rPr lang="en-US" altLang="en-US" sz="700" dirty="0">
                <a:latin typeface="Arial Narrow" panose="020B0606020202030204" pitchFamily="34" charset="0"/>
              </a:rPr>
              <a:t>PhD, Medical Research Council Population Health Research Unit,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latin typeface="Arial Narrow" panose="020B0606020202030204" pitchFamily="34" charset="0"/>
              </a:rPr>
              <a:t> University of Oxford, UK    Scientific Sessions 2022. © 2022, American Heart Association. All rights reserved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59925"/>
              </p:ext>
            </p:extLst>
          </p:nvPr>
        </p:nvGraphicFramePr>
        <p:xfrm>
          <a:off x="3220278" y="538928"/>
          <a:ext cx="5829830" cy="3915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206">
                  <a:extLst>
                    <a:ext uri="{9D8B030D-6E8A-4147-A177-3AD203B41FA5}">
                      <a16:colId xmlns:a16="http://schemas.microsoft.com/office/drawing/2014/main" val="1851097503"/>
                    </a:ext>
                  </a:extLst>
                </a:gridCol>
                <a:gridCol w="329313">
                  <a:extLst>
                    <a:ext uri="{9D8B030D-6E8A-4147-A177-3AD203B41FA5}">
                      <a16:colId xmlns:a16="http://schemas.microsoft.com/office/drawing/2014/main" val="3524172926"/>
                    </a:ext>
                  </a:extLst>
                </a:gridCol>
                <a:gridCol w="1233162">
                  <a:extLst>
                    <a:ext uri="{9D8B030D-6E8A-4147-A177-3AD203B41FA5}">
                      <a16:colId xmlns:a16="http://schemas.microsoft.com/office/drawing/2014/main" val="2522264730"/>
                    </a:ext>
                  </a:extLst>
                </a:gridCol>
                <a:gridCol w="1233163">
                  <a:extLst>
                    <a:ext uri="{9D8B030D-6E8A-4147-A177-3AD203B41FA5}">
                      <a16:colId xmlns:a16="http://schemas.microsoft.com/office/drawing/2014/main" val="3113265786"/>
                    </a:ext>
                  </a:extLst>
                </a:gridCol>
              </a:tblGrid>
              <a:tr h="2497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302739"/>
                  </a:ext>
                </a:extLst>
              </a:tr>
              <a:tr h="257603">
                <a:tc gridSpan="5"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EMPA-KIDNEY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empagliflozin vs. placebo 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6520"/>
                  </a:ext>
                </a:extLst>
              </a:tr>
              <a:tr h="843049">
                <a:tc gridSpan="3"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progression of kidney disease or cardiovascular </a:t>
                      </a:r>
                    </a:p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 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28%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Consistent benefit in those with or without cardiovascular disease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the need for hospitalization </a:t>
                      </a: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14%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Rates of hospitalization were very high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Consistent benefit in those with or without cardiovascular disease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 outcomes: </a:t>
                      </a: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Non-significant reductions observed in: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Heart failure hospitalization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 death or heart failure hospitalization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cardiovascular events 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81600"/>
                  </a:ext>
                </a:extLst>
              </a:tr>
              <a:tr h="249797">
                <a:tc gridSpan="5"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Meta-Analysis of Major Trials of SGLT2 Inhibitor Therapy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3008"/>
                  </a:ext>
                </a:extLst>
              </a:tr>
              <a:tr h="218573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SGLT2i  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events/participants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events/participants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events/participants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 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(95% CI)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7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 Death or Hospitalization for HF (totals)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573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3056/40691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3233/34113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3233/34113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 (0.73, 0.81)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573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diabetes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760/7792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</a:t>
                      </a:r>
                      <a:r>
                        <a:rPr lang="en-US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7813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</a:t>
                      </a:r>
                      <a:r>
                        <a:rPr lang="en-US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7813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 (0.72,0.87)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23916"/>
                  </a:ext>
                </a:extLst>
              </a:tr>
              <a:tr h="21857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 Death (totals) 14% reduction in CV Death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57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1908/40691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17743/341113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17743/341113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0.86 (0.80,0.92)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57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diabetes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422/7792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477/7813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477/7813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0.88 (0.78, 1.01)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113291"/>
                  </a:ext>
                </a:extLst>
              </a:tr>
              <a:tr h="78481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Meta-Analysis Results: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type 2 diabetes: reductions in (i) cardiovascular death (ii) cardiovascular death + heart failure hospitalization in all groups of high-risk participants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 type 2 diabetes reductions in (i) cardiovascular death (ii) cardiovascular death + heart failure hospitalization in participants with heart failure; but less information in patients with chronic kidney disease</a:t>
                      </a: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6476835" y="4447415"/>
            <a:ext cx="26671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</a:t>
            </a:r>
            <a:r>
              <a:rPr lang="en-US" sz="800" i="1" dirty="0">
                <a:latin typeface="Arial Narrow"/>
                <a:ea typeface="Calibri" panose="020F0502020204030204" pitchFamily="34" charset="0"/>
              </a:rPr>
              <a:t>prior to the</a:t>
            </a:r>
            <a:r>
              <a:rPr lang="en-US" sz="800" i="1" dirty="0">
                <a:effectLst/>
                <a:latin typeface="Arial Narrow"/>
                <a:ea typeface="Calibri" panose="020F0502020204030204" pitchFamily="34" charset="0"/>
              </a:rPr>
              <a:t> time of presentation.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7" y="4683203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Props1.xml><?xml version="1.0" encoding="utf-8"?>
<ds:datastoreItem xmlns:ds="http://schemas.openxmlformats.org/officeDocument/2006/customXml" ds:itemID="{B03DD91D-F366-45D1-BFC2-607FFAA71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B43005-163D-4821-827E-B05F447435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0CD14-FB63-4678-85CC-D31E3C62735D}">
  <ds:schemaRefs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5f954091-2455-4b8c-90bc-f231fbff24c4"/>
    <ds:schemaRef ds:uri="0da055a4-b6ec-4bb6-a3de-4e050d793ca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2288</TotalTime>
  <Words>374</Words>
  <Application>Microsoft Office PowerPoint</Application>
  <PresentationFormat>On-screen Show (16:9)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SGLT2 Inhibitor Therapy for High-Risk Patients: EMPA-KIDNEY trial and Meta-Analysis of Major Trials of SGLT2 Inhibitor Therapy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119</cp:revision>
  <dcterms:created xsi:type="dcterms:W3CDTF">2020-08-20T15:39:54Z</dcterms:created>
  <dcterms:modified xsi:type="dcterms:W3CDTF">2022-11-06T20:35:45Z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