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3EA7AEA-FA84-4F3A-AA1A-42B2DF599DF4}" v="1" dt="2022-11-05T22:01:17.6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99" autoAdjust="0"/>
    <p:restoredTop sz="90129" autoAdjust="0"/>
  </p:normalViewPr>
  <p:slideViewPr>
    <p:cSldViewPr snapToGrid="0" snapToObjects="1">
      <p:cViewPr varScale="1">
        <p:scale>
          <a:sx n="119" d="100"/>
          <a:sy n="119" d="100"/>
        </p:scale>
        <p:origin x="10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ce Wolke" userId="d3fc20e8-9f67-4110-b5e7-8648597a3678" providerId="ADAL" clId="{73EA7AEA-FA84-4F3A-AA1A-42B2DF599DF4}"/>
    <pc:docChg chg="modSld">
      <pc:chgData name="Alice Wolke" userId="d3fc20e8-9f67-4110-b5e7-8648597a3678" providerId="ADAL" clId="{73EA7AEA-FA84-4F3A-AA1A-42B2DF599DF4}" dt="2022-11-05T22:01:17.662" v="4" actId="13244"/>
      <pc:docMkLst>
        <pc:docMk/>
      </pc:docMkLst>
      <pc:sldChg chg="modSp mod">
        <pc:chgData name="Alice Wolke" userId="d3fc20e8-9f67-4110-b5e7-8648597a3678" providerId="ADAL" clId="{73EA7AEA-FA84-4F3A-AA1A-42B2DF599DF4}" dt="2022-11-05T22:01:17.662" v="4" actId="13244"/>
        <pc:sldMkLst>
          <pc:docMk/>
          <pc:sldMk cId="1502399229" sldId="270"/>
        </pc:sldMkLst>
        <pc:spChg chg="ord">
          <ac:chgData name="Alice Wolke" userId="d3fc20e8-9f67-4110-b5e7-8648597a3678" providerId="ADAL" clId="{73EA7AEA-FA84-4F3A-AA1A-42B2DF599DF4}" dt="2022-11-05T22:00:45.674" v="1" actId="13244"/>
          <ac:spMkLst>
            <pc:docMk/>
            <pc:sldMk cId="1502399229" sldId="270"/>
            <ac:spMk id="9" creationId="{678FE5FF-D656-4B1D-81B3-CA00845BEAB7}"/>
          </ac:spMkLst>
        </pc:spChg>
        <pc:spChg chg="ord">
          <ac:chgData name="Alice Wolke" userId="d3fc20e8-9f67-4110-b5e7-8648597a3678" providerId="ADAL" clId="{73EA7AEA-FA84-4F3A-AA1A-42B2DF599DF4}" dt="2022-11-05T22:00:41.202" v="0" actId="13244"/>
          <ac:spMkLst>
            <pc:docMk/>
            <pc:sldMk cId="1502399229" sldId="270"/>
            <ac:spMk id="10" creationId="{870CE4E7-4A17-4CEA-AEE5-430C9934C42C}"/>
          </ac:spMkLst>
        </pc:spChg>
        <pc:spChg chg="ord">
          <ac:chgData name="Alice Wolke" userId="d3fc20e8-9f67-4110-b5e7-8648597a3678" providerId="ADAL" clId="{73EA7AEA-FA84-4F3A-AA1A-42B2DF599DF4}" dt="2022-11-05T22:00:49.122" v="2" actId="13244"/>
          <ac:spMkLst>
            <pc:docMk/>
            <pc:sldMk cId="1502399229" sldId="270"/>
            <ac:spMk id="12" creationId="{58663572-0ADF-4B2B-8CD3-4B6627A7DE27}"/>
          </ac:spMkLst>
        </pc:spChg>
        <pc:spChg chg="mod">
          <ac:chgData name="Alice Wolke" userId="d3fc20e8-9f67-4110-b5e7-8648597a3678" providerId="ADAL" clId="{73EA7AEA-FA84-4F3A-AA1A-42B2DF599DF4}" dt="2022-11-05T22:01:17.662" v="4" actId="13244"/>
          <ac:spMkLst>
            <pc:docMk/>
            <pc:sldMk cId="1502399229" sldId="270"/>
            <ac:spMk id="15" creationId="{5B6DE5F2-10B1-4F57-AF1B-B7413BA839D6}"/>
          </ac:spMkLst>
        </pc:spChg>
        <pc:picChg chg="ord">
          <ac:chgData name="Alice Wolke" userId="d3fc20e8-9f67-4110-b5e7-8648597a3678" providerId="ADAL" clId="{73EA7AEA-FA84-4F3A-AA1A-42B2DF599DF4}" dt="2022-11-05T22:00:56.468" v="3" actId="13244"/>
          <ac:picMkLst>
            <pc:docMk/>
            <pc:sldMk cId="1502399229" sldId="270"/>
            <ac:picMk id="13" creationId="{2863EE9E-A723-44B2-9905-05CD5CD93A5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11/5/2022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000" y="106435"/>
            <a:ext cx="8565332" cy="68792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Extracorporeal Membrane Oxygenation in the Therapy of Cardiogenic Shock: The ECMO-CS Trial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222" y="988403"/>
            <a:ext cx="3760154" cy="3477194"/>
          </a:xfrm>
        </p:spPr>
        <p:txBody>
          <a:bodyPr>
            <a:normAutofit/>
          </a:bodyPr>
          <a:lstStyle/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To compare early conservative therapy and immediate implantation of ECMO on the background of standard care in cardiogenic shock (CS).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Multicenter, RCT in patients (N=117) with either rapidly deteriorating or severe CS. Treatment arms: immediate veno-arterial ECMO or early conservative therapy.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Composite of death from any cause, resuscitated circulatory arrest, and implantation of another mechanical circulatory support device at 30 days.</a:t>
            </a:r>
          </a:p>
          <a:p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Key Takeaways for the Clinician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ECMO-CS showed that compared to early conservative therapy, immediate insertion of ECMO in rapidly deteriorating or severe cardiogenic shock did not improve clinical outcomes.</a:t>
            </a:r>
          </a:p>
        </p:txBody>
      </p:sp>
      <p:sp>
        <p:nvSpPr>
          <p:cNvPr id="15" name="TextBox 4">
            <a:extLst>
              <a:ext uri="{FF2B5EF4-FFF2-40B4-BE49-F238E27FC236}">
                <a16:creationId xmlns:a16="http://schemas.microsoft.com/office/drawing/2014/main" id="{5B6DE5F2-10B1-4F57-AF1B-B7413BA839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222" y="4277114"/>
            <a:ext cx="38639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 Narrow" panose="020B0606020202030204" pitchFamily="34" charset="0"/>
              </a:rPr>
              <a:t>Presented by: Petr </a:t>
            </a:r>
            <a:r>
              <a:rPr lang="en-US" altLang="en-US" sz="800" dirty="0" err="1">
                <a:latin typeface="Arial Narrow" panose="020B0606020202030204" pitchFamily="34" charset="0"/>
              </a:rPr>
              <a:t>Ostadal</a:t>
            </a:r>
            <a:r>
              <a:rPr lang="en-US" altLang="en-US" sz="800" dirty="0">
                <a:latin typeface="Arial Narrow" panose="020B0606020202030204" pitchFamily="34" charset="0"/>
              </a:rPr>
              <a:t>, Na </a:t>
            </a:r>
            <a:r>
              <a:rPr lang="en-US" altLang="en-US" sz="800" dirty="0" err="1">
                <a:latin typeface="Arial Narrow" panose="020B0606020202030204" pitchFamily="34" charset="0"/>
              </a:rPr>
              <a:t>Homolce</a:t>
            </a:r>
            <a:r>
              <a:rPr lang="en-US" altLang="en-US" sz="800" dirty="0">
                <a:latin typeface="Arial Narrow" panose="020B0606020202030204" pitchFamily="34" charset="0"/>
              </a:rPr>
              <a:t> Hosp, Prague, Czech Republic. Scientific Sessions 2022. 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 Narrow" panose="020B0606020202030204" pitchFamily="34" charset="0"/>
              </a:rPr>
              <a:t>© 2022, American Heart Association. All rights reserved.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5374870"/>
              </p:ext>
            </p:extLst>
          </p:nvPr>
        </p:nvGraphicFramePr>
        <p:xfrm>
          <a:off x="3887377" y="860629"/>
          <a:ext cx="4966955" cy="337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10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70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12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41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9619">
                <a:tc>
                  <a:txBody>
                    <a:bodyPr/>
                    <a:lstStyle/>
                    <a:p>
                      <a:endParaRPr lang="en-US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Early Conservative Therapy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(n=59)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Immediate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Veno-arterial ECMO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(n=58)</a:t>
                      </a:r>
                      <a:endParaRPr lang="en-US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 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5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34">
                <a:tc>
                  <a:txBody>
                    <a:bodyPr/>
                    <a:lstStyle/>
                    <a:p>
                      <a:r>
                        <a:rPr lang="sr-Latn-R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Composite outcome (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death from any cause, resuscitated circulatory arrest, and implantation of other MCS support device at 30 days</a:t>
                      </a:r>
                      <a:r>
                        <a:rPr lang="sr-Latn-RS" sz="1050" b="0" baseline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 </a:t>
                      </a:r>
                      <a:endParaRPr lang="en-US" sz="105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(71.2 %)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(63.8%)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</a:t>
                      </a:r>
                      <a:r>
                        <a:rPr lang="en-US" sz="105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393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849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858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All-cause mortality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47.5%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50%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0.783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069048"/>
                  </a:ext>
                </a:extLst>
              </a:tr>
              <a:tr h="348858">
                <a:tc>
                  <a:txBody>
                    <a:bodyPr/>
                    <a:lstStyle/>
                    <a:p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Need for another MCS device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 </a:t>
                      </a:r>
                    </a:p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(42.4%)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(1</a:t>
                      </a:r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7.2</a:t>
                      </a:r>
                      <a:r>
                        <a:rPr lang="sr-Latn-R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%)</a:t>
                      </a:r>
                      <a:endParaRPr lang="en-US" sz="105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0.003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3244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</a:t>
                      </a:r>
                      <a:r>
                        <a:rPr lang="sr-Latn-RS" sz="1050" b="1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05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Immediate insertion of ECMO in rapidly deteriorating or severe cardiogenic shock did not improve clinical outcomes.</a:t>
                      </a:r>
                      <a:endParaRPr lang="en-US" sz="1050" b="1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4" name="TextBox 1">
            <a:extLst>
              <a:ext uri="{FF2B5EF4-FFF2-40B4-BE49-F238E27FC236}">
                <a16:creationId xmlns:a16="http://schemas.microsoft.com/office/drawing/2014/main" id="{AA059832-AD7B-4583-A095-9CC7FBDADDB1}"/>
              </a:ext>
            </a:extLst>
          </p:cNvPr>
          <p:cNvSpPr txBox="1"/>
          <p:nvPr/>
        </p:nvSpPr>
        <p:spPr>
          <a:xfrm>
            <a:off x="6247502" y="4306167"/>
            <a:ext cx="27020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3" name="Picture 12" descr="A picture containing text&#10;&#10;Description automatically generated">
            <a:extLst>
              <a:ext uri="{FF2B5EF4-FFF2-40B4-BE49-F238E27FC236}">
                <a16:creationId xmlns:a16="http://schemas.microsoft.com/office/drawing/2014/main" id="{2863EE9E-A723-44B2-9905-05CD5CD93A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68" y="4764736"/>
            <a:ext cx="1129086" cy="3580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678FE5FF-D656-4B1D-81B3-CA00845BEAB7}"/>
              </a:ext>
            </a:extLst>
          </p:cNvPr>
          <p:cNvSpPr txBox="1"/>
          <p:nvPr/>
        </p:nvSpPr>
        <p:spPr>
          <a:xfrm>
            <a:off x="7496628" y="4719519"/>
            <a:ext cx="10690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10E20"/>
                </a:solidFill>
                <a:latin typeface="Lub Dub Bold" panose="020B0603030403020204"/>
              </a:rPr>
              <a:t>#AHA2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8663572-0ADF-4B2B-8CD3-4B6627A7DE27}"/>
              </a:ext>
            </a:extLst>
          </p:cNvPr>
          <p:cNvSpPr txBox="1"/>
          <p:nvPr/>
        </p:nvSpPr>
        <p:spPr>
          <a:xfrm>
            <a:off x="7798777" y="4735153"/>
            <a:ext cx="1281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#AHA22</a:t>
            </a:r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2249</TotalTime>
  <Words>270</Words>
  <Application>Microsoft Office PowerPoint</Application>
  <PresentationFormat>On-screen Show (16:9)</PresentationFormat>
  <Paragraphs>36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Extracorporeal Membrane Oxygenation in the Therapy of Cardiogenic Shock: The ECMO-CS Trial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Kutos</dc:creator>
  <cp:lastModifiedBy>Alice Wolke</cp:lastModifiedBy>
  <cp:revision>117</cp:revision>
  <dcterms:created xsi:type="dcterms:W3CDTF">2020-08-20T15:39:54Z</dcterms:created>
  <dcterms:modified xsi:type="dcterms:W3CDTF">2022-11-05T22:01:23Z</dcterms:modified>
</cp:coreProperties>
</file>