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0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8F2B99-1D62-467C-B94E-D6B33D422F4F}" v="3" dt="2022-11-05T14:00:44.398"/>
    <p1510:client id="{4DC056CE-66BA-E933-BDCB-4A58FEE1DB34}" v="9" dt="2022-11-05T03:29:26.278"/>
    <p1510:client id="{8C37C44E-B990-42AE-94E8-887B032CF711}" v="12" dt="2022-11-05T14:37:01.5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t. Laurent" userId="2e46ad51-cb08-4cb1-833f-88978fb9af81" providerId="ADAL" clId="{8C37C44E-B990-42AE-94E8-887B032CF711}"/>
    <pc:docChg chg="undo custSel modSld">
      <pc:chgData name="Paul St. Laurent" userId="2e46ad51-cb08-4cb1-833f-88978fb9af81" providerId="ADAL" clId="{8C37C44E-B990-42AE-94E8-887B032CF711}" dt="2022-11-05T14:37:30.337" v="14" actId="255"/>
      <pc:docMkLst>
        <pc:docMk/>
      </pc:docMkLst>
      <pc:sldChg chg="delSp modSp mod">
        <pc:chgData name="Paul St. Laurent" userId="2e46ad51-cb08-4cb1-833f-88978fb9af81" providerId="ADAL" clId="{8C37C44E-B990-42AE-94E8-887B032CF711}" dt="2022-11-05T14:37:30.337" v="14" actId="255"/>
        <pc:sldMkLst>
          <pc:docMk/>
          <pc:sldMk cId="1502399229" sldId="270"/>
        </pc:sldMkLst>
        <pc:spChg chg="mod">
          <ac:chgData name="Paul St. Laurent" userId="2e46ad51-cb08-4cb1-833f-88978fb9af81" providerId="ADAL" clId="{8C37C44E-B990-42AE-94E8-887B032CF711}" dt="2022-11-05T14:37:05.592" v="10" actId="122"/>
          <ac:spMkLst>
            <pc:docMk/>
            <pc:sldMk cId="1502399229" sldId="270"/>
            <ac:spMk id="2" creationId="{8692D61E-4EF2-9041-8F44-38794650077F}"/>
          </ac:spMkLst>
        </pc:spChg>
        <pc:spChg chg="mod">
          <ac:chgData name="Paul St. Laurent" userId="2e46ad51-cb08-4cb1-833f-88978fb9af81" providerId="ADAL" clId="{8C37C44E-B990-42AE-94E8-887B032CF711}" dt="2022-11-05T14:37:30.337" v="14" actId="255"/>
          <ac:spMkLst>
            <pc:docMk/>
            <pc:sldMk cId="1502399229" sldId="270"/>
            <ac:spMk id="3" creationId="{3713F02E-6A54-CB4C-88AD-26EED42563D0}"/>
          </ac:spMkLst>
        </pc:spChg>
        <pc:spChg chg="del">
          <ac:chgData name="Paul St. Laurent" userId="2e46ad51-cb08-4cb1-833f-88978fb9af81" providerId="ADAL" clId="{8C37C44E-B990-42AE-94E8-887B032CF711}" dt="2022-11-05T14:35:27.965" v="3" actId="478"/>
          <ac:spMkLst>
            <pc:docMk/>
            <pc:sldMk cId="1502399229" sldId="270"/>
            <ac:spMk id="9" creationId="{678FE5FF-D656-4B1D-81B3-CA00845BEAB7}"/>
          </ac:spMkLst>
        </pc:spChg>
        <pc:spChg chg="mod">
          <ac:chgData name="Paul St. Laurent" userId="2e46ad51-cb08-4cb1-833f-88978fb9af81" providerId="ADAL" clId="{8C37C44E-B990-42AE-94E8-887B032CF711}" dt="2022-11-05T14:35:24.213" v="2" actId="1076"/>
          <ac:spMkLst>
            <pc:docMk/>
            <pc:sldMk cId="1502399229" sldId="270"/>
            <ac:spMk id="14" creationId="{AA059832-AD7B-4583-A095-9CC7FBDADDB1}"/>
          </ac:spMkLst>
        </pc:spChg>
        <pc:graphicFrameChg chg="mod modGraphic">
          <ac:chgData name="Paul St. Laurent" userId="2e46ad51-cb08-4cb1-833f-88978fb9af81" providerId="ADAL" clId="{8C37C44E-B990-42AE-94E8-887B032CF711}" dt="2022-11-05T14:37:14.769" v="11" actId="255"/>
          <ac:graphicFrameMkLst>
            <pc:docMk/>
            <pc:sldMk cId="1502399229" sldId="270"/>
            <ac:graphicFrameMk id="11" creationId="{5CF230A0-4777-42A1-9C04-F84CA4894AE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title is </a:t>
            </a:r>
            <a:r>
              <a:rPr lang="en-US" err="1"/>
              <a:t>Lub</a:t>
            </a:r>
            <a:r>
              <a:rPr lang="en-US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title is </a:t>
            </a:r>
            <a:r>
              <a:rPr lang="en-US" err="1"/>
              <a:t>Lub</a:t>
            </a:r>
            <a:r>
              <a:rPr lang="en-US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Title is </a:t>
            </a:r>
            <a:r>
              <a:rPr lang="en-US" err="1"/>
              <a:t>Lub</a:t>
            </a:r>
            <a:r>
              <a:rPr lang="en-US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Description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Caption is </a:t>
            </a:r>
            <a:r>
              <a:rPr lang="en-US" err="1"/>
              <a:t>Lub</a:t>
            </a:r>
            <a:r>
              <a:rPr lang="en-US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TITLE IS ALL CAPS AT </a:t>
            </a:r>
            <a:br>
              <a:rPr lang="en-US"/>
            </a:br>
            <a:r>
              <a:rPr lang="en-US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68" y="157075"/>
            <a:ext cx="8296623" cy="68792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First-in-Human in vivo Crispr/Cas9 Editing of the TTR Gene by NTLA-2001 in Patients With Transthyretin Amyloidosis With Cardiomyopathy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222" y="924978"/>
            <a:ext cx="3625629" cy="3386016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Transthyretin (ATTR) amyloidosis is a progressive and fatal disease. The purpose of the study was to evaluate the safety, tolerability, and pharmacodynamic response to IV NTLA-2001 administration to knockout the TTR gene and reduce serum TTR in subjects with ATTR amyloidosis with cardiomyopathy.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Two-part Phase I, open label study. This presentation includes the initial results of the Part 1 dose escalation study (n=12).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Primary Endpoints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Adverse events, dose-limiting toxicities, change from baseline serum TTR at 28 days post infusion.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Key Takeaways for the Clinician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A single IV infusion of NTLA-2001 significantly reduced serum TTR protein and was generally well tolerated.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7798777" y="4735153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#AHA22</a:t>
            </a:r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2863EE9E-A723-44B2-9905-05CD5CD93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68" y="4764736"/>
            <a:ext cx="1129086" cy="358082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978782"/>
              </p:ext>
            </p:extLst>
          </p:nvPr>
        </p:nvGraphicFramePr>
        <p:xfrm>
          <a:off x="3752851" y="908370"/>
          <a:ext cx="5263927" cy="3566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7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9549">
                <a:tc>
                  <a:txBody>
                    <a:bodyPr/>
                    <a:lstStyle/>
                    <a:p>
                      <a:endParaRPr 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NTLA-2001 (0.7 mg/kg)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NYHA Class I/II HF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(n=3)</a:t>
                      </a:r>
                      <a:endParaRPr 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NTLA-2001 (1.0 mg/kg)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NYHA Class I/II HF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(n=3)</a:t>
                      </a:r>
                      <a:endParaRPr 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NTLA-2001 (0.7 mg/kg)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NYHA Class III HF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(n=6)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184"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Adverse events, dose-limiting toxicities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 or mild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 or mild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Grade 3 infusion-related event that resolved without clinical sequelae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98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Serum TTR (Mean % reduction +/- SEM)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92% (1%)</a:t>
                      </a:r>
                    </a:p>
                    <a:p>
                      <a:pPr algn="ctr"/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92% (2%)</a:t>
                      </a:r>
                    </a:p>
                    <a:p>
                      <a:pPr algn="ctr"/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94% (1%)</a:t>
                      </a:r>
                    </a:p>
                    <a:p>
                      <a:pPr algn="ctr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4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Results:</a:t>
                      </a:r>
                      <a:r>
                        <a:rPr lang="sr-Latn-RS" sz="11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First ever human trial of gene editing </a:t>
                      </a:r>
                      <a:r>
                        <a:rPr lang="en-US" sz="1100" b="0" i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vivo. 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 TTR reduction &gt;90% across both doses by day 28, sustained 4-6 mo. NTLA-2001 was generally well tolerated with a similar result in NYHA Class I/II or III HF. 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TextBox 1">
            <a:extLst>
              <a:ext uri="{FF2B5EF4-FFF2-40B4-BE49-F238E27FC236}">
                <a16:creationId xmlns:a16="http://schemas.microsoft.com/office/drawing/2014/main" id="{AA059832-AD7B-4583-A095-9CC7FBDADDB1}"/>
              </a:ext>
            </a:extLst>
          </p:cNvPr>
          <p:cNvSpPr txBox="1"/>
          <p:nvPr/>
        </p:nvSpPr>
        <p:spPr>
          <a:xfrm>
            <a:off x="6712214" y="4433536"/>
            <a:ext cx="24317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i="1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2" y="4331676"/>
            <a:ext cx="38639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>
                <a:latin typeface="Arial Narrow"/>
              </a:rPr>
              <a:t>Presented by: Julian D. </a:t>
            </a:r>
            <a:r>
              <a:rPr lang="en-US" altLang="en-US" sz="800" err="1">
                <a:latin typeface="Arial Narrow"/>
              </a:rPr>
              <a:t>Gillmore</a:t>
            </a:r>
            <a:r>
              <a:rPr lang="en-US" altLang="en-US" sz="800">
                <a:latin typeface="Arial Narrow"/>
              </a:rPr>
              <a:t>, UCL, London, United Kingdom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800">
                <a:latin typeface="Arial Narrow" panose="020B0606020202030204" pitchFamily="34" charset="0"/>
              </a:rPr>
              <a:t>Scientific Sessions 2022. © 2022. American Heart Association. All rights reserved.</a:t>
            </a:r>
            <a:endParaRPr lang="en-US" altLang="en-US" sz="800"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3" ma:contentTypeDescription="Create a new document." ma:contentTypeScope="" ma:versionID="24ef1207e26b75b5b2be986deab98f8c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49e42c7a905dfbf46de52c1f4d50e412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</documentManagement>
</p:properties>
</file>

<file path=customXml/itemProps1.xml><?xml version="1.0" encoding="utf-8"?>
<ds:datastoreItem xmlns:ds="http://schemas.openxmlformats.org/officeDocument/2006/customXml" ds:itemID="{52F124DC-0535-4B15-928E-7BA1C13B43F9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723C903-A7E2-4BE7-B6D7-393465C01C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32A4B1-0C17-4D05-ADD4-E7158A4273B3}">
  <ds:schemaRefs>
    <ds:schemaRef ds:uri="0da055a4-b6ec-4bb6-a3de-4e050d793ca6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f954091-2455-4b8c-90bc-f231fbff24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333</Words>
  <Application>Microsoft Office PowerPoint</Application>
  <PresentationFormat>On-screen Show (16:9)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First-in-Human in vivo Crispr/Cas9 Editing of the TTR Gene by NTLA-2001 in Patients With Transthyretin Amyloidosis With Cardiomyopathy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Paul St. Laurent</cp:lastModifiedBy>
  <cp:revision>1</cp:revision>
  <dcterms:created xsi:type="dcterms:W3CDTF">2020-08-20T15:39:54Z</dcterms:created>
  <dcterms:modified xsi:type="dcterms:W3CDTF">2022-11-05T14:37:34Z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