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E7538-A37F-4201-BD5C-915D7B24C6D7}" v="1" dt="2022-11-06T20:44:48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0137" autoAdjust="0"/>
  </p:normalViewPr>
  <p:slideViewPr>
    <p:cSldViewPr snapToGrid="0" snapToObjects="1">
      <p:cViewPr varScale="1">
        <p:scale>
          <a:sx n="133" d="100"/>
          <a:sy n="133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1D97F24A-A7C2-46FE-A972-15F8D8720530}"/>
    <pc:docChg chg="custSel modSld">
      <pc:chgData name="Paul St. Laurent" userId="2e46ad51-cb08-4cb1-833f-88978fb9af81" providerId="ADAL" clId="{1D97F24A-A7C2-46FE-A972-15F8D8720530}" dt="2022-11-05T03:13:33.806" v="56" actId="20577"/>
      <pc:docMkLst>
        <pc:docMk/>
      </pc:docMkLst>
      <pc:sldChg chg="addSp delSp modSp mod modNotesTx">
        <pc:chgData name="Paul St. Laurent" userId="2e46ad51-cb08-4cb1-833f-88978fb9af81" providerId="ADAL" clId="{1D97F24A-A7C2-46FE-A972-15F8D8720530}" dt="2022-11-05T03:13:33.806" v="56" actId="20577"/>
        <pc:sldMkLst>
          <pc:docMk/>
          <pc:sldMk cId="2775077691" sldId="272"/>
        </pc:sldMkLst>
        <pc:spChg chg="mod">
          <ac:chgData name="Paul St. Laurent" userId="2e46ad51-cb08-4cb1-833f-88978fb9af81" providerId="ADAL" clId="{1D97F24A-A7C2-46FE-A972-15F8D8720530}" dt="2022-11-05T03:12:16.788" v="55" actId="20577"/>
          <ac:spMkLst>
            <pc:docMk/>
            <pc:sldMk cId="2775077691" sldId="272"/>
            <ac:spMk id="3" creationId="{3713F02E-6A54-CB4C-88AD-26EED42563D0}"/>
          </ac:spMkLst>
        </pc:spChg>
        <pc:spChg chg="add mod">
          <ac:chgData name="Paul St. Laurent" userId="2e46ad51-cb08-4cb1-833f-88978fb9af81" providerId="ADAL" clId="{1D97F24A-A7C2-46FE-A972-15F8D8720530}" dt="2022-11-05T03:09:09.236" v="8" actId="1076"/>
          <ac:spMkLst>
            <pc:docMk/>
            <pc:sldMk cId="2775077691" sldId="272"/>
            <ac:spMk id="4" creationId="{6BBF2D85-15CC-0726-54C7-A04E03C0CE5B}"/>
          </ac:spMkLst>
        </pc:spChg>
        <pc:spChg chg="del">
          <ac:chgData name="Paul St. Laurent" userId="2e46ad51-cb08-4cb1-833f-88978fb9af81" providerId="ADAL" clId="{1D97F24A-A7C2-46FE-A972-15F8D8720530}" dt="2022-11-05T03:08:26.730" v="0" actId="478"/>
          <ac:spMkLst>
            <pc:docMk/>
            <pc:sldMk cId="2775077691" sldId="272"/>
            <ac:spMk id="9" creationId="{678FE5FF-D656-4B1D-81B3-CA00845BEAB7}"/>
          </ac:spMkLst>
        </pc:spChg>
        <pc:spChg chg="mod">
          <ac:chgData name="Paul St. Laurent" userId="2e46ad51-cb08-4cb1-833f-88978fb9af81" providerId="ADAL" clId="{1D97F24A-A7C2-46FE-A972-15F8D8720530}" dt="2022-11-05T03:09:45.040" v="15" actId="1076"/>
          <ac:spMkLst>
            <pc:docMk/>
            <pc:sldMk cId="2775077691" sldId="272"/>
            <ac:spMk id="15" creationId="{5B6DE5F2-10B1-4F57-AF1B-B7413BA839D6}"/>
          </ac:spMkLst>
        </pc:spChg>
        <pc:graphicFrameChg chg="mod modGraphic">
          <ac:chgData name="Paul St. Laurent" userId="2e46ad51-cb08-4cb1-833f-88978fb9af81" providerId="ADAL" clId="{1D97F24A-A7C2-46FE-A972-15F8D8720530}" dt="2022-11-05T03:11:24.125" v="28" actId="113"/>
          <ac:graphicFrameMkLst>
            <pc:docMk/>
            <pc:sldMk cId="2775077691" sldId="272"/>
            <ac:graphicFrameMk id="11" creationId="{5CF230A0-4777-42A1-9C04-F84CA4894AED}"/>
          </ac:graphicFrameMkLst>
        </pc:graphicFrameChg>
      </pc:sldChg>
    </pc:docChg>
  </pc:docChgLst>
  <pc:docChgLst>
    <pc:chgData name="Alice Wolke" userId="d3fc20e8-9f67-4110-b5e7-8648597a3678" providerId="ADAL" clId="{BB5E7538-A37F-4201-BD5C-915D7B24C6D7}"/>
    <pc:docChg chg="modSld">
      <pc:chgData name="Alice Wolke" userId="d3fc20e8-9f67-4110-b5e7-8648597a3678" providerId="ADAL" clId="{BB5E7538-A37F-4201-BD5C-915D7B24C6D7}" dt="2022-11-06T20:45:43.374" v="55" actId="6549"/>
      <pc:docMkLst>
        <pc:docMk/>
      </pc:docMkLst>
      <pc:sldChg chg="modSp mod modNotesTx">
        <pc:chgData name="Alice Wolke" userId="d3fc20e8-9f67-4110-b5e7-8648597a3678" providerId="ADAL" clId="{BB5E7538-A37F-4201-BD5C-915D7B24C6D7}" dt="2022-11-06T20:45:43.374" v="55" actId="6549"/>
        <pc:sldMkLst>
          <pc:docMk/>
          <pc:sldMk cId="2775077691" sldId="272"/>
        </pc:sldMkLst>
        <pc:spChg chg="ord">
          <ac:chgData name="Alice Wolke" userId="d3fc20e8-9f67-4110-b5e7-8648597a3678" providerId="ADAL" clId="{BB5E7538-A37F-4201-BD5C-915D7B24C6D7}" dt="2022-11-06T20:44:58.073" v="52" actId="13244"/>
          <ac:spMkLst>
            <pc:docMk/>
            <pc:sldMk cId="2775077691" sldId="272"/>
            <ac:spMk id="4" creationId="{6BBF2D85-15CC-0726-54C7-A04E03C0CE5B}"/>
          </ac:spMkLst>
        </pc:spChg>
        <pc:spChg chg="mod ord">
          <ac:chgData name="Alice Wolke" userId="d3fc20e8-9f67-4110-b5e7-8648597a3678" providerId="ADAL" clId="{BB5E7538-A37F-4201-BD5C-915D7B24C6D7}" dt="2022-11-06T20:45:01.889" v="53" actId="13244"/>
          <ac:spMkLst>
            <pc:docMk/>
            <pc:sldMk cId="2775077691" sldId="272"/>
            <ac:spMk id="10" creationId="{870CE4E7-4A17-4CEA-AEE5-430C9934C42C}"/>
          </ac:spMkLst>
        </pc:spChg>
        <pc:spChg chg="mod">
          <ac:chgData name="Alice Wolke" userId="d3fc20e8-9f67-4110-b5e7-8648597a3678" providerId="ADAL" clId="{BB5E7538-A37F-4201-BD5C-915D7B24C6D7}" dt="2022-11-06T20:44:48.048" v="50" actId="13244"/>
          <ac:spMkLst>
            <pc:docMk/>
            <pc:sldMk cId="2775077691" sldId="272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BB5E7538-A37F-4201-BD5C-915D7B24C6D7}" dt="2022-11-06T20:44:52.294" v="51" actId="13244"/>
          <ac:graphicFrameMkLst>
            <pc:docMk/>
            <pc:sldMk cId="2775077691" sldId="272"/>
            <ac:graphicFrameMk id="11" creationId="{5CF230A0-4777-42A1-9C04-F84CA4894AED}"/>
          </ac:graphicFrameMkLst>
        </pc:graphicFrameChg>
        <pc:picChg chg="mod ord">
          <ac:chgData name="Alice Wolke" userId="d3fc20e8-9f67-4110-b5e7-8648597a3678" providerId="ADAL" clId="{BB5E7538-A37F-4201-BD5C-915D7B24C6D7}" dt="2022-11-06T20:45:05.782" v="54" actId="13244"/>
          <ac:picMkLst>
            <pc:docMk/>
            <pc:sldMk cId="2775077691" sldId="272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6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56" y="145344"/>
            <a:ext cx="6837819" cy="54885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CLI:  </a:t>
            </a:r>
            <a:r>
              <a:rPr lang="en-US" sz="1600" b="1" i="0" u="none" strike="noStrike" dirty="0">
                <a:solidFill>
                  <a:schemeClr val="accent6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Best Endovascular vs. Best Surgical Therapy in Patients With Critical Limb Ischemia</a:t>
            </a:r>
            <a:r>
              <a:rPr lang="en-US" sz="1600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2" y="755052"/>
            <a:ext cx="3934825" cy="347987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To 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compare the effectiveness of best available surgical treatment with best available endovascular treatment in adults with critical limb threatening ischemia (CLTI). </a:t>
            </a:r>
            <a:endParaRPr lang="en-US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Randomized, prospective, interventional, parallel assignment, open label, multicenter (150), N= 1434.</a:t>
            </a:r>
          </a:p>
          <a:p>
            <a:r>
              <a:rPr lang="en-US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major adverse limb event (MALE) or death, whichever occurs first in subjects </a:t>
            </a:r>
            <a:r>
              <a:rPr lang="en-US" b="0" i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Single-Segment Great Saphenous Vein (SSGSV) available; 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ime to major adverse limb event or death, whichever occurs first in subjects </a:t>
            </a:r>
            <a:r>
              <a:rPr lang="en-US" b="0" i="1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available SSGSV. </a:t>
            </a:r>
            <a:endParaRPr lang="en-US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Secondary Endpoints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re-intervention of the index leg, amputation of the index leg, or death, whichever occurs first in subjects with or 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  available SSGSV.</a:t>
            </a:r>
            <a:endParaRPr lang="en-US" b="0" i="0" u="none" strike="noStrike" dirty="0">
              <a:solidFill>
                <a:schemeClr val="accent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Takeaway</a:t>
            </a:r>
            <a:r>
              <a:rPr lang="en-US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>
                <a:solidFill>
                  <a:schemeClr val="accent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BEST-CLI does not support an “endovascular-first” approach to all patients with CLTI. 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016" y="4331755"/>
            <a:ext cx="38752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dirty="0">
                <a:latin typeface="Arial Narrow" panose="020B0606020202030204" pitchFamily="34" charset="0"/>
              </a:rPr>
              <a:t>Presented by: </a:t>
            </a:r>
            <a:r>
              <a:rPr lang="en-US" altLang="en-US" sz="900" dirty="0" err="1">
                <a:latin typeface="Arial Narrow" panose="020B0606020202030204" pitchFamily="34" charset="0"/>
              </a:rPr>
              <a:t>Alik</a:t>
            </a:r>
            <a:r>
              <a:rPr lang="en-US" altLang="en-US" sz="900" dirty="0">
                <a:latin typeface="Arial Narrow" panose="020B0606020202030204" pitchFamily="34" charset="0"/>
              </a:rPr>
              <a:t> Farber, MD Boston Medical Ctr, Boston, MA, USA.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00" dirty="0">
                <a:latin typeface="Arial Narrow" panose="020B0606020202030204" pitchFamily="34" charset="0"/>
              </a:rPr>
              <a:t>Scientific Sessions 2022. © 2022. American Heart Association. All rights reserved.  </a:t>
            </a:r>
            <a:endParaRPr lang="en-US" sz="900" dirty="0">
              <a:effectLst/>
              <a:latin typeface="Arial Narrow"/>
              <a:ea typeface="Calibri" panose="020F050202020403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78927"/>
              </p:ext>
            </p:extLst>
          </p:nvPr>
        </p:nvGraphicFramePr>
        <p:xfrm>
          <a:off x="4062047" y="792146"/>
          <a:ext cx="4922481" cy="347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196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Surgery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Endovasc</a:t>
                      </a:r>
                      <a:endParaRPr 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</a:p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2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SSGSV available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(n=709)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(n=711)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313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or all cause death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(42.6%)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408 (57.4%)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0.68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(0.59, 0.79)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313"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Above-ankle amputation of the index limb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(10.4%)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 (14.9%)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0.73 </a:t>
                      </a:r>
                    </a:p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(0.54, 0.98)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614805"/>
                  </a:ext>
                </a:extLst>
              </a:tr>
              <a:tr h="2662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SSGSV not available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(n=194)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N=199)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72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or all cause death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(42.8%)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(47.7%)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 </a:t>
                      </a:r>
                    </a:p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(0.58, 1.06)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Above-ankle amputation of the index limb 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(14.9%)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(14.1%)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 </a:t>
                      </a:r>
                    </a:p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(0.65, 1.87)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0.72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94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1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Bypass surgery with adequate saphenous vein should be offered as a first line treatment option for suitable candidates with CLTI.</a:t>
                      </a:r>
                      <a:endParaRPr lang="en-US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6BBF2D85-15CC-0726-54C7-A04E03C0CE5B}"/>
              </a:ext>
            </a:extLst>
          </p:cNvPr>
          <p:cNvSpPr txBox="1"/>
          <p:nvPr/>
        </p:nvSpPr>
        <p:spPr>
          <a:xfrm>
            <a:off x="5629990" y="4411192"/>
            <a:ext cx="33867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Scientific Sessions logo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2775077691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Props1.xml><?xml version="1.0" encoding="utf-8"?>
<ds:datastoreItem xmlns:ds="http://schemas.openxmlformats.org/officeDocument/2006/customXml" ds:itemID="{B7EAA7FA-3C42-40CD-8F43-601932FB80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A42459-6D8B-4786-864F-61FE17D7E9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E15B85-627F-4203-9B70-E1B2F7503657}">
  <ds:schemaRefs>
    <ds:schemaRef ds:uri="http://purl.org/dc/dcmitype/"/>
    <ds:schemaRef ds:uri="5f954091-2455-4b8c-90bc-f231fbff24c4"/>
    <ds:schemaRef ds:uri="http://purl.org/dc/terms/"/>
    <ds:schemaRef ds:uri="http://purl.org/dc/elements/1.1/"/>
    <ds:schemaRef ds:uri="0da055a4-b6ec-4bb6-a3de-4e050d793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</TotalTime>
  <Words>349</Words>
  <Application>Microsoft Office PowerPoint</Application>
  <PresentationFormat>On-screen Show (16:9)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BEST CLI:  Best Endovascular vs. Best Surgical Therapy in Patients With Critical Limb Ischemia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117</cp:revision>
  <dcterms:created xsi:type="dcterms:W3CDTF">2020-08-20T15:39:54Z</dcterms:created>
  <dcterms:modified xsi:type="dcterms:W3CDTF">2022-11-06T20:45:48Z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