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70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/>
        </p14:section>
        <p14:section name="Untitled Section" id="{424E75F4-98D5-4F82-95EE-618DF3DAA5E0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7533AB-BF84-4BD7-8C18-5492B11F1AB4}" v="7" dt="2023-08-25T14:26:54.3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88043" autoAdjust="0"/>
  </p:normalViewPr>
  <p:slideViewPr>
    <p:cSldViewPr snapToGrid="0" snapToObjects="1">
      <p:cViewPr varScale="1">
        <p:scale>
          <a:sx n="78" d="100"/>
          <a:sy n="78" d="100"/>
        </p:scale>
        <p:origin x="13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 Huang" userId="d1a3c057-5d2b-4089-84f2-dba4a26d27b1" providerId="ADAL" clId="{25FAFCFE-F01D-42E0-886B-5CDF7540CF43}"/>
    <pc:docChg chg="modSld">
      <pc:chgData name="Mu Huang" userId="d1a3c057-5d2b-4089-84f2-dba4a26d27b1" providerId="ADAL" clId="{25FAFCFE-F01D-42E0-886B-5CDF7540CF43}" dt="2023-08-26T06:55:37.581" v="285" actId="20577"/>
      <pc:docMkLst>
        <pc:docMk/>
      </pc:docMkLst>
      <pc:sldChg chg="modSp mod">
        <pc:chgData name="Mu Huang" userId="d1a3c057-5d2b-4089-84f2-dba4a26d27b1" providerId="ADAL" clId="{25FAFCFE-F01D-42E0-886B-5CDF7540CF43}" dt="2023-08-26T06:55:37.581" v="285" actId="20577"/>
        <pc:sldMkLst>
          <pc:docMk/>
          <pc:sldMk cId="1502399229" sldId="270"/>
        </pc:sldMkLst>
        <pc:spChg chg="mod">
          <ac:chgData name="Mu Huang" userId="d1a3c057-5d2b-4089-84f2-dba4a26d27b1" providerId="ADAL" clId="{25FAFCFE-F01D-42E0-886B-5CDF7540CF43}" dt="2023-08-26T00:06:08.398" v="275" actId="20577"/>
          <ac:spMkLst>
            <pc:docMk/>
            <pc:sldMk cId="1502399229" sldId="270"/>
            <ac:spMk id="3" creationId="{3713F02E-6A54-CB4C-88AD-26EED42563D0}"/>
          </ac:spMkLst>
        </pc:spChg>
        <pc:graphicFrameChg chg="modGraphic">
          <ac:chgData name="Mu Huang" userId="d1a3c057-5d2b-4089-84f2-dba4a26d27b1" providerId="ADAL" clId="{25FAFCFE-F01D-42E0-886B-5CDF7540CF43}" dt="2023-08-26T06:55:37.581" v="285" actId="20577"/>
          <ac:graphicFrameMkLst>
            <pc:docMk/>
            <pc:sldMk cId="1502399229" sldId="270"/>
            <ac:graphicFrameMk id="11" creationId="{5CF230A0-4777-42A1-9C04-F84CA4894AE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599" y="214158"/>
            <a:ext cx="8162259" cy="49669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Qiliqiangxin in Patients with Heart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ailure with Reduced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jection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raction</a:t>
            </a:r>
            <a:br>
              <a:rPr lang="en-US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(The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Study)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4090" y="1191542"/>
            <a:ext cx="3820613" cy="276041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  To </a:t>
            </a:r>
            <a:r>
              <a:rPr lang="en-US" sz="10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assess the reduction in mortality when using Qiliqiangxin (QLQX) compared with placebo for heart failure with reduced ejection fraction (</a:t>
            </a:r>
            <a:r>
              <a:rPr lang="en-US" sz="1000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HFrEF</a:t>
            </a:r>
            <a:r>
              <a:rPr lang="en-US" sz="10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patients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Trial Design:  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Interventional, r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andomized, double-blind, placebo-controlled, 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arallel group, multi-center, N=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3110</a:t>
            </a:r>
            <a:endParaRPr lang="en-US" sz="1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Primary Outcomes: 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composite of Major 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dverse Cardiovascular Event (MACE) defined as CV </a:t>
            </a:r>
            <a:r>
              <a:rPr lang="en-US" sz="10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death or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hospitalization for heart failure (HHF)</a:t>
            </a:r>
            <a:endParaRPr lang="en-US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Secondary Outcomes:  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ll-cause mortality and secondary composite outcome including treatment termination due to worsening HF, cardiac arres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resuscitation, malignant arrhythmia, or non-fatal stroke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Key Takeaways: 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QLQX lowered MACE compared to placebo in patients with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HFrEF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079865"/>
              </p:ext>
            </p:extLst>
          </p:nvPr>
        </p:nvGraphicFramePr>
        <p:xfrm>
          <a:off x="4047849" y="866858"/>
          <a:ext cx="4912061" cy="3338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7">
                  <a:extLst>
                    <a:ext uri="{9D8B030D-6E8A-4147-A177-3AD203B41FA5}">
                      <a16:colId xmlns:a16="http://schemas.microsoft.com/office/drawing/2014/main" val="736782857"/>
                    </a:ext>
                  </a:extLst>
                </a:gridCol>
                <a:gridCol w="726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5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228">
                  <a:extLst>
                    <a:ext uri="{9D8B030D-6E8A-4147-A177-3AD203B41FA5}">
                      <a16:colId xmlns:a16="http://schemas.microsoft.com/office/drawing/2014/main" val="1936662846"/>
                    </a:ext>
                  </a:extLst>
                </a:gridCol>
              </a:tblGrid>
              <a:tr h="491930">
                <a:tc>
                  <a:txBody>
                    <a:bodyPr/>
                    <a:lstStyle/>
                    <a:p>
                      <a:endParaRPr lang="en-US" sz="9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QLQX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N=1555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N=1555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N=1555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Hazard Ratio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 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60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Outcomes – N (%)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425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MACE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389 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(25.02)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467</a:t>
                      </a:r>
                    </a:p>
                    <a:p>
                      <a:pPr algn="ctr"/>
                      <a:r>
                        <a:rPr lang="en-US" sz="900" b="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(30.03)</a:t>
                      </a:r>
                      <a:endParaRPr lang="en-US" sz="9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467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(30.03)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0.78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(0.68-0.90)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622617"/>
                  </a:ext>
                </a:extLst>
              </a:tr>
              <a:tr h="360425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 Death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(13.31) 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248</a:t>
                      </a:r>
                    </a:p>
                    <a:p>
                      <a:pPr algn="ctr"/>
                      <a:r>
                        <a:rPr lang="en-US" sz="900" b="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(15.95)</a:t>
                      </a:r>
                      <a:endParaRPr lang="en-US" sz="9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248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(15.95)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0.83</a:t>
                      </a:r>
                    </a:p>
                    <a:p>
                      <a:pPr algn="ctr"/>
                      <a:r>
                        <a:rPr lang="en-US" sz="900" b="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900" b="0" i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0.68-1.00)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0.045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798488"/>
                  </a:ext>
                </a:extLst>
              </a:tr>
              <a:tr h="357769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HHF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(15.63)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298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(19.16)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298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(19.16)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0.76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(0.64-0.90)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0.002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635973"/>
                  </a:ext>
                </a:extLst>
              </a:tr>
              <a:tr h="23070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</a:t>
                      </a:r>
                      <a:r>
                        <a:rPr lang="en-US" sz="9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Outcomes</a:t>
                      </a:r>
                      <a:r>
                        <a:rPr lang="en-US" sz="900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N (%)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425"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All-cause mortality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 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(14.21)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(16.85)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0.84</a:t>
                      </a:r>
                    </a:p>
                    <a:p>
                      <a:pPr algn="ctr"/>
                      <a:r>
                        <a:rPr lang="en-GB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(0.70-1.01)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0.058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425"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composite endpoint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(1.67)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(2.83)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0.58 </a:t>
                      </a:r>
                    </a:p>
                    <a:p>
                      <a:pPr algn="ctr"/>
                      <a:r>
                        <a:rPr lang="en-GB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(0.35-0.94)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0.027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33252"/>
                  </a:ext>
                </a:extLst>
              </a:tr>
              <a:tr h="54765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Using </a:t>
                      </a:r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QLQX reduced the incidence of CV death and HF-related hospitalization in  patients with </a:t>
                      </a:r>
                      <a:r>
                        <a:rPr lang="en-US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HFrEF</a:t>
                      </a:r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compared to the placebo group.  </a:t>
                      </a:r>
                      <a:endParaRPr lang="en-GB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18E772C-5265-456F-B2B0-8E7D61201776}"/>
              </a:ext>
            </a:extLst>
          </p:cNvPr>
          <p:cNvSpPr txBox="1"/>
          <p:nvPr/>
        </p:nvSpPr>
        <p:spPr>
          <a:xfrm>
            <a:off x="184090" y="4335129"/>
            <a:ext cx="35504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Presented by</a:t>
            </a:r>
            <a:r>
              <a:rPr lang="en-US" sz="7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700" dirty="0" err="1">
                <a:latin typeface="Arial" panose="020B0604020202020204" pitchFamily="34" charset="0"/>
                <a:cs typeface="Arial" panose="020B0604020202020204" pitchFamily="34" charset="0"/>
              </a:rPr>
              <a:t>Xinli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 Li, MD, PhD, The First Affiliated Hospital of Nanjing Medical University © 2023, American Heart | American Stroke Association. All rights reserved.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4BBB27-0974-49B7-981B-C45CC2320B10}"/>
              </a:ext>
            </a:extLst>
          </p:cNvPr>
          <p:cNvSpPr txBox="1"/>
          <p:nvPr/>
        </p:nvSpPr>
        <p:spPr>
          <a:xfrm>
            <a:off x="5639174" y="4282796"/>
            <a:ext cx="3320736" cy="243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Results reflect the data available at the time of presentation.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2023-08-25T14:48:17+00:00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66C8A9-E046-48B7-B484-FB3ABA89ED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AC6632-F57F-4E2F-B9B6-8B2BA693D337}">
  <ds:schemaRefs>
    <ds:schemaRef ds:uri="http://schemas.microsoft.com/office/2006/metadata/properties"/>
    <ds:schemaRef ds:uri="http://schemas.microsoft.com/office/infopath/2007/PartnerControls"/>
    <ds:schemaRef ds:uri="0da055a4-b6ec-4bb6-a3de-4e050d793ca6"/>
    <ds:schemaRef ds:uri="5f954091-2455-4b8c-90bc-f231fbff24c4"/>
  </ds:schemaRefs>
</ds:datastoreItem>
</file>

<file path=customXml/itemProps3.xml><?xml version="1.0" encoding="utf-8"?>
<ds:datastoreItem xmlns:ds="http://schemas.openxmlformats.org/officeDocument/2006/customXml" ds:itemID="{3CC4D80E-9364-43C1-B625-5A31DB13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3332</TotalTime>
  <Words>297</Words>
  <Application>Microsoft Office PowerPoint</Application>
  <PresentationFormat>On-screen Show (16:9)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Lub Dub Bold</vt:lpstr>
      <vt:lpstr>Lub Dub Heavy</vt:lpstr>
      <vt:lpstr>Lub Dub Light</vt:lpstr>
      <vt:lpstr>Lub Dub Medium</vt:lpstr>
      <vt:lpstr>Dark Background</vt:lpstr>
      <vt:lpstr>Qiliqiangxin in Patients with Heart Failure with Reduced Ejection Fraction (The QUEST Study)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Mu Huang</cp:lastModifiedBy>
  <cp:revision>167</cp:revision>
  <dcterms:created xsi:type="dcterms:W3CDTF">2020-08-20T15:39:54Z</dcterms:created>
  <dcterms:modified xsi:type="dcterms:W3CDTF">2023-08-26T06:55:45Z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