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0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121EC3-1D05-43DD-85FA-E3A9E4F5234A}" v="28" dt="2023-08-25T01:17:00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3792" autoAdjust="0"/>
  </p:normalViewPr>
  <p:slideViewPr>
    <p:cSldViewPr snapToGrid="0" snapToObjects="1">
      <p:cViewPr varScale="1">
        <p:scale>
          <a:sx n="150" d="100"/>
          <a:sy n="150" d="100"/>
        </p:scale>
        <p:origin x="10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599" y="214158"/>
            <a:ext cx="8162259" cy="49669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Colchicine for the Prevention of Perioperative Atrial Fibrillation after Major Thoracic Surgery</a:t>
            </a:r>
            <a:b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(The COP-AF Trial)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379" y="982038"/>
            <a:ext cx="4064718" cy="34685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: To </a:t>
            </a:r>
            <a:r>
              <a:rPr lang="en-US" sz="11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evaluate whether the administration of oral colchicine will reduce the incidence of perioperative atrial fibrillation and myocardial injury in patients undergoing major thoracic surgery.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Trial Design: 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Interventional, r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andomized,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-blind, placebo-controlled,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arallel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ssignment, N=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3,209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Primary Outcomes:  </a:t>
            </a:r>
            <a:r>
              <a:rPr lang="en-US" sz="11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Clinically important perioperative atrial fibrillation (AF) &amp; myocardial injury after noncardiac surgery (MINS): 14 days of randomization. 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Secondary &amp; Safety Outcomes: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Composite of all-cause mortality, nonfatal MINS and nonfatal stroke; composite of sepsis and infection; non-infectious diarrhea.</a:t>
            </a:r>
            <a:endParaRPr lang="en-US" sz="1100" b="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Key Takeaways: 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Colchicine did not significantly reduce clinically important AF or MINS.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822719"/>
              </p:ext>
            </p:extLst>
          </p:nvPr>
        </p:nvGraphicFramePr>
        <p:xfrm>
          <a:off x="4082143" y="830058"/>
          <a:ext cx="4905135" cy="371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2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228">
                  <a:extLst>
                    <a:ext uri="{9D8B030D-6E8A-4147-A177-3AD203B41FA5}">
                      <a16:colId xmlns:a16="http://schemas.microsoft.com/office/drawing/2014/main" val="1936662846"/>
                    </a:ext>
                  </a:extLst>
                </a:gridCol>
              </a:tblGrid>
              <a:tr h="341165">
                <a:tc>
                  <a:txBody>
                    <a:bodyPr/>
                    <a:lstStyle/>
                    <a:p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Colchicine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N=1608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N=1601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Hazard Ratio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 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4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Outcomes – N (%)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595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Clinically Important Perioperative AF</a:t>
                      </a:r>
                      <a:endParaRPr lang="en-US" sz="1000" b="0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(6.4)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(7.5)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0.85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(0.65-1.10)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369595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Myocardial Injury after Noncardiac Surgery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(18.3) 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(20.3)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0.89</a:t>
                      </a:r>
                    </a:p>
                    <a:p>
                      <a:pPr algn="ctr"/>
                      <a:r>
                        <a:rPr lang="en-US" sz="1000" b="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(0.76-1.05</a:t>
                      </a:r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798488"/>
                  </a:ext>
                </a:extLst>
              </a:tr>
              <a:tr h="2274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Secondary/Safety – N (%)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595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Composite mortality, nonfatal MINS, &amp; nonfatal stroke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 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(18.2)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334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(20.9)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0.88</a:t>
                      </a:r>
                    </a:p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(0.75-1.03)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115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Composite of sepsis and infection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(6.4)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(5.2)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1.24 </a:t>
                      </a:r>
                    </a:p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(0.93-1.66)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3252"/>
                  </a:ext>
                </a:extLst>
              </a:tr>
              <a:tr h="410690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Non-infectious diarrhea 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(8.2)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(2.4)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3.64</a:t>
                      </a:r>
                    </a:p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(2.54-5.22)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736004"/>
                  </a:ext>
                </a:extLst>
              </a:tr>
              <a:tr h="68232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050" b="0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patients undergoing major noncardiac thoracic surgery, administration of colchicine did not significantly reduce incidence of co-primary outcomes of clinically important AF or MINS. Colchicine increased the risk of mostly benign non-infectious </a:t>
                      </a:r>
                      <a:r>
                        <a:rPr lang="en-GB" sz="1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diarrhea</a:t>
                      </a:r>
                      <a:r>
                        <a:rPr 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8E772C-5265-456F-B2B0-8E7D61201776}"/>
              </a:ext>
            </a:extLst>
          </p:cNvPr>
          <p:cNvSpPr txBox="1"/>
          <p:nvPr/>
        </p:nvSpPr>
        <p:spPr>
          <a:xfrm>
            <a:off x="184090" y="4335129"/>
            <a:ext cx="3550465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  <a:r>
              <a:rPr lang="en-US" sz="7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David Cohen, MD, MPH, </a:t>
            </a: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Population Health Research Institute – Hamilton</a:t>
            </a:r>
            <a:r>
              <a:rPr lang="en-U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Canada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© 2023, American Heart | American Stroke Association. All rights reserved.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4BBB27-0974-49B7-981B-C45CC2320B10}"/>
              </a:ext>
            </a:extLst>
          </p:cNvPr>
          <p:cNvSpPr txBox="1"/>
          <p:nvPr/>
        </p:nvSpPr>
        <p:spPr>
          <a:xfrm>
            <a:off x="4719738" y="4491233"/>
            <a:ext cx="4267540" cy="261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 reflect the data available at the time of presentation</a:t>
            </a:r>
            <a:r>
              <a:rPr lang="en-US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3070</TotalTime>
  <Words>330</Words>
  <Application>Microsoft Office PowerPoint</Application>
  <PresentationFormat>On-screen Show (16:9)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Lub Dub Bold</vt:lpstr>
      <vt:lpstr>Lub Dub Heavy</vt:lpstr>
      <vt:lpstr>Lub Dub Light</vt:lpstr>
      <vt:lpstr>Lub Dub Medium</vt:lpstr>
      <vt:lpstr>Dark Background</vt:lpstr>
      <vt:lpstr>Colchicine for the Prevention of Perioperative Atrial Fibrillation after Major Thoracic Surgery (The COP-AF Trial)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Stacey Sims</cp:lastModifiedBy>
  <cp:revision>159</cp:revision>
  <dcterms:created xsi:type="dcterms:W3CDTF">2020-08-20T15:39:54Z</dcterms:created>
  <dcterms:modified xsi:type="dcterms:W3CDTF">2023-08-25T14:25:17Z</dcterms:modified>
</cp:coreProperties>
</file>