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27"/>
    <p:restoredTop sz="96327"/>
  </p:normalViewPr>
  <p:slideViewPr>
    <p:cSldViewPr snapToGrid="0">
      <p:cViewPr varScale="1">
        <p:scale>
          <a:sx n="114" d="100"/>
          <a:sy n="114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2C97C-8B7E-414F-ACEF-B9472B6BF45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40C04-538D-DD47-96C5-9ACC3264B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83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REVIVED (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REVascularisation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Ischaemic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VEntricular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Dysfunction </a:t>
            </a:r>
            <a:endParaRPr lang="en-US" dirty="0"/>
          </a:p>
          <a:p>
            <a:r>
              <a:rPr lang="en-US" dirty="0"/>
              <a:t>): Clin Trials:  https://</a:t>
            </a:r>
            <a:r>
              <a:rPr lang="en-US" dirty="0" err="1"/>
              <a:t>clinicaltrials.gov</a:t>
            </a:r>
            <a:r>
              <a:rPr lang="en-US" dirty="0"/>
              <a:t>/ct2/show/NCT01920048?term=</a:t>
            </a:r>
            <a:r>
              <a:rPr lang="en-US" dirty="0" err="1"/>
              <a:t>REVIVED&amp;draw</a:t>
            </a:r>
            <a:r>
              <a:rPr lang="en-US" dirty="0"/>
              <a:t>=2&amp;rank=1 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revived.lshtm.ac.uk</a:t>
            </a:r>
            <a:r>
              <a:rPr lang="en-US" dirty="0"/>
              <a:t>/trial-information/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5935F-2F4B-EB40-BCE4-9B9E7DB701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70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6894B-C244-DA2B-B8DF-2E1E34275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43ABA-3726-08B2-64FC-849DB5EF7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E5583-FDE5-9903-D24E-52A40B202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D5C69-557B-2511-B3F9-F6ED34229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43C08-E805-35F4-3172-DDBB67419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6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B6881-E385-552E-3409-D3815EDC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7565A0-E28A-44D8-43B5-F52DA787D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7BC48-CF55-2305-CF85-8E17DCEB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CBF4D-23CA-BA2E-F50B-A5975872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E6836-E946-C575-5E7E-C1719ACC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1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2D16E3-DF70-0AC1-F5D0-3A3411B485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78FE4-164A-DFF5-961D-AD843C9A8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4E02-6B89-6C3F-1AB5-E313C8335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AA4EA-5ABA-6DEB-3CA7-398863D1E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910E2-BDD0-C726-F30E-DB223E078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1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71054-4026-9BB1-F060-3E845577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2AF22-A666-8EC0-8720-39485AB77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FA213-5A6A-BFEB-0339-6E8409DC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30982-7A0D-392A-F9B1-A4C315660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2926A-6E95-9E00-B6DD-CA7784D71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1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6C1A-5873-EFB1-7BEB-CEAEB598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71F9E-B782-4ED6-6FC6-A6C45504D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0615F-33EE-6CF7-249B-31C934593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BB79D-B1E2-AF6D-0457-BE9F3A2D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46058-860B-22B6-BD45-C8C0DF08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3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A629E-4B72-4D71-D7C1-ABF5A195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CF23A-EF24-2DEB-615F-1522CF58A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1337E-A37A-C4BC-4F25-3AE326B43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45659-4B0C-F4C2-1512-73A680664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0A724-CC65-8108-D385-2F741973D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B3DFC-CB40-479B-D136-8009C8C1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3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AE633-CE90-70F6-8FC8-BB7C719F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2A570-01DF-CFB7-4DD7-9F7C8F870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4D94C1-2A59-15B1-5FDC-AC4B71B0F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CA46E1-AFB7-510C-1231-C2C76C3E35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BF1196-0C53-670C-2722-14222FABE0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F60FA0-F0AE-C845-9580-4EC93AE2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096BB-F604-6A24-62BE-BA45A11C6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7BA8F4-134A-A37F-C290-1A2B0D88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3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FE28C-FFF5-D376-63EB-E833131B9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08962E-EC07-0812-B09C-BA4A33E8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30529-76F0-1EE4-B5FA-16F9B9FD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F397BD-13BD-CE59-FBCF-20956ACC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1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459B97-F8E0-3029-AD6D-E1EECD90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E8F5C4-3FED-643A-741B-BB7B48326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8CE20-B443-E7E7-6FC5-1C3CC91B8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26C4D-EC59-3D7C-E4D0-A2EBFBC93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1F41F-FF1B-53C2-FD7E-8956D0841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EB79B-D1D7-EA12-3290-C913ACBE7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40842-A1AA-7619-CF29-BE91C3E21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25290-D1E3-371E-2AEB-E82E637E5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8DC1F-F306-0002-A169-A5370DFF9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6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259C2-CAD9-4D21-D3F6-628994545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47C9F8-9575-BFC9-A6C5-6C4220EB4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91BD1-08A1-FEE0-E140-51DB007E7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8CE17-DB7C-141E-7764-AE4A7E865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6DACA-4BD0-F011-5F1F-4C8FE432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EBE1E-2A46-F6B2-8155-15E53ACD3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0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57366-4184-42C5-4DA8-8EBE04A1D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38C6B-CA92-706C-5AA5-B368F8DCB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41468-C543-F711-8CC1-335EB4436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2394E-FA4E-724D-8581-F19526BE7F41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CD179-E3D2-39FE-CBD0-F6C9A12D1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D2A6F-D5B1-8B99-890C-2C023EEFB5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94EBD-2773-794F-8CD7-4710A4BF8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1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rt.org/heart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5671"/>
            <a:ext cx="12192000" cy="945566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REVIVED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REVascularization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for Ischemic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VEntricular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Dysfunction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084" y="1542782"/>
            <a:ext cx="5558877" cy="382524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Purpose: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  A randomized comparison of percutaneous coronary intervention (PCI) with optimal medical therapy vs. optimal medical therapy (OMT) alone for treatment of heart failure secondary to coronary disease.</a:t>
            </a:r>
          </a:p>
          <a:p>
            <a:pPr algn="l">
              <a:lnSpc>
                <a:spcPct val="100000"/>
              </a:lnSpc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:  N=700, 40 UK centers, randomized, multi-center, parallel assignment, open label.</a:t>
            </a:r>
          </a:p>
          <a:p>
            <a:pPr algn="l">
              <a:lnSpc>
                <a:spcPct val="100000"/>
              </a:lnSpc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Endpoints: 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All-cause death or hospitalization for heart failure (HHF; min. follow-up 24 months)</a:t>
            </a:r>
          </a:p>
          <a:p>
            <a:pPr algn="l">
              <a:lnSpc>
                <a:spcPct val="100000"/>
              </a:lnSpc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Major Secondary Endpoints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:  LVEF on echocardiography (at 6- and 12-months) , Quality of Life outcomes at 6-, 12- and 24-months (using KCCQ and EQ-5D-5L scores)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416A4AB-2A84-4C75-9CEB-2AA9F705A22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84" y="5507921"/>
            <a:ext cx="820419" cy="10779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1459981" y="5959015"/>
            <a:ext cx="4359514" cy="4078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Presented by:  Prof.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Divaka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Perera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King’s College, London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© 2022, American Heart Association. All rights reserved.</a:t>
            </a:r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6603FF00-F95E-46BA-B625-196DEB22884E}"/>
              </a:ext>
            </a:extLst>
          </p:cNvPr>
          <p:cNvSpPr txBox="1"/>
          <p:nvPr/>
        </p:nvSpPr>
        <p:spPr>
          <a:xfrm>
            <a:off x="6166040" y="5231122"/>
            <a:ext cx="3550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81828A-7984-9555-BD23-6847D79C0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078608"/>
              </p:ext>
            </p:extLst>
          </p:nvPr>
        </p:nvGraphicFramePr>
        <p:xfrm>
          <a:off x="6166041" y="1626878"/>
          <a:ext cx="5218707" cy="2985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5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491">
                  <a:extLst>
                    <a:ext uri="{9D8B030D-6E8A-4147-A177-3AD203B41FA5}">
                      <a16:colId xmlns:a16="http://schemas.microsoft.com/office/drawing/2014/main" val="2310979859"/>
                    </a:ext>
                  </a:extLst>
                </a:gridCol>
              </a:tblGrid>
              <a:tr h="43074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RESULTS</a:t>
                      </a:r>
                    </a:p>
                  </a:txBody>
                  <a:tcPr marL="91447" marR="91447"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448530"/>
                  </a:ext>
                </a:extLst>
              </a:tr>
              <a:tr h="4307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Outcome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PCI         N=347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OMT 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N=353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</a:t>
                      </a:r>
                    </a:p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  <a:p>
                      <a:pPr algn="ctr"/>
                      <a:endParaRPr lang="en-GB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705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All-cause death or HHF (# of events)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 (37.2%)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      (38%)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0.78 – 1.27 (HR 0.99)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4307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Secondary Outcomes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Difference at 6 months (95% CI)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Difference at 12 months (95% CI)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32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LVEF 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- 1.6%                                  (-3.7% to 0.5%)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0.9%                                      (-1.7% to 3.4%)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748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KCCQ Score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                                    (3.5 to 9.5)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                                        (-0.7 to 5.8)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430748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EQ-5D-5L index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                                (0.01 to 0.07)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                                       (-0.02 to 0.06)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23295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8E2126F1-4E9B-474A-BC58-1CB016669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001655"/>
              </p:ext>
            </p:extLst>
          </p:nvPr>
        </p:nvGraphicFramePr>
        <p:xfrm>
          <a:off x="6166040" y="4612809"/>
          <a:ext cx="5218707" cy="546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8707">
                  <a:extLst>
                    <a:ext uri="{9D8B030D-6E8A-4147-A177-3AD203B41FA5}">
                      <a16:colId xmlns:a16="http://schemas.microsoft.com/office/drawing/2014/main" val="408332514"/>
                    </a:ext>
                  </a:extLst>
                </a:gridCol>
              </a:tblGrid>
              <a:tr h="5468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PCI did not reduce the composite incidence of  all-cause death or hospitalization for heart failure at a median of 3.4 years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383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331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REVIVED REVascularization for Ischemic VEntricular Dysfunction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REVIVED REVascularisation for Ischemic VEntricular Dysfunction</dc:title>
  <dc:creator>Barbara Entl</dc:creator>
  <cp:lastModifiedBy>Stacey Sims</cp:lastModifiedBy>
  <cp:revision>4</cp:revision>
  <dcterms:created xsi:type="dcterms:W3CDTF">2022-08-27T12:01:26Z</dcterms:created>
  <dcterms:modified xsi:type="dcterms:W3CDTF">2022-08-27T13:00:43Z</dcterms:modified>
</cp:coreProperties>
</file>