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1"/>
    <a:srgbClr val="C10E21"/>
    <a:srgbClr val="D22518"/>
    <a:srgbClr val="E8E8E8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A6F24-AA01-44F5-B4FF-D5E38ADF076D}" v="18" dt="2022-08-27T15:15:35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rt.org/heart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1" y="496986"/>
            <a:ext cx="11313160" cy="68579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Arial Narrow"/>
                <a:cs typeface="Arial Narrow"/>
              </a:rPr>
              <a:t>	</a:t>
            </a:r>
            <a:br>
              <a:rPr lang="en-US" sz="2400" b="1" dirty="0">
                <a:latin typeface="Arial Narrow"/>
                <a:cs typeface="Arial Narrow"/>
              </a:rPr>
            </a:br>
            <a:r>
              <a:rPr lang="en-US" sz="31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Pooled analysis of </a:t>
            </a:r>
            <a:r>
              <a:rPr lang="en-US" sz="3100" b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DAPA-HF </a:t>
            </a:r>
            <a:r>
              <a:rPr lang="en-US" sz="31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3100" b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DELIVER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b="1" dirty="0"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171" y="1542000"/>
            <a:ext cx="4108273" cy="50014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300" b="1" dirty="0">
                <a:latin typeface="Arial Narrow"/>
                <a:cs typeface="Arial Narrow"/>
              </a:rPr>
              <a:t>Purpose</a:t>
            </a:r>
            <a:r>
              <a:rPr lang="en-US" sz="1300" dirty="0">
                <a:latin typeface="Arial Narrow"/>
                <a:cs typeface="Arial Narrow"/>
              </a:rPr>
              <a:t>: </a:t>
            </a:r>
            <a:br>
              <a:rPr lang="en-US" sz="1300" dirty="0">
                <a:latin typeface="Arial Narrow" panose="020B0606020202030204" pitchFamily="34" charset="0"/>
                <a:cs typeface="Segoe UI" panose="020B0502040204020203" pitchFamily="34" charset="0"/>
              </a:rPr>
            </a:br>
            <a:r>
              <a:rPr lang="en-US" sz="1300" dirty="0">
                <a:solidFill>
                  <a:srgbClr val="000000"/>
                </a:solidFill>
                <a:latin typeface="Arial Narrow"/>
                <a:cs typeface="Segoe UI"/>
              </a:rPr>
              <a:t>Pooled analysis of DELIVER and DAPA-HF trials t</a:t>
            </a:r>
            <a:r>
              <a:rPr lang="en-US" sz="1300" dirty="0">
                <a:effectLst/>
                <a:latin typeface="Arial Narrow"/>
                <a:ea typeface="Times New Roman" panose="02020603050405020304" pitchFamily="18" charset="0"/>
              </a:rPr>
              <a:t>o examine the effect of </a:t>
            </a:r>
            <a:r>
              <a:rPr lang="en-US" sz="1300" dirty="0">
                <a:latin typeface="Arial Narrow"/>
                <a:ea typeface="Times New Roman" panose="02020603050405020304" pitchFamily="18" charset="0"/>
              </a:rPr>
              <a:t>dapagliflozin 10 </a:t>
            </a:r>
            <a:r>
              <a:rPr lang="en-US" sz="1300" dirty="0">
                <a:effectLst/>
                <a:latin typeface="Arial Narrow"/>
                <a:ea typeface="Times New Roman" panose="02020603050405020304" pitchFamily="18" charset="0"/>
              </a:rPr>
              <a:t>mg once daily versus placebo </a:t>
            </a:r>
            <a:r>
              <a:rPr lang="en-US" sz="1300" dirty="0">
                <a:latin typeface="Arial Narrow"/>
                <a:ea typeface="Times New Roman" panose="02020603050405020304" pitchFamily="18" charset="0"/>
              </a:rPr>
              <a:t>on key clinical outcomes.</a:t>
            </a:r>
          </a:p>
          <a:p>
            <a:pPr algn="l">
              <a:lnSpc>
                <a:spcPct val="100000"/>
              </a:lnSpc>
            </a:pPr>
            <a:endParaRPr lang="en-US" sz="1300" b="1" dirty="0">
              <a:latin typeface="Arial Narrow" panose="020B0606020202030204" pitchFamily="34" charset="0"/>
              <a:cs typeface="Arial Narrow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300" b="1" dirty="0">
                <a:latin typeface="Arial Narrow"/>
                <a:cs typeface="Arial Narrow"/>
              </a:rPr>
              <a:t>Trial Design</a:t>
            </a:r>
            <a:r>
              <a:rPr lang="en-US" sz="1300" dirty="0">
                <a:latin typeface="Arial Narrow"/>
                <a:cs typeface="Arial Narrow"/>
              </a:rPr>
              <a:t>: </a:t>
            </a:r>
            <a:r>
              <a:rPr lang="en-US" sz="1300" dirty="0">
                <a:solidFill>
                  <a:srgbClr val="000000"/>
                </a:solidFill>
                <a:effectLst/>
                <a:latin typeface="Arial Narrow"/>
                <a:ea typeface="Times New Roman" panose="02020603050405020304" pitchFamily="18" charset="0"/>
                <a:cs typeface="Calibri"/>
              </a:rPr>
              <a:t>Pooled dataset analysis of 11,007 individuals (from DAPA-HF and DELIVER trials) with heart failure across the entire ejection fraction spectrum. </a:t>
            </a:r>
            <a:endParaRPr lang="en-US" sz="1300" dirty="0">
              <a:effectLst/>
              <a:latin typeface="Arial Narrow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300" b="1" dirty="0">
                <a:latin typeface="Arial Narrow" panose="020B0606020202030204" pitchFamily="34" charset="0"/>
                <a:cs typeface="Arial Narrow"/>
              </a:rPr>
              <a:t>Primary Endpoints: </a:t>
            </a:r>
            <a:r>
              <a:rPr lang="en-US" sz="1300" dirty="0">
                <a:latin typeface="Arial Narrow" panose="020B0606020202030204" pitchFamily="34" charset="0"/>
                <a:cs typeface="Arial Narrow"/>
              </a:rPr>
              <a:t>Pre-specified </a:t>
            </a:r>
            <a:r>
              <a:rPr lang="en-US" sz="13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Hierarchal analysis of 1) cardiovascular death, 2) all cause mortality, 3) total HF hospitalizations, and 4) MACE (cardiovascular death, myocardial infarction, and stroke).</a:t>
            </a:r>
          </a:p>
          <a:p>
            <a:pPr algn="l">
              <a:lnSpc>
                <a:spcPct val="100000"/>
              </a:lnSpc>
            </a:pPr>
            <a:r>
              <a:rPr lang="en-US" sz="1300" b="1" dirty="0">
                <a:latin typeface="Arial Narrow" panose="020B0606020202030204" pitchFamily="34" charset="0"/>
                <a:cs typeface="Arial Narrow"/>
              </a:rPr>
              <a:t>Other Endpoints</a:t>
            </a:r>
            <a:r>
              <a:rPr lang="en-US" sz="1300" dirty="0">
                <a:latin typeface="Arial Narrow" panose="020B0606020202030204" pitchFamily="34" charset="0"/>
                <a:cs typeface="Arial Narrow"/>
              </a:rPr>
              <a:t>: To analyze if the effect of dapagliflozin differed by ejection faction: Interaction of dapagliflozin across the range of LVEF.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3820E9-47E4-4A08-9194-F9BBDD3B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77644"/>
              </p:ext>
            </p:extLst>
          </p:nvPr>
        </p:nvGraphicFramePr>
        <p:xfrm>
          <a:off x="4823670" y="1206440"/>
          <a:ext cx="6938159" cy="4137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7487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2823276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807396">
                  <a:extLst>
                    <a:ext uri="{9D8B030D-6E8A-4147-A177-3AD203B41FA5}">
                      <a16:colId xmlns:a16="http://schemas.microsoft.com/office/drawing/2014/main" val="590021933"/>
                    </a:ext>
                  </a:extLst>
                </a:gridCol>
              </a:tblGrid>
              <a:tr h="72699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 Narrow" panose="020B0606020202030204" pitchFamily="34" charset="0"/>
                        </a:rPr>
                        <a:t>Results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 Narrow" panose="020B0606020202030204" pitchFamily="34" charset="0"/>
                        </a:rPr>
                        <a:t>Hazard Ratio or Rate Ratio (95% CI)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 Narrow" panose="020B0606020202030204" pitchFamily="34" charset="0"/>
                        </a:rPr>
                        <a:t>P-value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381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 Narrow" panose="020B0606020202030204" pitchFamily="34" charset="0"/>
                        </a:rPr>
                        <a:t>Cardiovascular death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HR: 0.86 (0.76-0.97)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430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 Narrow" panose="020B0606020202030204" pitchFamily="34" charset="0"/>
                        </a:rPr>
                        <a:t>All-cause death</a:t>
                      </a:r>
                      <a:endParaRPr lang="en-US" sz="1600" dirty="0">
                        <a:latin typeface="Arial Narrow" panose="020B0606020202030204" pitchFamily="34" charset="0"/>
                        <a:cs typeface="Arial Narrow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HR 0.90 (0.82-0.99)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338229"/>
                  </a:ext>
                </a:extLst>
              </a:tr>
              <a:tr h="430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 Narrow" panose="020B0606020202030204" pitchFamily="34" charset="0"/>
                        </a:rPr>
                        <a:t>Total HF Hospitalizations</a:t>
                      </a:r>
                      <a:endParaRPr lang="en-US" sz="1600" dirty="0">
                        <a:latin typeface="Arial Narrow" panose="020B0606020202030204" pitchFamily="34" charset="0"/>
                        <a:cs typeface="Arial Narrow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RR 0.71 (0.65-0.78)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&lt;0.001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409926"/>
                  </a:ext>
                </a:extLst>
              </a:tr>
              <a:tr h="430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 Narrow" panose="020B0606020202030204" pitchFamily="34" charset="0"/>
                        </a:rPr>
                        <a:t>MACE</a:t>
                      </a:r>
                      <a:endParaRPr lang="en-US" sz="1600" dirty="0">
                        <a:latin typeface="Arial Narrow" panose="020B0606020202030204" pitchFamily="34" charset="0"/>
                        <a:cs typeface="Arial Narrow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HR 0.90 (0.81-1.00)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 Narrow" panose="020B0606020202030204" pitchFamily="34" charset="0"/>
                        </a:rPr>
                        <a:t>0.045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87618"/>
                  </a:ext>
                </a:extLst>
              </a:tr>
              <a:tr h="3785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 Narrow" panose="020B0606020202030204" pitchFamily="34" charset="0"/>
                        </a:rPr>
                        <a:t>Interaction P-Value across the range </a:t>
                      </a:r>
                      <a:r>
                        <a:rPr lang="en-US" sz="1600">
                          <a:latin typeface="Arial Narrow" panose="020B0606020202030204" pitchFamily="34" charset="0"/>
                        </a:rPr>
                        <a:t>of LVEF</a:t>
                      </a:r>
                      <a:endParaRPr lang="en-US" sz="1600" dirty="0">
                        <a:latin typeface="Arial Narrow" panose="020B0606020202030204" pitchFamily="34" charset="0"/>
                        <a:cs typeface="Arial Narrow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 panose="020B0606020202030204" pitchFamily="34" charset="0"/>
                        </a:rPr>
                        <a:t>Cardiovascular death, P=0.94; all-cause death, P=0.58; HF hospitalizations P=0.84, MACE P=0.93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 panose="020B0606020202030204" pitchFamily="34" charset="0"/>
                        </a:rPr>
                        <a:t>&lt; 0.00#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262669"/>
                  </a:ext>
                </a:extLst>
              </a:tr>
              <a:tr h="109578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Results: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ooled analysis of DAPA-HF and DELIVER found that dapagliflozin showed benefit for patients with heart failure regardless of ejection fraction.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528841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56464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074420" y="6027003"/>
            <a:ext cx="3863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Presented by: Pardeep </a:t>
            </a:r>
            <a:r>
              <a:rPr lang="en-US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Jhund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BSC </a:t>
            </a:r>
            <a:r>
              <a:rPr lang="en-US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MedSci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(Hons), MBChB, </a:t>
            </a:r>
            <a:r>
              <a:rPr lang="en-US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Msc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for the </a:t>
            </a: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DELIVER+DAPA HF Investigators</a:t>
            </a: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© 2022, American Heart Association. All rights reserved</a:t>
            </a:r>
            <a:endParaRPr lang="en-US" sz="10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AD5CC-2E91-44AE-8938-A6DF7D20A4AE}"/>
              </a:ext>
            </a:extLst>
          </p:cNvPr>
          <p:cNvSpPr txBox="1"/>
          <p:nvPr/>
        </p:nvSpPr>
        <p:spPr>
          <a:xfrm>
            <a:off x="5068389" y="5982790"/>
            <a:ext cx="6098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Results reflect the data available at the time of presentation</a:t>
            </a:r>
            <a:r>
              <a:rPr lang="en-US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95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1" ma:contentTypeDescription="Create a new document." ma:contentTypeScope="" ma:versionID="0db2a0682af31f8a80a8f48dfc5a4037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94bf87de5c1525517b6857d4c006b39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3.xml><?xml version="1.0" encoding="utf-8"?>
<?mso-contentType ?>
<SharedContentType xmlns="Microsoft.SharePoint.Taxonomy.ContentTypeSync" SourceId="f4f22ede-e726-4d3d-b195-8dfd25ae0d91" ContentTypeId="0x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AE3168-1A21-4F74-8F5D-7F083DD43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B76963-FFE7-42A8-86B3-1363934A7BCF}">
  <ds:schemaRefs>
    <ds:schemaRef ds:uri="http://purl.org/dc/elements/1.1/"/>
    <ds:schemaRef ds:uri="http://schemas.microsoft.com/office/infopath/2007/PartnerControls"/>
    <ds:schemaRef ds:uri="92fac17d-6bf2-43e0-8062-237a3e0069f0"/>
    <ds:schemaRef ds:uri="http://schemas.microsoft.com/office/2006/metadata/properties"/>
    <ds:schemaRef ds:uri="http://purl.org/dc/terms/"/>
    <ds:schemaRef ds:uri="a8141f85-a657-4eb9-a227-203e80c9c418"/>
    <ds:schemaRef ds:uri="http://schemas.microsoft.com/office/2006/documentManagement/types"/>
    <ds:schemaRef ds:uri="http://schemas.openxmlformats.org/package/2006/metadata/core-properties"/>
    <ds:schemaRef ds:uri="dbddb092-ea66-4d4f-9ad2-c4b3e74ba5e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267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  Pooled analysis of DAPA-HF and DELIVER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Stacey Sims</cp:lastModifiedBy>
  <cp:revision>20</cp:revision>
  <dcterms:created xsi:type="dcterms:W3CDTF">2018-08-07T17:30:22Z</dcterms:created>
  <dcterms:modified xsi:type="dcterms:W3CDTF">2022-08-27T15:56:36Z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