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1"/>
    <a:srgbClr val="E8E8E8"/>
    <a:srgbClr val="C10E21"/>
    <a:srgbClr val="333333"/>
    <a:srgbClr val="D225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26" autoAdjust="0"/>
    <p:restoredTop sz="93252" autoAdjust="0"/>
  </p:normalViewPr>
  <p:slideViewPr>
    <p:cSldViewPr snapToGrid="0">
      <p:cViewPr varScale="1">
        <p:scale>
          <a:sx n="106" d="100"/>
          <a:sy n="106" d="100"/>
        </p:scale>
        <p:origin x="14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54861B-9E2C-4A24-96EF-BC7AA2567360}" type="datetimeFigureOut">
              <a:rPr lang="en-US" smtClean="0"/>
              <a:t>8/29/2022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11FCCA-98C5-43E0-8824-9AA2EDF298E6}" type="slidenum">
              <a:rPr lang="en-US" smtClean="0"/>
              <a:t>‹#›</a:t>
            </a:fld>
            <a:endParaRPr lang="en-US"/>
          </a:p>
        </p:txBody>
      </p:sp>
    </p:spTree>
    <p:extLst>
      <p:ext uri="{BB962C8B-B14F-4D97-AF65-F5344CB8AC3E}">
        <p14:creationId xmlns:p14="http://schemas.microsoft.com/office/powerpoint/2010/main" val="481890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E571-E56E-490E-89B7-F29CEE9CF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71629D-23BB-45D8-A1B7-DBA07FF271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37E449-7B17-4D6A-B059-5CEA66F19F20}"/>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5" name="Footer Placeholder 4">
            <a:extLst>
              <a:ext uri="{FF2B5EF4-FFF2-40B4-BE49-F238E27FC236}">
                <a16:creationId xmlns:a16="http://schemas.microsoft.com/office/drawing/2014/main" id="{607FCF06-0920-4C89-8E90-7F7A6B2774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65593D-C782-4C12-9C2C-3DE4FDC15A41}"/>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378982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5DAF2-580D-4013-BFB2-5BF44617D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A03BD4-C01D-46A1-A286-8B8CFD8457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266BB5-D8BD-4CCB-A2F7-3F8848318728}"/>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5" name="Footer Placeholder 4">
            <a:extLst>
              <a:ext uri="{FF2B5EF4-FFF2-40B4-BE49-F238E27FC236}">
                <a16:creationId xmlns:a16="http://schemas.microsoft.com/office/drawing/2014/main" id="{801AF5D1-8302-46FA-B257-3BDC71D7B2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580DF3-8872-4F19-950D-29182C11D463}"/>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223596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137F26-50AA-48BF-AD23-F22E251B8A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54CF59-7AB0-4F0F-8C35-17D6EFDD4F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1D4C6-9F65-48CA-8E40-40FCB1B278DD}"/>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5" name="Footer Placeholder 4">
            <a:extLst>
              <a:ext uri="{FF2B5EF4-FFF2-40B4-BE49-F238E27FC236}">
                <a16:creationId xmlns:a16="http://schemas.microsoft.com/office/drawing/2014/main" id="{090EEBD9-345F-44A8-A15E-2ED3B632D3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40B63C-A7BD-470E-B685-D9F3AA1D6CC7}"/>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85031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CFDC9-3806-4DD1-AA03-7B51FA3354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1B20F0-8E38-4069-A0B6-D12CE67C2E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8F89EA-10ED-4994-993F-AA9CD6FA70D0}"/>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5" name="Footer Placeholder 4">
            <a:extLst>
              <a:ext uri="{FF2B5EF4-FFF2-40B4-BE49-F238E27FC236}">
                <a16:creationId xmlns:a16="http://schemas.microsoft.com/office/drawing/2014/main" id="{40457C4A-E5AD-470A-9CD6-45ED761E2E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D06EC1-95F6-49CE-A776-F8409AC94DD6}"/>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4269674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5A8F0-E5F1-4423-BF76-3630BAA4BA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DAB073-FE26-4211-905E-6DB1027196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FC3FB9-9BEA-41F6-99AC-C85BFAA3BC90}"/>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5" name="Footer Placeholder 4">
            <a:extLst>
              <a:ext uri="{FF2B5EF4-FFF2-40B4-BE49-F238E27FC236}">
                <a16:creationId xmlns:a16="http://schemas.microsoft.com/office/drawing/2014/main" id="{7CBB1549-C244-4CA8-91CF-B2CE942F6D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FB19AD-7B05-4C2D-90E8-4A9567F37BD8}"/>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120534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F2110-8D4C-44E1-AEE8-FF78BB4152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73BE25-A768-4DEF-B78F-49B909C0A20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628CF-1B8E-4C59-80A2-AE457156494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19F692-8225-4A46-95B3-5C4AEC60206E}"/>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6" name="Footer Placeholder 5">
            <a:extLst>
              <a:ext uri="{FF2B5EF4-FFF2-40B4-BE49-F238E27FC236}">
                <a16:creationId xmlns:a16="http://schemas.microsoft.com/office/drawing/2014/main" id="{2EA1049B-B6D1-4E63-9A53-6431E6617D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EE6654-561E-4141-9302-82C03F8E5B89}"/>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207007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AB80-AF7F-4054-944B-5E625339A0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5A570-A6F0-4FFC-8DCE-29ADA73E8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A439BB2-7749-415A-B79E-3DC919AE41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D998CD-42B7-4691-A521-FE124FAB50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3630E4C-79E8-44B5-AE08-50BE3C7D9F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FDCC36-585E-48F4-9E49-7238D6E98E80}"/>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8" name="Footer Placeholder 7">
            <a:extLst>
              <a:ext uri="{FF2B5EF4-FFF2-40B4-BE49-F238E27FC236}">
                <a16:creationId xmlns:a16="http://schemas.microsoft.com/office/drawing/2014/main" id="{E94D6633-E765-424D-B474-B38959A2F6C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450D688-335E-4B12-BA12-6B4863A3D077}"/>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121432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4E69-D1D4-42B6-BF8D-B8CD710FE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46EC23-0817-4180-8829-A1F2E746CED8}"/>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4" name="Footer Placeholder 3">
            <a:extLst>
              <a:ext uri="{FF2B5EF4-FFF2-40B4-BE49-F238E27FC236}">
                <a16:creationId xmlns:a16="http://schemas.microsoft.com/office/drawing/2014/main" id="{295E5ECB-45C1-45A0-BB9F-457A6C8C553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EEB442A-1A5F-477A-AAFE-EAEE824D236F}"/>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289277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324479-F43C-4A6D-8D99-4CB7A34458C7}"/>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3" name="Footer Placeholder 2">
            <a:extLst>
              <a:ext uri="{FF2B5EF4-FFF2-40B4-BE49-F238E27FC236}">
                <a16:creationId xmlns:a16="http://schemas.microsoft.com/office/drawing/2014/main" id="{0D9003C4-3571-42F6-8671-FAEBB0C9D79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CF17439-C642-491A-A8E5-D21E92C74895}"/>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256248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B2D82-525E-4E97-B4CE-262FCB3F5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BEC859-BBBE-4BD3-914D-A89BEC35E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D78FC4-4B79-48B3-924B-9E137C20C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AD945E-6D92-4AB9-8CD0-54B9AB1D26CE}"/>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6" name="Footer Placeholder 5">
            <a:extLst>
              <a:ext uri="{FF2B5EF4-FFF2-40B4-BE49-F238E27FC236}">
                <a16:creationId xmlns:a16="http://schemas.microsoft.com/office/drawing/2014/main" id="{BF611785-B04F-4EA1-B908-C50C2377866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C225D8-2D05-4B1D-995F-DF5F4DD62B00}"/>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73463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76702-CD38-4133-BE79-FE91030A6B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6FBB66-D05A-4A7F-B82F-65356B2F7C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49E6915-EDC3-455C-9562-7F48447BC4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2004CB-1565-437D-8F03-25A5534E22FD}"/>
              </a:ext>
            </a:extLst>
          </p:cNvPr>
          <p:cNvSpPr>
            <a:spLocks noGrp="1"/>
          </p:cNvSpPr>
          <p:nvPr>
            <p:ph type="dt" sz="half" idx="10"/>
          </p:nvPr>
        </p:nvSpPr>
        <p:spPr/>
        <p:txBody>
          <a:bodyPr/>
          <a:lstStyle/>
          <a:p>
            <a:fld id="{E2F08163-F10E-4107-911E-E0457879E381}" type="datetimeFigureOut">
              <a:rPr lang="en-US" smtClean="0"/>
              <a:t>8/29/2022</a:t>
            </a:fld>
            <a:endParaRPr lang="en-US" dirty="0"/>
          </a:p>
        </p:txBody>
      </p:sp>
      <p:sp>
        <p:nvSpPr>
          <p:cNvPr id="6" name="Footer Placeholder 5">
            <a:extLst>
              <a:ext uri="{FF2B5EF4-FFF2-40B4-BE49-F238E27FC236}">
                <a16:creationId xmlns:a16="http://schemas.microsoft.com/office/drawing/2014/main" id="{7CF8D098-4C90-4E40-86E0-17CD0A59998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E0F6A2-4645-4A8E-9E90-5940874FC69C}"/>
              </a:ext>
            </a:extLst>
          </p:cNvPr>
          <p:cNvSpPr>
            <a:spLocks noGrp="1"/>
          </p:cNvSpPr>
          <p:nvPr>
            <p:ph type="sldNum" sz="quarter" idx="12"/>
          </p:nvPr>
        </p:nvSpPr>
        <p:spPr/>
        <p:txBody>
          <a:bodyPr/>
          <a:lstStyle/>
          <a:p>
            <a:fld id="{59CC36BF-4CFE-42C0-A5BA-3B6B15497FEF}" type="slidenum">
              <a:rPr lang="en-US" smtClean="0"/>
              <a:t>‹#›</a:t>
            </a:fld>
            <a:endParaRPr lang="en-US" dirty="0"/>
          </a:p>
        </p:txBody>
      </p:sp>
    </p:spTree>
    <p:extLst>
      <p:ext uri="{BB962C8B-B14F-4D97-AF65-F5344CB8AC3E}">
        <p14:creationId xmlns:p14="http://schemas.microsoft.com/office/powerpoint/2010/main" val="67127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7A776E-FEDA-4CE9-ADF2-A42228E0FD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B55060-793D-452D-9C5F-C9114CFE3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E9044-E576-4151-81D1-0BED29DB9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08163-F10E-4107-911E-E0457879E381}" type="datetimeFigureOut">
              <a:rPr lang="en-US" smtClean="0"/>
              <a:t>8/29/2022</a:t>
            </a:fld>
            <a:endParaRPr lang="en-US" dirty="0"/>
          </a:p>
        </p:txBody>
      </p:sp>
      <p:sp>
        <p:nvSpPr>
          <p:cNvPr id="5" name="Footer Placeholder 4">
            <a:extLst>
              <a:ext uri="{FF2B5EF4-FFF2-40B4-BE49-F238E27FC236}">
                <a16:creationId xmlns:a16="http://schemas.microsoft.com/office/drawing/2014/main" id="{DFD200AF-E3E9-49E6-B4EC-574DF03D2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CCDBBD6-946D-4602-A3CF-55F76BADC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C36BF-4CFE-42C0-A5BA-3B6B15497FEF}" type="slidenum">
              <a:rPr lang="en-US" smtClean="0"/>
              <a:t>‹#›</a:t>
            </a:fld>
            <a:endParaRPr lang="en-US" dirty="0"/>
          </a:p>
        </p:txBody>
      </p:sp>
    </p:spTree>
    <p:extLst>
      <p:ext uri="{BB962C8B-B14F-4D97-AF65-F5344CB8AC3E}">
        <p14:creationId xmlns:p14="http://schemas.microsoft.com/office/powerpoint/2010/main" val="367477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eart.org/heart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DB253-F823-4A2A-A36A-8FF21C101FC8}"/>
              </a:ext>
            </a:extLst>
          </p:cNvPr>
          <p:cNvSpPr>
            <a:spLocks noGrp="1"/>
          </p:cNvSpPr>
          <p:nvPr>
            <p:ph type="ctrTitle"/>
          </p:nvPr>
        </p:nvSpPr>
        <p:spPr>
          <a:xfrm>
            <a:off x="358775" y="0"/>
            <a:ext cx="11313160" cy="973193"/>
          </a:xfrm>
        </p:spPr>
        <p:txBody>
          <a:bodyPr>
            <a:normAutofit fontScale="90000"/>
          </a:bodyPr>
          <a:lstStyle/>
          <a:p>
            <a:r>
              <a:rPr lang="en-US" sz="2400" b="1" dirty="0">
                <a:latin typeface="Arial Narrow"/>
                <a:cs typeface="Arial Narrow"/>
              </a:rPr>
              <a:t>	</a:t>
            </a:r>
            <a:r>
              <a:rPr lang="en-US" sz="2900" b="1" dirty="0">
                <a:latin typeface="Arial Narrow" panose="020B0606020202030204" pitchFamily="34" charset="0"/>
              </a:rPr>
              <a:t>Marfan Treatment Trialists’ (MTT) Collaboration: An Individual-patient-data Meta-analysis of Randomized Trials of ARBs and Beta-blockers in Marfan Syndrome</a:t>
            </a:r>
          </a:p>
        </p:txBody>
      </p:sp>
      <p:sp>
        <p:nvSpPr>
          <p:cNvPr id="3" name="Subtitle 2">
            <a:extLst>
              <a:ext uri="{FF2B5EF4-FFF2-40B4-BE49-F238E27FC236}">
                <a16:creationId xmlns:a16="http://schemas.microsoft.com/office/drawing/2014/main" id="{EEFC40A7-8CA2-4814-92E7-F4A87586234B}"/>
              </a:ext>
            </a:extLst>
          </p:cNvPr>
          <p:cNvSpPr>
            <a:spLocks noGrp="1"/>
          </p:cNvSpPr>
          <p:nvPr>
            <p:ph type="subTitle" idx="1"/>
          </p:nvPr>
        </p:nvSpPr>
        <p:spPr>
          <a:xfrm>
            <a:off x="380094" y="1142910"/>
            <a:ext cx="4100466" cy="4863917"/>
          </a:xfrm>
        </p:spPr>
        <p:txBody>
          <a:bodyPr>
            <a:normAutofit/>
          </a:bodyPr>
          <a:lstStyle/>
          <a:p>
            <a:pPr marL="0" marR="0" algn="l" fontAlgn="base">
              <a:lnSpc>
                <a:spcPct val="107000"/>
              </a:lnSpc>
              <a:spcBef>
                <a:spcPts val="0"/>
              </a:spcBef>
              <a:spcAft>
                <a:spcPts val="0"/>
              </a:spcAft>
            </a:pPr>
            <a:r>
              <a:rPr lang="en-US" sz="1700" b="1" dirty="0">
                <a:latin typeface="Arial Narrow" panose="020B0606020202030204" pitchFamily="34" charset="0"/>
                <a:cs typeface="Arial Narrow"/>
              </a:rPr>
              <a:t>Objective: </a:t>
            </a:r>
            <a:r>
              <a:rPr lang="en-US" sz="1700" dirty="0">
                <a:latin typeface="Arial Narrow" panose="020B0606020202030204" pitchFamily="34" charset="0"/>
                <a:cs typeface="Arial Narrow"/>
              </a:rPr>
              <a:t>To combine and analyze</a:t>
            </a:r>
            <a:r>
              <a:rPr lang="en-US" sz="1700" dirty="0">
                <a:effectLst/>
                <a:latin typeface="Arial Narrow" panose="020B0606020202030204" pitchFamily="34" charset="0"/>
                <a:ea typeface="Times New Roman" panose="02020603050405020304" pitchFamily="18" charset="0"/>
              </a:rPr>
              <a:t> individual patient data from all RCTs in patients with Marfan syndrome and no prior aortic surgery to estimate the effects of: ARB versus placebo (or open-label control), ARB versus </a:t>
            </a:r>
            <a:r>
              <a:rPr lang="en-US" sz="1700">
                <a:effectLst/>
                <a:latin typeface="Arial Narrow" panose="020B0606020202030204" pitchFamily="34" charset="0"/>
                <a:ea typeface="Times New Roman" panose="02020603050405020304" pitchFamily="18" charset="0"/>
              </a:rPr>
              <a:t>β-blocker</a:t>
            </a:r>
            <a:r>
              <a:rPr lang="en-US" sz="1700">
                <a:latin typeface="Arial Narrow" panose="020B0606020202030204" pitchFamily="34" charset="0"/>
                <a:ea typeface="Times New Roman" panose="02020603050405020304" pitchFamily="18" charset="0"/>
              </a:rPr>
              <a:t>, </a:t>
            </a:r>
            <a:r>
              <a:rPr lang="en-US" sz="1700">
                <a:effectLst/>
                <a:latin typeface="Arial Narrow" panose="020B0606020202030204" pitchFamily="34" charset="0"/>
                <a:ea typeface="Times New Roman" panose="02020603050405020304" pitchFamily="18" charset="0"/>
              </a:rPr>
              <a:t>and </a:t>
            </a:r>
            <a:r>
              <a:rPr lang="en-US" sz="1700" dirty="0">
                <a:effectLst/>
                <a:latin typeface="Arial Narrow" panose="020B0606020202030204" pitchFamily="34" charset="0"/>
                <a:ea typeface="Times New Roman" panose="02020603050405020304" pitchFamily="18" charset="0"/>
              </a:rPr>
              <a:t>indirectly, β-blocker versus control</a:t>
            </a:r>
            <a:endParaRPr lang="en-US" sz="1700" b="1" dirty="0">
              <a:latin typeface="Arial Narrow" panose="020B0606020202030204" pitchFamily="34" charset="0"/>
              <a:cs typeface="Arial Narrow"/>
            </a:endParaRPr>
          </a:p>
          <a:p>
            <a:pPr marL="0" marR="0" algn="l" fontAlgn="base">
              <a:lnSpc>
                <a:spcPct val="107000"/>
              </a:lnSpc>
              <a:spcBef>
                <a:spcPts val="0"/>
              </a:spcBef>
              <a:spcAft>
                <a:spcPts val="0"/>
              </a:spcAft>
            </a:pPr>
            <a:endParaRPr lang="en-US" sz="1700" b="1" dirty="0">
              <a:latin typeface="Arial Narrow" panose="020B0606020202030204" pitchFamily="34" charset="0"/>
              <a:cs typeface="Arial Narrow"/>
            </a:endParaRPr>
          </a:p>
          <a:p>
            <a:pPr marL="0" marR="0" algn="l" fontAlgn="base">
              <a:lnSpc>
                <a:spcPct val="107000"/>
              </a:lnSpc>
              <a:spcBef>
                <a:spcPts val="0"/>
              </a:spcBef>
              <a:spcAft>
                <a:spcPts val="0"/>
              </a:spcAft>
            </a:pPr>
            <a:r>
              <a:rPr lang="en-US" sz="1700" b="1" dirty="0">
                <a:latin typeface="Arial Narrow" panose="020B0606020202030204" pitchFamily="34" charset="0"/>
                <a:cs typeface="Arial Narrow"/>
              </a:rPr>
              <a:t>Design</a:t>
            </a:r>
            <a:r>
              <a:rPr lang="en-US" sz="1700" dirty="0">
                <a:latin typeface="Arial Narrow" panose="020B0606020202030204" pitchFamily="34" charset="0"/>
                <a:cs typeface="Arial Narrow"/>
              </a:rPr>
              <a:t>: A </a:t>
            </a:r>
            <a:r>
              <a:rPr lang="en-US" sz="1700" dirty="0">
                <a:effectLst/>
                <a:latin typeface="Arial Narrow" panose="020B0606020202030204" pitchFamily="34" charset="0"/>
                <a:ea typeface="Times New Roman" panose="02020603050405020304" pitchFamily="18" charset="0"/>
              </a:rPr>
              <a:t>collaborative meta-analysis </a:t>
            </a:r>
            <a:r>
              <a:rPr lang="en-US" sz="1700" dirty="0">
                <a:latin typeface="Arial Narrow" panose="020B0606020202030204" pitchFamily="34" charset="0"/>
                <a:ea typeface="Times New Roman" panose="02020603050405020304" pitchFamily="18" charset="0"/>
              </a:rPr>
              <a:t>of the results of 7 RCTs (n=1,142) </a:t>
            </a:r>
            <a:endParaRPr lang="en-US" sz="1700" b="1" dirty="0">
              <a:latin typeface="Arial Narrow" panose="020B0606020202030204" pitchFamily="34" charset="0"/>
              <a:cs typeface="Arial Narrow"/>
            </a:endParaRPr>
          </a:p>
          <a:p>
            <a:pPr marL="0" marR="0" algn="l" fontAlgn="base">
              <a:lnSpc>
                <a:spcPct val="107000"/>
              </a:lnSpc>
              <a:spcBef>
                <a:spcPts val="0"/>
              </a:spcBef>
              <a:spcAft>
                <a:spcPts val="0"/>
              </a:spcAft>
            </a:pPr>
            <a:endParaRPr lang="en-US" sz="1700" b="1" dirty="0">
              <a:latin typeface="Arial Narrow" panose="020B0606020202030204" pitchFamily="34" charset="0"/>
              <a:cs typeface="Arial Narrow"/>
            </a:endParaRPr>
          </a:p>
          <a:p>
            <a:pPr marL="0" marR="0" algn="l" fontAlgn="base">
              <a:lnSpc>
                <a:spcPct val="107000"/>
              </a:lnSpc>
              <a:spcBef>
                <a:spcPts val="0"/>
              </a:spcBef>
              <a:spcAft>
                <a:spcPts val="0"/>
              </a:spcAft>
            </a:pPr>
            <a:r>
              <a:rPr lang="en-US" sz="1700" b="1" dirty="0">
                <a:latin typeface="Arial Narrow" panose="020B0606020202030204" pitchFamily="34" charset="0"/>
                <a:cs typeface="Arial Narrow"/>
              </a:rPr>
              <a:t>Primary Aims</a:t>
            </a:r>
            <a:r>
              <a:rPr lang="en-US" sz="1700" dirty="0">
                <a:latin typeface="Arial Narrow" panose="020B0606020202030204" pitchFamily="34" charset="0"/>
                <a:cs typeface="Arial Narrow"/>
              </a:rPr>
              <a:t>: </a:t>
            </a:r>
            <a:r>
              <a:rPr lang="en-US" sz="1700" dirty="0">
                <a:effectLst/>
                <a:latin typeface="Arial Narrow" panose="020B0606020202030204" pitchFamily="34" charset="0"/>
                <a:ea typeface="Times New Roman" panose="02020603050405020304" pitchFamily="18" charset="0"/>
              </a:rPr>
              <a:t>To estimate the effect of (</a:t>
            </a:r>
            <a:r>
              <a:rPr lang="en-US" sz="1700" dirty="0" err="1">
                <a:effectLst/>
                <a:latin typeface="Arial Narrow" panose="020B0606020202030204" pitchFamily="34" charset="0"/>
                <a:ea typeface="Times New Roman" panose="02020603050405020304" pitchFamily="18" charset="0"/>
              </a:rPr>
              <a:t>i</a:t>
            </a:r>
            <a:r>
              <a:rPr lang="en-US" sz="1700" dirty="0">
                <a:effectLst/>
                <a:latin typeface="Arial Narrow" panose="020B0606020202030204" pitchFamily="34" charset="0"/>
                <a:ea typeface="Times New Roman" panose="02020603050405020304" pitchFamily="18" charset="0"/>
              </a:rPr>
              <a:t>) ARBs and (ii) β-blockers on change in aortic root size</a:t>
            </a:r>
            <a:endParaRPr lang="en-US" sz="1700" dirty="0">
              <a:solidFill>
                <a:srgbClr val="000000"/>
              </a:solidFill>
              <a:latin typeface="Arial Narrow" panose="020B0606020202030204" pitchFamily="34" charset="0"/>
              <a:ea typeface="Times New Roman" panose="02020603050405020304" pitchFamily="18" charset="0"/>
              <a:cs typeface="Calibri" panose="020F0502020204030204" pitchFamily="34" charset="0"/>
            </a:endParaRPr>
          </a:p>
          <a:p>
            <a:pPr marL="0" marR="0" algn="l" fontAlgn="base">
              <a:lnSpc>
                <a:spcPct val="107000"/>
              </a:lnSpc>
              <a:spcBef>
                <a:spcPts val="0"/>
              </a:spcBef>
              <a:spcAft>
                <a:spcPts val="0"/>
              </a:spcAft>
            </a:pPr>
            <a:endParaRPr lang="en-US" sz="17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endParaRPr>
          </a:p>
          <a:p>
            <a:pPr marL="0" marR="0" algn="l" fontAlgn="base">
              <a:lnSpc>
                <a:spcPct val="107000"/>
              </a:lnSpc>
              <a:spcBef>
                <a:spcPts val="0"/>
              </a:spcBef>
              <a:spcAft>
                <a:spcPts val="0"/>
              </a:spcAft>
            </a:pPr>
            <a:r>
              <a:rPr lang="en-US" sz="17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Secondary Aims: </a:t>
            </a:r>
            <a:r>
              <a:rPr lang="en-US" sz="17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T</a:t>
            </a:r>
            <a:r>
              <a:rPr lang="en-US" sz="17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 explore the effects of ARBs across subgroups and on </a:t>
            </a:r>
            <a:r>
              <a:rPr lang="en-US" sz="1700" dirty="0">
                <a:effectLst/>
                <a:latin typeface="Arial Narrow" panose="020B0606020202030204" pitchFamily="34" charset="0"/>
                <a:ea typeface="Times New Roman" panose="02020603050405020304" pitchFamily="18" charset="0"/>
                <a:cs typeface="Calibri" panose="020F0502020204030204" pitchFamily="34" charset="0"/>
              </a:rPr>
              <a:t>CV outcomes</a:t>
            </a:r>
            <a:endParaRPr lang="en-US" sz="1700" dirty="0">
              <a:highlight>
                <a:srgbClr val="FFFF00"/>
              </a:highlight>
              <a:latin typeface="Arial Narrow" panose="020B0606020202030204" pitchFamily="34" charset="0"/>
              <a:cs typeface="Arial Narrow"/>
            </a:endParaRPr>
          </a:p>
        </p:txBody>
      </p:sp>
      <p:graphicFrame>
        <p:nvGraphicFramePr>
          <p:cNvPr id="4" name="Table 3">
            <a:extLst>
              <a:ext uri="{FF2B5EF4-FFF2-40B4-BE49-F238E27FC236}">
                <a16:creationId xmlns:a16="http://schemas.microsoft.com/office/drawing/2014/main" id="{C03820E9-47E4-4A08-9194-F9BBDD3BB7B7}"/>
              </a:ext>
            </a:extLst>
          </p:cNvPr>
          <p:cNvGraphicFramePr>
            <a:graphicFrameLocks noGrp="1"/>
          </p:cNvGraphicFramePr>
          <p:nvPr>
            <p:extLst>
              <p:ext uri="{D42A27DB-BD31-4B8C-83A1-F6EECF244321}">
                <p14:modId xmlns:p14="http://schemas.microsoft.com/office/powerpoint/2010/main" val="2055531736"/>
              </p:ext>
            </p:extLst>
          </p:nvPr>
        </p:nvGraphicFramePr>
        <p:xfrm>
          <a:off x="4699402" y="1128568"/>
          <a:ext cx="7082134" cy="5258394"/>
        </p:xfrm>
        <a:graphic>
          <a:graphicData uri="http://schemas.openxmlformats.org/drawingml/2006/table">
            <a:tbl>
              <a:tblPr firstRow="1" bandRow="1">
                <a:tableStyleId>{5C22544A-7EE6-4342-B048-85BDC9FD1C3A}</a:tableStyleId>
              </a:tblPr>
              <a:tblGrid>
                <a:gridCol w="1591110">
                  <a:extLst>
                    <a:ext uri="{9D8B030D-6E8A-4147-A177-3AD203B41FA5}">
                      <a16:colId xmlns:a16="http://schemas.microsoft.com/office/drawing/2014/main" val="1434452672"/>
                    </a:ext>
                  </a:extLst>
                </a:gridCol>
                <a:gridCol w="1631072">
                  <a:extLst>
                    <a:ext uri="{9D8B030D-6E8A-4147-A177-3AD203B41FA5}">
                      <a16:colId xmlns:a16="http://schemas.microsoft.com/office/drawing/2014/main" val="3538238924"/>
                    </a:ext>
                  </a:extLst>
                </a:gridCol>
                <a:gridCol w="1568593">
                  <a:extLst>
                    <a:ext uri="{9D8B030D-6E8A-4147-A177-3AD203B41FA5}">
                      <a16:colId xmlns:a16="http://schemas.microsoft.com/office/drawing/2014/main" val="179084424"/>
                    </a:ext>
                  </a:extLst>
                </a:gridCol>
                <a:gridCol w="2291359">
                  <a:extLst>
                    <a:ext uri="{9D8B030D-6E8A-4147-A177-3AD203B41FA5}">
                      <a16:colId xmlns:a16="http://schemas.microsoft.com/office/drawing/2014/main" val="3103217845"/>
                    </a:ext>
                  </a:extLst>
                </a:gridCol>
              </a:tblGrid>
              <a:tr h="553822">
                <a:tc>
                  <a:txBody>
                    <a:bodyPr/>
                    <a:lstStyle/>
                    <a:p>
                      <a:r>
                        <a:rPr lang="en-US" sz="1600" dirty="0">
                          <a:latin typeface="Arial Narrow" panose="020B0606020202030204" pitchFamily="34" charset="0"/>
                        </a:rPr>
                        <a:t>Trial</a:t>
                      </a:r>
                    </a:p>
                  </a:txBody>
                  <a:tcPr>
                    <a:solidFill>
                      <a:srgbClr val="C10E21"/>
                    </a:solidFill>
                  </a:tcPr>
                </a:tc>
                <a:tc>
                  <a:txBody>
                    <a:bodyPr/>
                    <a:lstStyle/>
                    <a:p>
                      <a:r>
                        <a:rPr lang="en-US" sz="1600" dirty="0">
                          <a:effectLst/>
                          <a:latin typeface="Arial Narrow" panose="020B0606020202030204" pitchFamily="34" charset="0"/>
                          <a:ea typeface="Times New Roman" panose="02020603050405020304" pitchFamily="18" charset="0"/>
                        </a:rPr>
                        <a:t>ARB therapy         n      mean  (SE)</a:t>
                      </a:r>
                      <a:endParaRPr lang="en-US" sz="1600" dirty="0">
                        <a:latin typeface="Arial Narrow" panose="020B0606020202030204" pitchFamily="34" charset="0"/>
                      </a:endParaRPr>
                    </a:p>
                  </a:txBody>
                  <a:tcPr>
                    <a:solidFill>
                      <a:srgbClr val="C10E21"/>
                    </a:solidFill>
                  </a:tcPr>
                </a:tc>
                <a:tc>
                  <a:txBody>
                    <a:bodyPr/>
                    <a:lstStyle/>
                    <a:p>
                      <a:r>
                        <a:rPr lang="en-US" sz="1600" dirty="0">
                          <a:effectLst/>
                          <a:latin typeface="Arial Narrow" panose="020B0606020202030204" pitchFamily="34" charset="0"/>
                        </a:rPr>
                        <a:t>Comparator Arm </a:t>
                      </a:r>
                    </a:p>
                    <a:p>
                      <a:r>
                        <a:rPr lang="en-US" sz="1600" dirty="0">
                          <a:effectLst/>
                          <a:latin typeface="Arial Narrow" panose="020B0606020202030204" pitchFamily="34" charset="0"/>
                        </a:rPr>
                        <a:t>n       mean  (SE)</a:t>
                      </a:r>
                      <a:endParaRPr lang="en-US" sz="1600" dirty="0">
                        <a:latin typeface="Arial Narrow" panose="020B0606020202030204" pitchFamily="34" charset="0"/>
                      </a:endParaRPr>
                    </a:p>
                  </a:txBody>
                  <a:tcPr>
                    <a:solidFill>
                      <a:srgbClr val="C10E21"/>
                    </a:solidFill>
                  </a:tcPr>
                </a:tc>
                <a:tc>
                  <a:txBody>
                    <a:bodyPr/>
                    <a:lstStyle/>
                    <a:p>
                      <a:r>
                        <a:rPr lang="en-US" sz="1600" dirty="0">
                          <a:latin typeface="Arial Narrow" panose="020B0606020202030204" pitchFamily="34" charset="0"/>
                        </a:rPr>
                        <a:t>Difference        </a:t>
                      </a:r>
                    </a:p>
                    <a:p>
                      <a:r>
                        <a:rPr lang="en-US" sz="1600" dirty="0">
                          <a:latin typeface="Arial Narrow" panose="020B0606020202030204" pitchFamily="34" charset="0"/>
                        </a:rPr>
                        <a:t>mean (95% or 99% CI)</a:t>
                      </a:r>
                    </a:p>
                  </a:txBody>
                  <a:tcPr>
                    <a:solidFill>
                      <a:srgbClr val="C10E21"/>
                    </a:solidFill>
                  </a:tcPr>
                </a:tc>
                <a:extLst>
                  <a:ext uri="{0D108BD9-81ED-4DB2-BD59-A6C34878D82A}">
                    <a16:rowId xmlns:a16="http://schemas.microsoft.com/office/drawing/2014/main" val="977085222"/>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anose="020B0606020202030204" pitchFamily="34" charset="0"/>
                          <a:cs typeface="Arial Narrow"/>
                        </a:rPr>
                        <a:t>ARB vs Control</a:t>
                      </a:r>
                    </a:p>
                  </a:txBody>
                  <a:tcPr>
                    <a:solidFill>
                      <a:schemeClr val="bg2"/>
                    </a:solidFill>
                  </a:tcPr>
                </a:tc>
                <a:tc gridSpan="3">
                  <a:txBody>
                    <a:bodyPr/>
                    <a:lstStyle/>
                    <a:p>
                      <a:r>
                        <a:rPr lang="en-US" sz="1400" dirty="0">
                          <a:latin typeface="Arial Narrow" panose="020B0606020202030204" pitchFamily="34" charset="0"/>
                        </a:rPr>
                        <a:t>Annual Rate of Change of BSA-Adjusted Aortic Root Dimension z-score</a:t>
                      </a:r>
                    </a:p>
                  </a:txBody>
                  <a:tcPr>
                    <a:solidFill>
                      <a:schemeClr val="bg2"/>
                    </a:solidFill>
                  </a:tcPr>
                </a:tc>
                <a:tc hMerge="1">
                  <a:txBody>
                    <a:bodyPr/>
                    <a:lstStyle/>
                    <a:p>
                      <a:endParaRPr lang="en-US"/>
                    </a:p>
                  </a:txBody>
                  <a:tcPr>
                    <a:solidFill>
                      <a:srgbClr val="C0C0C1"/>
                    </a:solidFill>
                  </a:tcPr>
                </a:tc>
                <a:tc hMerge="1">
                  <a:txBody>
                    <a:bodyPr/>
                    <a:lstStyle/>
                    <a:p>
                      <a:endParaRPr lang="en-US"/>
                    </a:p>
                  </a:txBody>
                  <a:tcPr/>
                </a:tc>
                <a:extLst>
                  <a:ext uri="{0D108BD9-81ED-4DB2-BD59-A6C34878D82A}">
                    <a16:rowId xmlns:a16="http://schemas.microsoft.com/office/drawing/2014/main" val="4237893117"/>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rPr>
                        <a:t>Marfan-</a:t>
                      </a:r>
                      <a:r>
                        <a:rPr lang="en-US" sz="1400" dirty="0" err="1">
                          <a:latin typeface="Arial Narrow" panose="020B0606020202030204" pitchFamily="34" charset="0"/>
                        </a:rPr>
                        <a:t>Sartan</a:t>
                      </a:r>
                      <a:endParaRPr lang="en-US" sz="1400" dirty="0">
                        <a:latin typeface="Arial Narrow" panose="020B0606020202030204" pitchFamily="34" charset="0"/>
                      </a:endParaRPr>
                    </a:p>
                  </a:txBody>
                  <a:tcPr>
                    <a:solidFill>
                      <a:srgbClr val="C0C0C1"/>
                    </a:solidFill>
                  </a:tcPr>
                </a:tc>
                <a:tc>
                  <a:txBody>
                    <a:bodyPr/>
                    <a:lstStyle/>
                    <a:p>
                      <a:r>
                        <a:rPr lang="en-US" sz="1400" dirty="0">
                          <a:latin typeface="Arial Narrow" panose="020B0606020202030204" pitchFamily="34" charset="0"/>
                        </a:rPr>
                        <a:t>114   -0.03 (0.04)</a:t>
                      </a:r>
                    </a:p>
                  </a:txBody>
                  <a:tcPr>
                    <a:solidFill>
                      <a:srgbClr val="C0C0C1"/>
                    </a:solidFill>
                  </a:tcPr>
                </a:tc>
                <a:tc>
                  <a:txBody>
                    <a:bodyPr/>
                    <a:lstStyle/>
                    <a:p>
                      <a:r>
                        <a:rPr lang="en-US" sz="1400" dirty="0">
                          <a:latin typeface="Arial Narrow" panose="020B0606020202030204" pitchFamily="34" charset="0"/>
                        </a:rPr>
                        <a:t>143   -0.03</a:t>
                      </a:r>
                      <a:r>
                        <a:rPr lang="en-US" sz="1400" baseline="0" dirty="0">
                          <a:latin typeface="Arial Narrow" panose="020B0606020202030204" pitchFamily="34" charset="0"/>
                        </a:rPr>
                        <a:t> (0.04)</a:t>
                      </a:r>
                      <a:endParaRPr lang="en-US" sz="1400" dirty="0">
                        <a:latin typeface="Arial Narrow" panose="020B0606020202030204" pitchFamily="34" charset="0"/>
                      </a:endParaRPr>
                    </a:p>
                  </a:txBody>
                  <a:tcPr>
                    <a:solidFill>
                      <a:srgbClr val="C0C0C1"/>
                    </a:solidFill>
                  </a:tcPr>
                </a:tc>
                <a:tc>
                  <a:txBody>
                    <a:bodyPr/>
                    <a:lstStyle/>
                    <a:p>
                      <a:r>
                        <a:rPr lang="en-US" sz="1400" dirty="0">
                          <a:latin typeface="Arial Narrow" panose="020B0606020202030204" pitchFamily="34" charset="0"/>
                        </a:rPr>
                        <a:t> 0.00 (-0.14, 0.15)</a:t>
                      </a:r>
                    </a:p>
                  </a:txBody>
                  <a:tcPr>
                    <a:solidFill>
                      <a:srgbClr val="C0C0C1"/>
                    </a:solidFill>
                  </a:tcPr>
                </a:tc>
                <a:extLst>
                  <a:ext uri="{0D108BD9-81ED-4DB2-BD59-A6C34878D82A}">
                    <a16:rowId xmlns:a16="http://schemas.microsoft.com/office/drawing/2014/main" val="4073919216"/>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cs typeface="Arial Narrow"/>
                        </a:rPr>
                        <a:t>COMPARE</a:t>
                      </a:r>
                    </a:p>
                  </a:txBody>
                  <a:tcPr>
                    <a:solidFill>
                      <a:schemeClr val="bg2"/>
                    </a:solidFill>
                  </a:tcPr>
                </a:tc>
                <a:tc>
                  <a:txBody>
                    <a:bodyPr/>
                    <a:lstStyle/>
                    <a:p>
                      <a:r>
                        <a:rPr lang="en-US" sz="1400" kern="1200" dirty="0">
                          <a:solidFill>
                            <a:schemeClr val="dk1"/>
                          </a:solidFill>
                          <a:effectLst/>
                          <a:latin typeface="Arial Narrow" panose="020B0606020202030204" pitchFamily="34" charset="0"/>
                          <a:ea typeface="+mn-ea"/>
                          <a:cs typeface="+mn-cs"/>
                        </a:rPr>
                        <a:t>77      0.11 (0.02)</a:t>
                      </a:r>
                      <a:endParaRPr lang="en-US" sz="1400" dirty="0">
                        <a:latin typeface="Arial Narrow" panose="020B0606020202030204" pitchFamily="34" charset="0"/>
                      </a:endParaRPr>
                    </a:p>
                  </a:txBody>
                  <a:tcPr>
                    <a:solidFill>
                      <a:schemeClr val="bg2"/>
                    </a:solidFill>
                  </a:tcPr>
                </a:tc>
                <a:tc>
                  <a:txBody>
                    <a:bodyPr/>
                    <a:lstStyle/>
                    <a:p>
                      <a:r>
                        <a:rPr lang="en-US" sz="1400" dirty="0">
                          <a:latin typeface="Arial Narrow" panose="020B0606020202030204" pitchFamily="34" charset="0"/>
                        </a:rPr>
                        <a:t>67      0.17 (0.03)</a:t>
                      </a:r>
                    </a:p>
                  </a:txBody>
                  <a:tcPr>
                    <a:solidFill>
                      <a:schemeClr val="bg2"/>
                    </a:solidFill>
                  </a:tcPr>
                </a:tc>
                <a:tc>
                  <a:txBody>
                    <a:bodyPr/>
                    <a:lstStyle/>
                    <a:p>
                      <a:r>
                        <a:rPr lang="en-US" sz="1400" dirty="0">
                          <a:latin typeface="Arial Narrow" panose="020B0606020202030204" pitchFamily="34" charset="0"/>
                        </a:rPr>
                        <a:t>-0.07 (-0.15, 0.02)</a:t>
                      </a:r>
                    </a:p>
                  </a:txBody>
                  <a:tcPr>
                    <a:solidFill>
                      <a:schemeClr val="bg2"/>
                    </a:solidFill>
                  </a:tcPr>
                </a:tc>
                <a:extLst>
                  <a:ext uri="{0D108BD9-81ED-4DB2-BD59-A6C34878D82A}">
                    <a16:rowId xmlns:a16="http://schemas.microsoft.com/office/drawing/2014/main" val="1935338229"/>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cs typeface="Arial Narrow"/>
                        </a:rPr>
                        <a:t>AIMS</a:t>
                      </a:r>
                    </a:p>
                  </a:txBody>
                  <a:tcPr>
                    <a:solidFill>
                      <a:srgbClr val="C0C0C1"/>
                    </a:solidFill>
                  </a:tcPr>
                </a:tc>
                <a:tc>
                  <a:txBody>
                    <a:bodyPr/>
                    <a:lstStyle/>
                    <a:p>
                      <a:r>
                        <a:rPr lang="en-US" sz="1400" dirty="0">
                          <a:latin typeface="Arial Narrow" panose="020B0606020202030204" pitchFamily="34" charset="0"/>
                        </a:rPr>
                        <a:t>94      0.03</a:t>
                      </a:r>
                      <a:r>
                        <a:rPr lang="en-US" sz="1400" baseline="0" dirty="0">
                          <a:latin typeface="Arial Narrow" panose="020B0606020202030204" pitchFamily="34" charset="0"/>
                        </a:rPr>
                        <a:t> (0.05)</a:t>
                      </a:r>
                      <a:endParaRPr lang="en-US" sz="1400" dirty="0">
                        <a:latin typeface="Arial Narrow" panose="020B0606020202030204" pitchFamily="34" charset="0"/>
                      </a:endParaRPr>
                    </a:p>
                  </a:txBody>
                  <a:tcPr>
                    <a:solidFill>
                      <a:srgbClr val="C0C0C1"/>
                    </a:solidFill>
                  </a:tcPr>
                </a:tc>
                <a:tc>
                  <a:txBody>
                    <a:bodyPr/>
                    <a:lstStyle/>
                    <a:p>
                      <a:r>
                        <a:rPr lang="en-US" sz="1400" dirty="0">
                          <a:latin typeface="Arial Narrow" panose="020B0606020202030204" pitchFamily="34" charset="0"/>
                        </a:rPr>
                        <a:t>85      0.19 (0.04)</a:t>
                      </a:r>
                    </a:p>
                  </a:txBody>
                  <a:tcPr>
                    <a:solidFill>
                      <a:srgbClr val="C0C0C1"/>
                    </a:solidFill>
                  </a:tcPr>
                </a:tc>
                <a:tc>
                  <a:txBody>
                    <a:bodyPr/>
                    <a:lstStyle/>
                    <a:p>
                      <a:r>
                        <a:rPr lang="en-US" sz="1400" dirty="0">
                          <a:latin typeface="Arial Narrow" panose="020B0606020202030204" pitchFamily="34" charset="0"/>
                        </a:rPr>
                        <a:t>-0.16 (-0.32, 0.00)</a:t>
                      </a:r>
                    </a:p>
                  </a:txBody>
                  <a:tcPr>
                    <a:solidFill>
                      <a:srgbClr val="C0C0C1"/>
                    </a:solidFill>
                  </a:tcPr>
                </a:tc>
                <a:extLst>
                  <a:ext uri="{0D108BD9-81ED-4DB2-BD59-A6C34878D82A}">
                    <a16:rowId xmlns:a16="http://schemas.microsoft.com/office/drawing/2014/main" val="216511095"/>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cs typeface="Arial Narrow"/>
                        </a:rPr>
                        <a:t>Ghent Marfan</a:t>
                      </a:r>
                    </a:p>
                  </a:txBody>
                  <a:tcPr>
                    <a:solidFill>
                      <a:schemeClr val="bg2"/>
                    </a:solidFill>
                  </a:tcPr>
                </a:tc>
                <a:tc>
                  <a:txBody>
                    <a:bodyPr/>
                    <a:lstStyle/>
                    <a:p>
                      <a:r>
                        <a:rPr lang="en-US" sz="1400" dirty="0">
                          <a:latin typeface="Arial Narrow" panose="020B0606020202030204" pitchFamily="34" charset="0"/>
                        </a:rPr>
                        <a:t>10      0.32 (0.24)</a:t>
                      </a:r>
                    </a:p>
                  </a:txBody>
                  <a:tcPr>
                    <a:solidFill>
                      <a:schemeClr val="bg2"/>
                    </a:solidFill>
                  </a:tcPr>
                </a:tc>
                <a:tc>
                  <a:txBody>
                    <a:bodyPr/>
                    <a:lstStyle/>
                    <a:p>
                      <a:r>
                        <a:rPr lang="en-US" sz="1400" dirty="0">
                          <a:latin typeface="Arial Narrow" panose="020B0606020202030204" pitchFamily="34" charset="0"/>
                        </a:rPr>
                        <a:t>5        0.02 (0.08)  </a:t>
                      </a:r>
                    </a:p>
                  </a:txBody>
                  <a:tcPr>
                    <a:solidFill>
                      <a:schemeClr val="bg2"/>
                    </a:solidFill>
                  </a:tcPr>
                </a:tc>
                <a:tc>
                  <a:txBody>
                    <a:bodyPr/>
                    <a:lstStyle/>
                    <a:p>
                      <a:r>
                        <a:rPr lang="en-US" sz="1400" dirty="0">
                          <a:latin typeface="Arial Narrow" panose="020B0606020202030204" pitchFamily="34" charset="0"/>
                        </a:rPr>
                        <a:t> 0.03 (-0.35, 0.94)</a:t>
                      </a:r>
                    </a:p>
                  </a:txBody>
                  <a:tcPr>
                    <a:solidFill>
                      <a:schemeClr val="bg2"/>
                    </a:solidFill>
                  </a:tcPr>
                </a:tc>
                <a:extLst>
                  <a:ext uri="{0D108BD9-81ED-4DB2-BD59-A6C34878D82A}">
                    <a16:rowId xmlns:a16="http://schemas.microsoft.com/office/drawing/2014/main" val="1768328911"/>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anose="020B0606020202030204" pitchFamily="34" charset="0"/>
                          <a:cs typeface="Arial Narrow"/>
                        </a:rPr>
                        <a:t>Overall</a:t>
                      </a:r>
                    </a:p>
                  </a:txBody>
                  <a:tcPr>
                    <a:solidFill>
                      <a:srgbClr val="C0C0C1"/>
                    </a:solidFill>
                  </a:tcPr>
                </a:tc>
                <a:tc>
                  <a:txBody>
                    <a:bodyPr/>
                    <a:lstStyle/>
                    <a:p>
                      <a:r>
                        <a:rPr lang="en-US" sz="1400" b="1" dirty="0">
                          <a:latin typeface="Arial Narrow" panose="020B0606020202030204" pitchFamily="34" charset="0"/>
                        </a:rPr>
                        <a:t>326    0.07 (0.02)</a:t>
                      </a:r>
                    </a:p>
                  </a:txBody>
                  <a:tcPr>
                    <a:solidFill>
                      <a:srgbClr val="C0C0C1"/>
                    </a:solidFill>
                  </a:tcPr>
                </a:tc>
                <a:tc>
                  <a:txBody>
                    <a:bodyPr/>
                    <a:lstStyle/>
                    <a:p>
                      <a:r>
                        <a:rPr lang="en-US" sz="1400" b="1" dirty="0">
                          <a:latin typeface="Arial Narrow" panose="020B0606020202030204" pitchFamily="34" charset="0"/>
                        </a:rPr>
                        <a:t>300    0.13 (0.02)</a:t>
                      </a:r>
                    </a:p>
                  </a:txBody>
                  <a:tcPr>
                    <a:solidFill>
                      <a:srgbClr val="C0C0C1"/>
                    </a:solidFill>
                  </a:tcPr>
                </a:tc>
                <a:tc>
                  <a:txBody>
                    <a:bodyPr/>
                    <a:lstStyle/>
                    <a:p>
                      <a:r>
                        <a:rPr lang="en-US" sz="1400" b="1" dirty="0">
                          <a:latin typeface="Arial Narrow" panose="020B0606020202030204" pitchFamily="34" charset="0"/>
                        </a:rPr>
                        <a:t>-0.07 (-0.12, -0.01) p=0.01</a:t>
                      </a:r>
                    </a:p>
                  </a:txBody>
                  <a:tcPr>
                    <a:solidFill>
                      <a:srgbClr val="C0C0C1"/>
                    </a:solidFill>
                  </a:tcPr>
                </a:tc>
                <a:extLst>
                  <a:ext uri="{0D108BD9-81ED-4DB2-BD59-A6C34878D82A}">
                    <a16:rowId xmlns:a16="http://schemas.microsoft.com/office/drawing/2014/main" val="3121110079"/>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anose="020B0606020202030204" pitchFamily="34" charset="0"/>
                          <a:cs typeface="Arial Narrow"/>
                        </a:rPr>
                        <a:t>ARB vs </a:t>
                      </a:r>
                      <a:r>
                        <a:rPr lang="en-US" sz="1400" b="1" dirty="0">
                          <a:effectLst/>
                          <a:latin typeface="Arial Narrow" panose="020B0606020202030204" pitchFamily="34" charset="0"/>
                          <a:ea typeface="Times New Roman" panose="02020603050405020304" pitchFamily="18" charset="0"/>
                        </a:rPr>
                        <a:t>β-blocker</a:t>
                      </a:r>
                      <a:endParaRPr lang="en-US" sz="1400" b="1" dirty="0">
                        <a:latin typeface="Arial Narrow" panose="020B0606020202030204" pitchFamily="34" charset="0"/>
                        <a:cs typeface="Arial Narrow"/>
                      </a:endParaRPr>
                    </a:p>
                  </a:txBody>
                  <a:tcPr>
                    <a:lnL w="12700" cmpd="sng">
                      <a:noFill/>
                    </a:lnL>
                    <a:lnR w="12700" cap="flat" cmpd="sng" algn="ctr">
                      <a:noFill/>
                      <a:prstDash val="solid"/>
                      <a:round/>
                      <a:headEnd type="none" w="med" len="med"/>
                      <a:tailEnd type="none" w="med" len="med"/>
                    </a:lnR>
                    <a:lnB w="12700" cmpd="sng">
                      <a:noFill/>
                    </a:lnB>
                    <a:lnTlToBr w="12700" cmpd="sng">
                      <a:noFill/>
                      <a:prstDash val="solid"/>
                    </a:lnTlToBr>
                    <a:lnBlToTr w="12700" cmpd="sng">
                      <a:noFill/>
                      <a:prstDash val="solid"/>
                    </a:lnBlToTr>
                    <a:solidFill>
                      <a:schemeClr val="bg2"/>
                    </a:solidFill>
                  </a:tcPr>
                </a:tc>
                <a:tc gridSpan="3">
                  <a:txBody>
                    <a:bodyPr/>
                    <a:lstStyle/>
                    <a:p>
                      <a:r>
                        <a:rPr lang="en-US" sz="1400" dirty="0">
                          <a:latin typeface="Arial Narrow" panose="020B0606020202030204" pitchFamily="34" charset="0"/>
                        </a:rPr>
                        <a:t>Annual Rate of Change of BSA-Adjusted Aortic Root Dimension z-score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5444381"/>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cs typeface="Arial Narrow"/>
                        </a:rPr>
                        <a:t>PHN</a:t>
                      </a:r>
                    </a:p>
                  </a:txBody>
                  <a:tcPr>
                    <a:lnT w="12700" cmpd="sng">
                      <a:noFill/>
                    </a:lnT>
                    <a:solidFill>
                      <a:srgbClr val="C0C0C1"/>
                    </a:solidFill>
                  </a:tcPr>
                </a:tc>
                <a:tc>
                  <a:txBody>
                    <a:bodyPr/>
                    <a:lstStyle/>
                    <a:p>
                      <a:r>
                        <a:rPr lang="en-US" sz="1400" dirty="0">
                          <a:latin typeface="Arial Narrow" panose="020B0606020202030204" pitchFamily="34" charset="0"/>
                        </a:rPr>
                        <a:t>299   -0.06 (0.04)</a:t>
                      </a:r>
                    </a:p>
                  </a:txBody>
                  <a:tcPr>
                    <a:lnT w="12700" cmpd="sng">
                      <a:noFill/>
                    </a:lnT>
                    <a:solidFill>
                      <a:srgbClr val="C0C0C1"/>
                    </a:solidFill>
                  </a:tcPr>
                </a:tc>
                <a:tc>
                  <a:txBody>
                    <a:bodyPr/>
                    <a:lstStyle/>
                    <a:p>
                      <a:r>
                        <a:rPr lang="en-US" sz="1400" dirty="0">
                          <a:latin typeface="Arial Narrow" panose="020B0606020202030204" pitchFamily="34" charset="0"/>
                        </a:rPr>
                        <a:t>294   -0.12 (0.02)</a:t>
                      </a:r>
                    </a:p>
                  </a:txBody>
                  <a:tcPr>
                    <a:solidFill>
                      <a:srgbClr val="C0C0C1"/>
                    </a:solidFill>
                  </a:tcPr>
                </a:tc>
                <a:tc>
                  <a:txBody>
                    <a:bodyPr/>
                    <a:lstStyle/>
                    <a:p>
                      <a:r>
                        <a:rPr lang="en-US" sz="1400" dirty="0">
                          <a:latin typeface="Arial Narrow" panose="020B0606020202030204" pitchFamily="34" charset="0"/>
                        </a:rPr>
                        <a:t> 0.06 (-0.05, 0.17)</a:t>
                      </a:r>
                    </a:p>
                  </a:txBody>
                  <a:tcPr>
                    <a:solidFill>
                      <a:srgbClr val="C0C0C1"/>
                    </a:solidFill>
                  </a:tcPr>
                </a:tc>
                <a:extLst>
                  <a:ext uri="{0D108BD9-81ED-4DB2-BD59-A6C34878D82A}">
                    <a16:rowId xmlns:a16="http://schemas.microsoft.com/office/drawing/2014/main" val="917429209"/>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cs typeface="Arial Narrow"/>
                        </a:rPr>
                        <a:t>LOAT</a:t>
                      </a:r>
                    </a:p>
                  </a:txBody>
                  <a:tcPr>
                    <a:solidFill>
                      <a:schemeClr val="bg2"/>
                    </a:solidFill>
                  </a:tcPr>
                </a:tc>
                <a:tc>
                  <a:txBody>
                    <a:bodyPr/>
                    <a:lstStyle/>
                    <a:p>
                      <a:r>
                        <a:rPr lang="en-US" sz="1400" dirty="0">
                          <a:latin typeface="Arial Narrow" panose="020B0606020202030204" pitchFamily="34" charset="0"/>
                        </a:rPr>
                        <a:t>57     -0.14 (0.05)</a:t>
                      </a:r>
                    </a:p>
                  </a:txBody>
                  <a:tcPr>
                    <a:solidFill>
                      <a:schemeClr val="bg2"/>
                    </a:solidFill>
                  </a:tcPr>
                </a:tc>
                <a:tc>
                  <a:txBody>
                    <a:bodyPr/>
                    <a:lstStyle/>
                    <a:p>
                      <a:r>
                        <a:rPr lang="en-US" sz="1400" dirty="0">
                          <a:latin typeface="Arial Narrow" panose="020B0606020202030204" pitchFamily="34" charset="0"/>
                        </a:rPr>
                        <a:t>55     -0.05 (0.05)</a:t>
                      </a:r>
                    </a:p>
                  </a:txBody>
                  <a:tcPr>
                    <a:solidFill>
                      <a:schemeClr val="bg2"/>
                    </a:solidFill>
                  </a:tcPr>
                </a:tc>
                <a:tc>
                  <a:txBody>
                    <a:bodyPr/>
                    <a:lstStyle/>
                    <a:p>
                      <a:r>
                        <a:rPr lang="en-US" sz="1400" dirty="0">
                          <a:latin typeface="Arial Narrow" panose="020B0606020202030204" pitchFamily="34" charset="0"/>
                        </a:rPr>
                        <a:t>-0.10 (-0.28, 0.09)</a:t>
                      </a:r>
                    </a:p>
                  </a:txBody>
                  <a:tcPr>
                    <a:solidFill>
                      <a:schemeClr val="bg2"/>
                    </a:solidFill>
                  </a:tcPr>
                </a:tc>
                <a:extLst>
                  <a:ext uri="{0D108BD9-81ED-4DB2-BD59-A6C34878D82A}">
                    <a16:rowId xmlns:a16="http://schemas.microsoft.com/office/drawing/2014/main" val="1241262669"/>
                  </a:ext>
                </a:extLst>
              </a:tr>
              <a:tr h="29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Narrow" panose="020B0606020202030204" pitchFamily="34" charset="0"/>
                          <a:cs typeface="Arial Narrow"/>
                        </a:rPr>
                        <a:t>Canada</a:t>
                      </a:r>
                    </a:p>
                  </a:txBody>
                  <a:tcPr>
                    <a:solidFill>
                      <a:srgbClr val="C0C0C1"/>
                    </a:solidFill>
                  </a:tcPr>
                </a:tc>
                <a:tc>
                  <a:txBody>
                    <a:bodyPr/>
                    <a:lstStyle/>
                    <a:p>
                      <a:r>
                        <a:rPr lang="en-US" sz="1400" dirty="0">
                          <a:latin typeface="Arial Narrow" panose="020B0606020202030204" pitchFamily="34" charset="0"/>
                        </a:rPr>
                        <a:t>8        0.52 (0.24)</a:t>
                      </a:r>
                    </a:p>
                  </a:txBody>
                  <a:tcPr>
                    <a:solidFill>
                      <a:srgbClr val="C0C0C1"/>
                    </a:solidFill>
                  </a:tcPr>
                </a:tc>
                <a:tc>
                  <a:txBody>
                    <a:bodyPr/>
                    <a:lstStyle/>
                    <a:p>
                      <a:r>
                        <a:rPr lang="en-US" sz="1400" dirty="0">
                          <a:latin typeface="Arial Narrow" panose="020B0606020202030204" pitchFamily="34" charset="0"/>
                        </a:rPr>
                        <a:t>9        0.03 (0.21)</a:t>
                      </a:r>
                    </a:p>
                  </a:txBody>
                  <a:tcPr>
                    <a:solidFill>
                      <a:srgbClr val="C0C0C1"/>
                    </a:solidFill>
                  </a:tcPr>
                </a:tc>
                <a:tc>
                  <a:txBody>
                    <a:bodyPr/>
                    <a:lstStyle/>
                    <a:p>
                      <a:r>
                        <a:rPr lang="en-US" sz="1400" dirty="0">
                          <a:latin typeface="Arial Narrow" panose="020B0606020202030204" pitchFamily="34" charset="0"/>
                        </a:rPr>
                        <a:t> 0.49 (-0.33, 1.30)</a:t>
                      </a:r>
                    </a:p>
                  </a:txBody>
                  <a:tcPr>
                    <a:solidFill>
                      <a:srgbClr val="C0C0C1"/>
                    </a:solidFill>
                  </a:tcPr>
                </a:tc>
                <a:extLst>
                  <a:ext uri="{0D108BD9-81ED-4DB2-BD59-A6C34878D82A}">
                    <a16:rowId xmlns:a16="http://schemas.microsoft.com/office/drawing/2014/main" val="1500156315"/>
                  </a:ext>
                </a:extLst>
              </a:tr>
              <a:tr h="3206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anose="020B0606020202030204" pitchFamily="34" charset="0"/>
                          <a:cs typeface="Arial Narrow"/>
                        </a:rPr>
                        <a:t>Overall</a:t>
                      </a:r>
                    </a:p>
                  </a:txBody>
                  <a:tcPr>
                    <a:solidFill>
                      <a:srgbClr val="E8E8E8"/>
                    </a:solidFill>
                  </a:tcPr>
                </a:tc>
                <a:tc>
                  <a:txBody>
                    <a:bodyPr/>
                    <a:lstStyle/>
                    <a:p>
                      <a:r>
                        <a:rPr lang="en-US" sz="1400" b="1" dirty="0">
                          <a:latin typeface="Arial Narrow" panose="020B0606020202030204" pitchFamily="34" charset="0"/>
                        </a:rPr>
                        <a:t>364   -0.08 (0.03)</a:t>
                      </a:r>
                    </a:p>
                  </a:txBody>
                  <a:tcPr>
                    <a:solidFill>
                      <a:srgbClr val="E8E8E8"/>
                    </a:solidFill>
                  </a:tcPr>
                </a:tc>
                <a:tc>
                  <a:txBody>
                    <a:bodyPr/>
                    <a:lstStyle/>
                    <a:p>
                      <a:r>
                        <a:rPr lang="en-US" sz="1400" b="1" dirty="0">
                          <a:latin typeface="Arial Narrow" panose="020B0606020202030204" pitchFamily="34" charset="0"/>
                        </a:rPr>
                        <a:t>358   -0.11 (0.02)</a:t>
                      </a:r>
                    </a:p>
                  </a:txBody>
                  <a:tcPr>
                    <a:solidFill>
                      <a:srgbClr val="E8E8E8"/>
                    </a:solidFill>
                  </a:tcPr>
                </a:tc>
                <a:tc>
                  <a:txBody>
                    <a:bodyPr/>
                    <a:lstStyle/>
                    <a:p>
                      <a:r>
                        <a:rPr lang="en-US" sz="1400" dirty="0">
                          <a:latin typeface="Arial Narrow" panose="020B0606020202030204" pitchFamily="34" charset="0"/>
                        </a:rPr>
                        <a:t> </a:t>
                      </a:r>
                      <a:r>
                        <a:rPr lang="en-US" sz="1400" b="1" dirty="0">
                          <a:latin typeface="Arial Narrow" panose="020B0606020202030204" pitchFamily="34" charset="0"/>
                        </a:rPr>
                        <a:t>0.03 (-0.05, 0.10) p=0.48</a:t>
                      </a:r>
                      <a:endParaRPr lang="en-US" sz="1400" dirty="0">
                        <a:latin typeface="Arial Narrow" panose="020B0606020202030204" pitchFamily="34" charset="0"/>
                      </a:endParaRPr>
                    </a:p>
                  </a:txBody>
                  <a:tcPr>
                    <a:solidFill>
                      <a:srgbClr val="E8E8E8"/>
                    </a:solidFill>
                  </a:tcPr>
                </a:tc>
                <a:extLst>
                  <a:ext uri="{0D108BD9-81ED-4DB2-BD59-A6C34878D82A}">
                    <a16:rowId xmlns:a16="http://schemas.microsoft.com/office/drawing/2014/main" val="3465484509"/>
                  </a:ext>
                </a:extLst>
              </a:tr>
              <a:tr h="266478">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rgbClr val="000000"/>
                          </a:solidFill>
                          <a:effectLst/>
                          <a:latin typeface="Arial Narrow" panose="020B0606020202030204" pitchFamily="34" charset="0"/>
                          <a:ea typeface="Times New Roman" panose="02020603050405020304" pitchFamily="18" charset="0"/>
                          <a:cs typeface="Arial Narrow" panose="020B0606020202030204" pitchFamily="34" charset="0"/>
                        </a:rPr>
                        <a:t>Conclusions: </a:t>
                      </a:r>
                      <a:r>
                        <a:rPr lang="en-US" sz="1600" b="0" dirty="0">
                          <a:effectLst/>
                          <a:latin typeface="Arial Narrow" panose="020B0606020202030204" pitchFamily="34" charset="0"/>
                          <a:ea typeface="Calibri" panose="020F0502020204030204" pitchFamily="34" charset="0"/>
                          <a:cs typeface="Times New Roman" panose="02020603050405020304" pitchFamily="18" charset="0"/>
                        </a:rPr>
                        <a:t>ARBs reduced the rate of increase of the aortic root Z score by about one half. </a:t>
                      </a:r>
                      <a:r>
                        <a:rPr lang="en-US" sz="1600" b="0" dirty="0">
                          <a:effectLst/>
                          <a:latin typeface="Arial Narrow" panose="020B0606020202030204" pitchFamily="34" charset="0"/>
                          <a:ea typeface="Calibri" panose="020F0502020204030204" pitchFamily="34" charset="0"/>
                          <a:cs typeface="Calibri" panose="020F0502020204030204" pitchFamily="34" charset="0"/>
                        </a:rPr>
                        <a:t>β</a:t>
                      </a:r>
                      <a:r>
                        <a:rPr lang="en-US" sz="1600" b="0" dirty="0">
                          <a:effectLst/>
                          <a:latin typeface="Arial Narrow" panose="020B0606020202030204" pitchFamily="34" charset="0"/>
                          <a:ea typeface="Calibri" panose="020F0502020204030204" pitchFamily="34" charset="0"/>
                          <a:cs typeface="Times New Roman" panose="02020603050405020304" pitchFamily="18" charset="0"/>
                        </a:rPr>
                        <a:t>-blockers appear effective in indirect analysis and their effects were similar to those of ARBs. Effects of ARBs are largest in those with FBN1 pathogenic variants. Assuming additivity, combination therapy (ARBs and </a:t>
                      </a:r>
                      <a:r>
                        <a:rPr lang="en-US" sz="1600" b="0" dirty="0">
                          <a:effectLst/>
                          <a:latin typeface="Arial Narrow" panose="020B0606020202030204" pitchFamily="34" charset="0"/>
                          <a:ea typeface="Calibri" panose="020F0502020204030204" pitchFamily="34" charset="0"/>
                          <a:cs typeface="Calibri" panose="020F0502020204030204" pitchFamily="34" charset="0"/>
                        </a:rPr>
                        <a:t>β</a:t>
                      </a:r>
                      <a:r>
                        <a:rPr lang="en-US" sz="1600" b="0" dirty="0">
                          <a:effectLst/>
                          <a:latin typeface="Arial Narrow" panose="020B0606020202030204" pitchFamily="34" charset="0"/>
                          <a:ea typeface="Calibri" panose="020F0502020204030204" pitchFamily="34" charset="0"/>
                          <a:cs typeface="Times New Roman" panose="02020603050405020304" pitchFamily="18" charset="0"/>
                        </a:rPr>
                        <a:t> blockers) would provide greater reductions in the rate of aortic enlargement than either treatment alone, which could lead to delayed surgery.</a:t>
                      </a:r>
                    </a:p>
                  </a:txBody>
                  <a:tcPr>
                    <a:solidFill>
                      <a:srgbClr val="E8E8E8"/>
                    </a:solidFill>
                  </a:tcPr>
                </a:tc>
                <a:tc hMerge="1">
                  <a:txBody>
                    <a:bodyPr/>
                    <a:lstStyle/>
                    <a:p>
                      <a:endParaRPr lang="en-US" sz="1600" b="1" dirty="0">
                        <a:latin typeface="Arial Narrow" panose="020B0606020202030204" pitchFamily="34" charset="0"/>
                      </a:endParaRPr>
                    </a:p>
                  </a:txBody>
                  <a:tcPr>
                    <a:solidFill>
                      <a:srgbClr val="E8E8E8"/>
                    </a:solidFill>
                  </a:tcPr>
                </a:tc>
                <a:tc hMerge="1">
                  <a:txBody>
                    <a:bodyPr/>
                    <a:lstStyle/>
                    <a:p>
                      <a:endParaRPr lang="en-US" sz="1600" b="1" dirty="0">
                        <a:latin typeface="Arial Narrow" panose="020B0606020202030204" pitchFamily="34" charset="0"/>
                      </a:endParaRPr>
                    </a:p>
                  </a:txBody>
                  <a:tcPr>
                    <a:solidFill>
                      <a:srgbClr val="E8E8E8"/>
                    </a:solidFill>
                  </a:tcPr>
                </a:tc>
                <a:tc hMerge="1">
                  <a:txBody>
                    <a:bodyPr/>
                    <a:lstStyle/>
                    <a:p>
                      <a:endParaRPr lang="en-US" sz="1600" dirty="0">
                        <a:latin typeface="Arial Narrow" panose="020B0606020202030204" pitchFamily="34" charset="0"/>
                      </a:endParaRPr>
                    </a:p>
                  </a:txBody>
                  <a:tcPr>
                    <a:solidFill>
                      <a:srgbClr val="E8E8E8"/>
                    </a:solidFill>
                  </a:tcPr>
                </a:tc>
                <a:extLst>
                  <a:ext uri="{0D108BD9-81ED-4DB2-BD59-A6C34878D82A}">
                    <a16:rowId xmlns:a16="http://schemas.microsoft.com/office/drawing/2014/main" val="1832618628"/>
                  </a:ext>
                </a:extLst>
              </a:tr>
            </a:tbl>
          </a:graphicData>
        </a:graphic>
      </p:graphicFrame>
      <p:pic>
        <p:nvPicPr>
          <p:cNvPr id="6" name="Picture 5">
            <a:hlinkClick r:id="rId2"/>
            <a:extLst>
              <a:ext uri="{FF2B5EF4-FFF2-40B4-BE49-F238E27FC236}">
                <a16:creationId xmlns:a16="http://schemas.microsoft.com/office/drawing/2014/main" id="{0416A4AB-2A84-4C75-9CEB-2AA9F705A22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54001" y="5646421"/>
            <a:ext cx="820419" cy="1077992"/>
          </a:xfrm>
          <a:prstGeom prst="rect">
            <a:avLst/>
          </a:prstGeom>
          <a:noFill/>
          <a:ln>
            <a:noFill/>
          </a:ln>
        </p:spPr>
      </p:pic>
      <p:sp>
        <p:nvSpPr>
          <p:cNvPr id="5" name="TextBox 4">
            <a:extLst>
              <a:ext uri="{FF2B5EF4-FFF2-40B4-BE49-F238E27FC236}">
                <a16:creationId xmlns:a16="http://schemas.microsoft.com/office/drawing/2014/main" id="{6337D953-16A7-40B9-A0DA-BE76C7827B89}"/>
              </a:ext>
            </a:extLst>
          </p:cNvPr>
          <p:cNvSpPr txBox="1"/>
          <p:nvPr/>
        </p:nvSpPr>
        <p:spPr>
          <a:xfrm>
            <a:off x="1074420" y="6385859"/>
            <a:ext cx="4751949" cy="677108"/>
          </a:xfrm>
          <a:prstGeom prst="rect">
            <a:avLst/>
          </a:prstGeom>
          <a:noFill/>
        </p:spPr>
        <p:txBody>
          <a:bodyPr wrap="square" rtlCol="0">
            <a:spAutoFit/>
          </a:bodyPr>
          <a:lstStyle/>
          <a:p>
            <a:pPr lvl="0"/>
            <a:r>
              <a:rPr lang="en-US" sz="1200" dirty="0">
                <a:solidFill>
                  <a:prstClr val="black"/>
                </a:solidFill>
                <a:latin typeface="Arial Narrow" panose="020B0606020202030204" pitchFamily="34" charset="0"/>
              </a:rPr>
              <a:t>Presented by: Dr. Alex Pitcher,  University of Oxford, Oxford, UK </a:t>
            </a:r>
          </a:p>
          <a:p>
            <a:pPr lvl="0"/>
            <a:r>
              <a:rPr lang="en-US" sz="1200" dirty="0">
                <a:solidFill>
                  <a:prstClr val="black"/>
                </a:solidFill>
                <a:latin typeface="Arial Narrow" panose="020B0606020202030204" pitchFamily="34" charset="0"/>
              </a:rPr>
              <a:t>© 2022, American Heart Association. All rights reserved</a:t>
            </a:r>
            <a:endParaRPr lang="en-US" sz="1200" dirty="0">
              <a:solidFill>
                <a:prstClr val="white"/>
              </a:solidFill>
              <a:latin typeface="Arial Narrow" panose="020B0606020202030204" pitchFamily="34" charset="0"/>
            </a:endParaRPr>
          </a:p>
          <a:p>
            <a:endParaRPr lang="en-US" sz="1400" dirty="0">
              <a:latin typeface="Arial Narrow" panose="020B0606020202030204" pitchFamily="34" charset="0"/>
            </a:endParaRPr>
          </a:p>
        </p:txBody>
      </p:sp>
      <p:sp>
        <p:nvSpPr>
          <p:cNvPr id="8" name="TextBox 7">
            <a:extLst>
              <a:ext uri="{FF2B5EF4-FFF2-40B4-BE49-F238E27FC236}">
                <a16:creationId xmlns:a16="http://schemas.microsoft.com/office/drawing/2014/main" id="{664CF97F-AB8E-87EC-A15D-C93BE7D789A7}"/>
              </a:ext>
            </a:extLst>
          </p:cNvPr>
          <p:cNvSpPr txBox="1"/>
          <p:nvPr/>
        </p:nvSpPr>
        <p:spPr>
          <a:xfrm>
            <a:off x="4480560" y="2837677"/>
            <a:ext cx="914400" cy="914400"/>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76EC802C-3C48-76FF-D76D-9F91AC995DE6}"/>
              </a:ext>
            </a:extLst>
          </p:cNvPr>
          <p:cNvSpPr txBox="1"/>
          <p:nvPr/>
        </p:nvSpPr>
        <p:spPr>
          <a:xfrm>
            <a:off x="8336247" y="6418406"/>
            <a:ext cx="3501560" cy="276999"/>
          </a:xfrm>
          <a:prstGeom prst="rect">
            <a:avLst/>
          </a:prstGeom>
          <a:noFill/>
        </p:spPr>
        <p:txBody>
          <a:bodyPr wrap="square" rtlCol="0">
            <a:spAutoFit/>
          </a:bodyPr>
          <a:lstStyle/>
          <a:p>
            <a:r>
              <a:rPr lang="en-US" sz="1200" i="1" dirty="0">
                <a:effectLst/>
                <a:latin typeface="Arial Narrow" panose="020B0606020202030204" pitchFamily="34" charset="0"/>
                <a:ea typeface="Calibri" panose="020F0502020204030204" pitchFamily="34" charset="0"/>
              </a:rPr>
              <a:t>Results reflect the data available at the time of presentation</a:t>
            </a:r>
            <a:endParaRPr lang="en-US" sz="1200" i="1" dirty="0">
              <a:latin typeface="Arial Narrow" panose="020B0606020202030204" pitchFamily="34" charset="0"/>
            </a:endParaRPr>
          </a:p>
        </p:txBody>
      </p:sp>
    </p:spTree>
    <p:extLst>
      <p:ext uri="{BB962C8B-B14F-4D97-AF65-F5344CB8AC3E}">
        <p14:creationId xmlns:p14="http://schemas.microsoft.com/office/powerpoint/2010/main" val="4169905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rchive xmlns="92fac17d-6bf2-43e0-8062-237a3e0069f0">true</Archive>
    <SharedWithUsers xmlns="a8141f85-a657-4eb9-a227-203e80c9c418">
      <UserInfo>
        <DisplayName>Anne Leonard</DisplayName>
        <AccountId>1942</AccountId>
        <AccountType/>
      </UserInfo>
    </SharedWithUsers>
  </documentManagement>
</p:properties>
</file>

<file path=customXml/item2.xml><?xml version="1.0" encoding="utf-8"?>
<?mso-contentType ?>
<SharedContentType xmlns="Microsoft.SharePoint.Taxonomy.ContentTypeSync" SourceId="f4f22ede-e726-4d3d-b195-8dfd25ae0d91" ContentTypeId="0x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1AA53823A7280F48939A9462EAD672B4" ma:contentTypeVersion="21" ma:contentTypeDescription="Create a new document." ma:contentTypeScope="" ma:versionID="0db2a0682af31f8a80a8f48dfc5a4037">
  <xsd:schema xmlns:xsd="http://www.w3.org/2001/XMLSchema" xmlns:xs="http://www.w3.org/2001/XMLSchema" xmlns:p="http://schemas.microsoft.com/office/2006/metadata/properties" xmlns:ns2="a8141f85-a657-4eb9-a227-203e80c9c418" xmlns:ns3="dbddb092-ea66-4d4f-9ad2-c4b3e74ba5e4" xmlns:ns4="92fac17d-6bf2-43e0-8062-237a3e0069f0" targetNamespace="http://schemas.microsoft.com/office/2006/metadata/properties" ma:root="true" ma:fieldsID="94bf87de5c1525517b6857d4c006b396" ns2:_="" ns3:_="" ns4:_="">
    <xsd:import namespace="a8141f85-a657-4eb9-a227-203e80c9c418"/>
    <xsd:import namespace="dbddb092-ea66-4d4f-9ad2-c4b3e74ba5e4"/>
    <xsd:import namespace="92fac17d-6bf2-43e0-8062-237a3e0069f0"/>
    <xsd:element name="properties">
      <xsd:complexType>
        <xsd:sequence>
          <xsd:element name="documentManagement">
            <xsd:complexType>
              <xsd:all>
                <xsd:element ref="ns2:SharedWithUsers" minOccurs="0"/>
                <xsd:element ref="ns2:SharingHintHash" minOccurs="0"/>
                <xsd:element ref="ns3:SharedWithDetails" minOccurs="0"/>
                <xsd:element ref="ns3:LastSharedByUser" minOccurs="0"/>
                <xsd:element ref="ns3:LastSharedByTime" minOccurs="0"/>
                <xsd:element ref="ns4:Archive"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41f85-a657-4eb9-a227-203e80c9c4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ddb092-ea66-4d4f-9ad2-c4b3e74ba5e4" elementFormDefault="qualified">
    <xsd:import namespace="http://schemas.microsoft.com/office/2006/documentManagement/types"/>
    <xsd:import namespace="http://schemas.microsoft.com/office/infopath/2007/PartnerControls"/>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2fac17d-6bf2-43e0-8062-237a3e0069f0" elementFormDefault="qualified">
    <xsd:import namespace="http://schemas.microsoft.com/office/2006/documentManagement/types"/>
    <xsd:import namespace="http://schemas.microsoft.com/office/infopath/2007/PartnerControls"/>
    <xsd:element name="Archive" ma:index="13" nillable="true" ma:displayName="Archive" ma:default="1" ma:indexed="true" ma:internalName="Archive">
      <xsd:simpleType>
        <xsd:restriction base="dms:Boolea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B76963-FFE7-42A8-86B3-1363934A7BCF}">
  <ds:schemaRefs>
    <ds:schemaRef ds:uri="http://purl.org/dc/elements/1.1/"/>
    <ds:schemaRef ds:uri="http://schemas.microsoft.com/office/infopath/2007/PartnerControls"/>
    <ds:schemaRef ds:uri="92fac17d-6bf2-43e0-8062-237a3e0069f0"/>
    <ds:schemaRef ds:uri="http://schemas.microsoft.com/office/2006/metadata/properties"/>
    <ds:schemaRef ds:uri="http://purl.org/dc/terms/"/>
    <ds:schemaRef ds:uri="a8141f85-a657-4eb9-a227-203e80c9c418"/>
    <ds:schemaRef ds:uri="http://schemas.microsoft.com/office/2006/documentManagement/types"/>
    <ds:schemaRef ds:uri="http://schemas.openxmlformats.org/package/2006/metadata/core-properties"/>
    <ds:schemaRef ds:uri="dbddb092-ea66-4d4f-9ad2-c4b3e74ba5e4"/>
    <ds:schemaRef ds:uri="http://www.w3.org/XML/1998/namespace"/>
    <ds:schemaRef ds:uri="http://purl.org/dc/dcmitype/"/>
  </ds:schemaRefs>
</ds:datastoreItem>
</file>

<file path=customXml/itemProps2.xml><?xml version="1.0" encoding="utf-8"?>
<ds:datastoreItem xmlns:ds="http://schemas.openxmlformats.org/officeDocument/2006/customXml" ds:itemID="{E880D529-D70D-4962-B69B-BFEF9417265F}">
  <ds:schemaRefs>
    <ds:schemaRef ds:uri="Microsoft.SharePoint.Taxonomy.ContentTypeSync"/>
  </ds:schemaRefs>
</ds:datastoreItem>
</file>

<file path=customXml/itemProps3.xml><?xml version="1.0" encoding="utf-8"?>
<ds:datastoreItem xmlns:ds="http://schemas.openxmlformats.org/officeDocument/2006/customXml" ds:itemID="{526B3A63-FCAA-4BDD-AE8B-FE707AE19D11}">
  <ds:schemaRefs>
    <ds:schemaRef ds:uri="http://schemas.microsoft.com/sharepoint/v3/contenttype/forms"/>
  </ds:schemaRefs>
</ds:datastoreItem>
</file>

<file path=customXml/itemProps4.xml><?xml version="1.0" encoding="utf-8"?>
<ds:datastoreItem xmlns:ds="http://schemas.openxmlformats.org/officeDocument/2006/customXml" ds:itemID="{F9AE3168-1A21-4F74-8F5D-7F083DD436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141f85-a657-4eb9-a227-203e80c9c418"/>
    <ds:schemaRef ds:uri="dbddb092-ea66-4d4f-9ad2-c4b3e74ba5e4"/>
    <ds:schemaRef ds:uri="92fac17d-6bf2-43e0-8062-237a3e0069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12959</TotalTime>
  <Words>467</Words>
  <Application>Microsoft Office PowerPoint</Application>
  <PresentationFormat>Widescreen</PresentationFormat>
  <Paragraphs>58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Calibri Light</vt:lpstr>
      <vt:lpstr>Office Theme</vt:lpstr>
      <vt:lpstr> Marfan Treatment Trialists’ (MTT) Collaboration: An Individual-patient-data Meta-analysis of Randomized Trials of ARBs and Beta-blockers in Marfan Syndrome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Perkins</dc:creator>
  <cp:lastModifiedBy>Stacey Sims</cp:lastModifiedBy>
  <cp:revision>17</cp:revision>
  <dcterms:created xsi:type="dcterms:W3CDTF">2018-08-07T17:30:22Z</dcterms:created>
  <dcterms:modified xsi:type="dcterms:W3CDTF">2022-08-29T16:01:07Z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0x0101001AA53823A7280F48939A9462EAD672B4</vt:lpwstr>
  </property>
</Properties>
</file>