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07" d="100"/>
          <a:sy n="107" d="100"/>
        </p:scale>
        <p:origin x="13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0B5EDDBC-CE56-4420-BF75-B20914029677}"/>
    <pc:docChg chg="modSld">
      <pc:chgData name="Alice Wolke" userId="d3fc20e8-9f67-4110-b5e7-8648597a3678" providerId="ADAL" clId="{0B5EDDBC-CE56-4420-BF75-B20914029677}" dt="2022-08-29T13:16:52.150" v="0" actId="962"/>
      <pc:docMkLst>
        <pc:docMk/>
      </pc:docMkLst>
      <pc:sldChg chg="modSp mod">
        <pc:chgData name="Alice Wolke" userId="d3fc20e8-9f67-4110-b5e7-8648597a3678" providerId="ADAL" clId="{0B5EDDBC-CE56-4420-BF75-B20914029677}" dt="2022-08-29T13:16:52.150" v="0" actId="962"/>
        <pc:sldMkLst>
          <pc:docMk/>
          <pc:sldMk cId="41280281" sldId="260"/>
        </pc:sldMkLst>
        <pc:picChg chg="mod">
          <ac:chgData name="Alice Wolke" userId="d3fc20e8-9f67-4110-b5e7-8648597a3678" providerId="ADAL" clId="{0B5EDDBC-CE56-4420-BF75-B20914029677}" dt="2022-08-29T13:16:52.150" v="0" actId="962"/>
          <ac:picMkLst>
            <pc:docMk/>
            <pc:sldMk cId="41280281" sldId="260"/>
            <ac:picMk id="6" creationId="{0416A4AB-2A84-4C75-9CEB-2AA9F705A22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A9AB-602E-CC4A-A9A8-B1DA4C24527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C25DB-0DCB-324D-A2B7-08DDD9A2A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4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REVIVED (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REVascularisation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Ischaemic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VEntricular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Dysfunction </a:t>
            </a:r>
            <a:endParaRPr lang="en-US" dirty="0"/>
          </a:p>
          <a:p>
            <a:r>
              <a:rPr lang="en-US" dirty="0"/>
              <a:t>): Clin Trials:  https://</a:t>
            </a:r>
            <a:r>
              <a:rPr lang="en-US" dirty="0" err="1"/>
              <a:t>clinicaltrials.gov</a:t>
            </a:r>
            <a:r>
              <a:rPr lang="en-US" dirty="0"/>
              <a:t>/ct2/show/NCT01920048?term=</a:t>
            </a:r>
            <a:r>
              <a:rPr lang="en-US" dirty="0" err="1"/>
              <a:t>REVIVED&amp;draw</a:t>
            </a:r>
            <a:r>
              <a:rPr lang="en-US" dirty="0"/>
              <a:t>=2&amp;rank=1 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revived.lshtm.ac.uk</a:t>
            </a:r>
            <a:r>
              <a:rPr lang="en-US" dirty="0"/>
              <a:t>/trial-information/ </a:t>
            </a:r>
          </a:p>
          <a:p>
            <a:endParaRPr lang="en-US" dirty="0"/>
          </a:p>
          <a:p>
            <a:r>
              <a:rPr lang="en-US" dirty="0"/>
              <a:t>ISCHEMIA-CKD:  https://</a:t>
            </a:r>
            <a:r>
              <a:rPr lang="en-US" dirty="0" err="1"/>
              <a:t>clinicaltrials.gov</a:t>
            </a:r>
            <a:r>
              <a:rPr lang="en-US" dirty="0"/>
              <a:t>/ct2/show/NCT01985360?term=</a:t>
            </a:r>
            <a:r>
              <a:rPr lang="en-US" dirty="0" err="1"/>
              <a:t>ISCHEMIA-CKD&amp;draw</a:t>
            </a:r>
            <a:r>
              <a:rPr lang="en-US" dirty="0"/>
              <a:t>=2&amp;rank=1</a:t>
            </a:r>
          </a:p>
          <a:p>
            <a:r>
              <a:rPr lang="en-US" dirty="0" err="1"/>
              <a:t>www.ischemiatrial.org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ISCHEMIA-EXTEND:  </a:t>
            </a:r>
          </a:p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/ct2/show/NCT04894877?term=</a:t>
            </a:r>
            <a:r>
              <a:rPr lang="en-US" dirty="0" err="1"/>
              <a:t>ISCHEMIA+EXTEND&amp;draw</a:t>
            </a:r>
            <a:r>
              <a:rPr lang="en-US" dirty="0"/>
              <a:t>=2&amp;rank=1</a:t>
            </a:r>
          </a:p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/ct2/show/NCT04894877</a:t>
            </a:r>
          </a:p>
          <a:p>
            <a:r>
              <a:rPr lang="en-US" dirty="0"/>
              <a:t>https://</a:t>
            </a:r>
            <a:r>
              <a:rPr lang="en-US" dirty="0" err="1"/>
              <a:t>www.ischemiatrial.org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5935F-2F4B-EB40-BCE4-9B9E7DB7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1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00D4-9CFD-E8F1-C3E8-850ED1F01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5A1127-25CF-CAB5-2B1B-00DC107DD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C109A-A153-7A6E-B49F-102AAFFD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7090D-6498-2820-550A-DC0FC0F5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F058F-EC21-0E71-5516-044061E9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1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C8C35-6254-8FBC-68FE-E35D2511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FDB57-A496-6A8D-EF7B-13DD9FE78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EB88A-F018-15BE-F7C1-007063F3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2DD3F-2698-6C2E-62F2-C37811F0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D7D5A-021E-5F1D-9A37-F87E7DA1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0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F81837-9A35-09AD-512B-9DC5E5225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299A9-1021-BE7E-2162-AB743D24C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7ED3-5802-A780-3357-105D3A546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2D8E8-E334-921C-BD67-ACC24D78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DF6B8-E4EA-C3B4-F461-01A3ED8E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1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9464-2217-2761-1417-B2C6898C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B738F-1998-A846-3734-A99D20D8B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BEE2E-3C91-7FED-D6A8-6F01161F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C461B-131E-0B7F-DCF8-A0B7939DF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C4440-62EA-4B71-A607-83A27376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DFC7-32F2-8403-1D5D-FBFDB30B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C05EA-4D80-6A7C-8A97-403E4FBE2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42E5E-2E04-DBA9-32A9-08DF76F2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3A051-DD93-4BD5-DCC8-D7211764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71160-94A5-96E5-008C-38964D06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9F1FD-BCC1-4844-69D4-FBE6F6FC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AF69D-4794-E951-FFC8-3C6B80EB0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9B2F6-B1D3-61C5-47A9-47352D1E7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343DD-5204-0BF1-7D1E-FDC69B65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31BC9-3E5F-6A48-AEF1-CECDA286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FECA-187F-6632-2584-F9A2BF0C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1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5BA0F-0D87-57AF-1BDE-9F050C13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CE7C2-32A4-DCA1-6E55-17D3BA7F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BDEA4-AD86-B91F-5B8A-101F4F9E2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982A4-F952-13A4-40AB-362F1C5FB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34573D-1C05-9794-E0AF-E804696D0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7C18F-0AE2-D8C9-6122-044CCEBD5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634E41-CC7A-A1E6-E84C-908154F8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7EA3A-B2EC-BFA7-76BD-0BC9ED185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105-F599-106C-AB06-93C2AD52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97BDD-449B-3261-3713-91BBB082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E1EDB-706D-9065-8C19-059825EEF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AD2EE-2777-77FE-EE26-67010B187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3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167E8F-91DB-4EE1-C181-F9DFED13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FC3B22-083D-8E5A-4E3E-A4EA5976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56257-CF60-2735-98FF-1A473827D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6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54A1-2B40-D358-5186-EEE39413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1E6D-314E-A788-FA7D-501AFCF69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B85D-6C5C-6CE1-A1C6-00BC57760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11657-2F5D-8A71-438D-7FCB3557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C19E3-0FFD-6804-CC5D-B15478308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96CDB-04E8-C66C-8C5A-7AFC34362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0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B856-1B94-D51F-5077-3BF9F4B01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211E15-F84B-47B1-7D83-950854B51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1690D-5B34-E6D4-4D7B-4D71F4736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49C7-87C1-0A09-3F1D-A6AB32B1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A3248-E0C6-0B90-F9F9-6A7A5C95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BE1A7-EC64-91C0-64E4-23F44413C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7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AF20A-21B8-8F1C-D37A-2F46F1723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99BA2-62AB-FE42-08B5-024FCC6E0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CE739-88C8-C9DD-983A-7A2F0E5F0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A22D-69D8-1640-8A84-610958FC7E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F5C2D-2451-7E71-298E-8450D827F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5D1E0-A69D-347E-C75B-896EF0427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63D22-C50F-964B-9C10-E201BD78B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rt.org/heart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" y="444976"/>
            <a:ext cx="12192000" cy="766602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ISCHEMIA-CKD EXTEND</a:t>
            </a:r>
            <a:b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5-year follow-up of patients from the ISCHEMIA-CKD trial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781" y="1661159"/>
            <a:ext cx="5558877" cy="353568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  To assesses whether an initial invasive strategy —cardiac catheterization and revascularization when feasible plus optimal medical therapy (OMT) — reduces long-term all-cause mortality as compared with an initial conservative strategy of OMT for chronic coronary disease patients with moderate or severe ischemia over an extended 5-year period of follow-up.</a:t>
            </a: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 N=777, prospective, observational, international, randomized to invasive vs. conservative</a:t>
            </a: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Cumulative event rate of death from cardiovascular causes</a:t>
            </a:r>
            <a:endParaRPr lang="en-US" sz="15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/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Cumulative event rate of death from any cause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416A4AB-2A84-4C75-9CEB-2AA9F705A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56464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174290" y="6012914"/>
            <a:ext cx="435951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Presented by: 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Sripal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Bangalore, MD.  New York University School of Medicine.  © 2022, American Heart Association.  All rights reserved.</a:t>
            </a:r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6096000" y="4865489"/>
            <a:ext cx="3550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reflect the data available at the time of presentation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F1B5EE-AB38-154A-B16D-5EC9B574D129}"/>
              </a:ext>
            </a:extLst>
          </p:cNvPr>
          <p:cNvSpPr txBox="1"/>
          <p:nvPr/>
        </p:nvSpPr>
        <p:spPr>
          <a:xfrm>
            <a:off x="6096000" y="4619268"/>
            <a:ext cx="16979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Cumulative Incidence (%)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81828A-7984-9555-BD23-6847D79C0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25188"/>
              </p:ext>
            </p:extLst>
          </p:nvPr>
        </p:nvGraphicFramePr>
        <p:xfrm>
          <a:off x="6096000" y="1901794"/>
          <a:ext cx="5359179" cy="271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725">
                  <a:extLst>
                    <a:ext uri="{9D8B030D-6E8A-4147-A177-3AD203B41FA5}">
                      <a16:colId xmlns:a16="http://schemas.microsoft.com/office/drawing/2014/main" val="3787414033"/>
                    </a:ext>
                  </a:extLst>
                </a:gridCol>
                <a:gridCol w="1062902">
                  <a:extLst>
                    <a:ext uri="{9D8B030D-6E8A-4147-A177-3AD203B41FA5}">
                      <a16:colId xmlns:a16="http://schemas.microsoft.com/office/drawing/2014/main" val="2470642103"/>
                    </a:ext>
                  </a:extLst>
                </a:gridCol>
                <a:gridCol w="689736">
                  <a:extLst>
                    <a:ext uri="{9D8B030D-6E8A-4147-A177-3AD203B41FA5}">
                      <a16:colId xmlns:a16="http://schemas.microsoft.com/office/drawing/2014/main" val="2578391193"/>
                    </a:ext>
                  </a:extLst>
                </a:gridCol>
              </a:tblGrid>
              <a:tr h="533482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Conservative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N=389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Invasive        N=388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53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</a:t>
                      </a:r>
                      <a:r>
                        <a:rPr lang="en-GB" sz="1050" i="1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0.80, 1.37 (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en-US" sz="105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1.04)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356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53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Death</a:t>
                      </a:r>
                      <a:r>
                        <a:rPr lang="en-GB" sz="1050" i="1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0.89, 1.41</a:t>
                      </a:r>
                    </a:p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en-US" sz="1050" baseline="-25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</a:t>
                      </a:r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1.12)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9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patients with advanced CKD and chronic coronary disease, an invasive strategy does not reduce the 5-year risk of death compared to a conservative strategy.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346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ISCHEMIA-CKD EXTEND 5-year follow-up of patients from the ISCHEMIA-CKD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ISCHEMIA-CKD EXTEND 5-year follow-up of patients from the ISCHEMIA-CKD trial</dc:title>
  <dc:creator>Barbara Entl</dc:creator>
  <cp:lastModifiedBy>Alice Wolke</cp:lastModifiedBy>
  <cp:revision>3</cp:revision>
  <dcterms:created xsi:type="dcterms:W3CDTF">2022-08-28T20:31:16Z</dcterms:created>
  <dcterms:modified xsi:type="dcterms:W3CDTF">2022-08-29T13:17:01Z</dcterms:modified>
</cp:coreProperties>
</file>