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1"/>
    <a:srgbClr val="E8E8E8"/>
    <a:srgbClr val="C10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62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 Sims" userId="3a39a861-c8a3-4037-9f54-6b98e040355d" providerId="ADAL" clId="{B94AF6EB-B0B7-4F80-841A-ADBCAD63A76F}"/>
    <pc:docChg chg="modSld">
      <pc:chgData name="Stacey Sims" userId="3a39a861-c8a3-4037-9f54-6b98e040355d" providerId="ADAL" clId="{B94AF6EB-B0B7-4F80-841A-ADBCAD63A76F}" dt="2022-08-28T16:18:39.508" v="4" actId="20577"/>
      <pc:docMkLst>
        <pc:docMk/>
      </pc:docMkLst>
      <pc:sldChg chg="modSp mod">
        <pc:chgData name="Stacey Sims" userId="3a39a861-c8a3-4037-9f54-6b98e040355d" providerId="ADAL" clId="{B94AF6EB-B0B7-4F80-841A-ADBCAD63A76F}" dt="2022-08-28T16:18:39.508" v="4" actId="20577"/>
        <pc:sldMkLst>
          <pc:docMk/>
          <pc:sldMk cId="4169905402" sldId="256"/>
        </pc:sldMkLst>
        <pc:graphicFrameChg chg="modGraphic">
          <ac:chgData name="Stacey Sims" userId="3a39a861-c8a3-4037-9f54-6b98e040355d" providerId="ADAL" clId="{B94AF6EB-B0B7-4F80-841A-ADBCAD63A76F}" dt="2022-08-28T16:18:39.508" v="4" actId="20577"/>
          <ac:graphicFrameMkLst>
            <pc:docMk/>
            <pc:sldMk cId="4169905402" sldId="256"/>
            <ac:graphicFrameMk id="4" creationId="{C03820E9-47E4-4A08-9194-F9BBDD3BB7B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E571-E56E-490E-89B7-F29CEE9CF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1629D-23BB-45D8-A1B7-DBA07FF271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7E449-7B17-4D6A-B059-5CEA66F1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FCF06-0920-4C89-8E90-7F7A6B27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5593D-C782-4C12-9C2C-3DE4FDC15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827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DAF2-580D-4013-BFB2-5BF44617D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03BD4-C01D-46A1-A286-8B8CFD8457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66BB5-D8BD-4CCB-A2F7-3F884831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F5D1-8302-46FA-B257-3BDC71D7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80DF3-8872-4F19-950D-29182C11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137F26-50AA-48BF-AD23-F22E251B8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54CF59-7AB0-4F0F-8C35-17D6EFDD4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1D4C6-9F65-48CA-8E40-40FCB1B2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EEBD9-345F-44A8-A15E-2ED3B632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0B63C-A7BD-470E-B685-D9F3AA1D6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CFDC9-3806-4DD1-AA03-7B51FA335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20F0-8E38-4069-A0B6-D12CE67C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F89EA-10ED-4994-993F-AA9CD6FA7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57C4A-E5AD-470A-9CD6-45ED761E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6EC1-95F6-49CE-A776-F8409AC9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5A8F0-E5F1-4423-BF76-3630BAA4B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DAB073-FE26-4211-905E-6DB10271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3FB9-9BEA-41F6-99AC-C85BFAA3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B1549-C244-4CA8-91CF-B2CE942F6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19AD-7B05-4C2D-90E8-4A9567F3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4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2110-8D4C-44E1-AEE8-FF78BB415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3BE25-A768-4DEF-B78F-49B909C0A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628CF-1B8E-4C59-80A2-AE45715649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19F692-8225-4A46-95B3-5C4AEC602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1049B-B6D1-4E63-9A53-6431E661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EE6654-561E-4141-9302-82C03F8E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7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0AB80-AF7F-4054-944B-5E625339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5A570-A6F0-4FFC-8DCE-29ADA73E8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39BB2-7749-415A-B79E-3DC919AE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D998CD-42B7-4691-A521-FE124FAB5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30E4C-79E8-44B5-AE08-50BE3C7D9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DCC36-585E-48F4-9E49-7238D6E98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4D6633-E765-424D-B474-B38959A2F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50D688-335E-4B12-BA12-6B4863A3D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2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4E69-D1D4-42B6-BF8D-B8CD710FE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6EC23-0817-4180-8829-A1F2E746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5E5ECB-45C1-45A0-BB9F-457A6C8C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B442A-1A5F-477A-AAFE-EAEE824D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77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4479-F43C-4A6D-8D99-4CB7A3445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9003C4-3571-42F6-8671-FAEBB0C9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7439-C642-491A-A8E5-D21E92C7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8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2D82-525E-4E97-B4CE-262FCB3F5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BEC859-BBBE-4BD3-914D-A89BEC35E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D78FC4-4B79-48B3-924B-9E137C20C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945E-6D92-4AB9-8CD0-54B9AB1D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11785-B04F-4EA1-B908-C50C23778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225D8-2D05-4B1D-995F-DF5F4DD6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6702-CD38-4133-BE79-FE91030A6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6FBB66-D05A-4A7F-B82F-65356B2F7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E6915-EDC3-455C-9562-7F48447B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004CB-1565-437D-8F03-25A5534E2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8D098-4C90-4E40-86E0-17CD0A59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E0F6A2-4645-4A8E-9E90-5940874FC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7A776E-FEDA-4CE9-ADF2-A42228E0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B55060-793D-452D-9C5F-C9114CFE3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E9044-E576-4151-81D1-0BED29DB9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08163-F10E-4107-911E-E0457879E381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00AF-E3E9-49E6-B4EC-574DF03D23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DBBD6-946D-4602-A3CF-55F76BADCE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C36BF-4CFE-42C0-A5BA-3B6B1549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7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eart.org/heart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B253-F823-4A2A-A36A-8FF21C101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000" y="342901"/>
            <a:ext cx="11313160" cy="68579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en-US" sz="24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INVestIgation</a:t>
            </a:r>
            <a:r>
              <a:rPr lang="en-US" sz="24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en-US" sz="2400" b="1" dirty="0" err="1">
                <a:effectLst/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rheumatiC</a:t>
            </a:r>
            <a:r>
              <a:rPr lang="en-US" sz="2400" b="1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AF Treatment Using Vitamin K Antagonists, Rivaroxaban or Aspirin Studies, Non-inferiority (INVICTUS-VKA)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FC40A7-8CA2-4814-92E7-F4A8758623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000" y="1273880"/>
            <a:ext cx="4606758" cy="357949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Purpose:</a:t>
            </a:r>
            <a:r>
              <a:rPr lang="en-US" sz="1400" b="1" strike="noStrike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200" u="none" strike="noStrike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comprehensively evaluate rheumatic valvular heart disease (RVHD), Atrial fibrillation (AF)/flutter and stroke. 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</a:t>
            </a:r>
            <a:r>
              <a:rPr lang="en-US" sz="1200" dirty="0"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A international randomized, parallel group, open-label clinical trial of rivaroxaban versus standard vitamin K antagonists (VKA) therapy to evaluate non-inferiority of rivaroxaban to VKA, with testing for superiority if non-inferiority is satisfied (N=4,531 in final analysis).  Median follow up was 3.1 years.</a:t>
            </a:r>
            <a:endParaRPr lang="en-US" sz="1200" dirty="0">
              <a:effectLst/>
              <a:latin typeface="Lub Dub Condensed" panose="020B0506030403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400" b="1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rimary Outcome</a:t>
            </a:r>
            <a:r>
              <a:rPr lang="en-US" sz="1200" b="1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</a:t>
            </a:r>
            <a:r>
              <a:rPr lang="en-US" sz="1200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Composite of stroke/systemic </a:t>
            </a:r>
            <a:r>
              <a:rPr lang="en-US" sz="1200" dirty="0">
                <a:latin typeface="Lub Dub Condensed" panose="020B05060304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n-US" sz="1200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mbolism (ischemic, hemorrhagic, or undetermined type), </a:t>
            </a:r>
            <a:r>
              <a:rPr lang="en-US" sz="1200" dirty="0">
                <a:latin typeface="Lub Dub Condensed" panose="020B05060304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myocardial infarction (MI)</a:t>
            </a:r>
            <a:r>
              <a:rPr lang="en-US" sz="1200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death due to vascular or unknown cause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Secondary Outcome:  </a:t>
            </a:r>
            <a:r>
              <a:rPr lang="en-US" sz="1200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 from randomization to the first occurrence of MI; </a:t>
            </a:r>
            <a:r>
              <a:rPr lang="en-US" sz="1200" dirty="0"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200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ime from randomization to time of vascular death. Vascular death includes death due to stroke, </a:t>
            </a:r>
            <a:r>
              <a:rPr lang="en-US" sz="1200" dirty="0"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</a:t>
            </a:r>
            <a:r>
              <a:rPr lang="en-US" sz="1200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heart failure or cardiogenic shock, sudden death, or any other death due to cardiovascular causes.  In addition, death due to hemorrhage will be included</a:t>
            </a:r>
            <a:endParaRPr lang="en-US" sz="1200" b="1" u="sng" dirty="0">
              <a:effectLst/>
              <a:latin typeface="Lub Dub Condensed" panose="020B05060304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 Outcome Measures</a:t>
            </a:r>
            <a:r>
              <a:rPr lang="en-US" sz="1200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 Time from randomization to the first occurrence of a major </a:t>
            </a:r>
            <a:r>
              <a:rPr lang="en-US" sz="1200" dirty="0"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1200" dirty="0">
                <a:effectLst/>
                <a:latin typeface="Lub Dub Condensed" panose="020B05060304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leed using the ISTH major bleeding definition</a:t>
            </a:r>
            <a:endParaRPr lang="en-US" sz="1200" dirty="0">
              <a:effectLst/>
              <a:latin typeface="Lub Dub Condensed" panose="020B0506030403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100" dirty="0">
                <a:latin typeface="Arial Narrow" panose="020B0606020202030204" pitchFamily="34" charset="0"/>
                <a:cs typeface="Arial Narrow"/>
              </a:rPr>
              <a:t>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3820E9-47E4-4A08-9194-F9BBDD3BB7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345887"/>
              </p:ext>
            </p:extLst>
          </p:nvPr>
        </p:nvGraphicFramePr>
        <p:xfrm>
          <a:off x="4912982" y="1397766"/>
          <a:ext cx="7025018" cy="4449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772">
                  <a:extLst>
                    <a:ext uri="{9D8B030D-6E8A-4147-A177-3AD203B41FA5}">
                      <a16:colId xmlns:a16="http://schemas.microsoft.com/office/drawing/2014/main" val="1434452672"/>
                    </a:ext>
                  </a:extLst>
                </a:gridCol>
                <a:gridCol w="967053">
                  <a:extLst>
                    <a:ext uri="{9D8B030D-6E8A-4147-A177-3AD203B41FA5}">
                      <a16:colId xmlns:a16="http://schemas.microsoft.com/office/drawing/2014/main" val="2457790392"/>
                    </a:ext>
                  </a:extLst>
                </a:gridCol>
                <a:gridCol w="1300322">
                  <a:extLst>
                    <a:ext uri="{9D8B030D-6E8A-4147-A177-3AD203B41FA5}">
                      <a16:colId xmlns:a16="http://schemas.microsoft.com/office/drawing/2014/main" val="1168744472"/>
                    </a:ext>
                  </a:extLst>
                </a:gridCol>
                <a:gridCol w="230095">
                  <a:extLst>
                    <a:ext uri="{9D8B030D-6E8A-4147-A177-3AD203B41FA5}">
                      <a16:colId xmlns:a16="http://schemas.microsoft.com/office/drawing/2014/main" val="1289525498"/>
                    </a:ext>
                  </a:extLst>
                </a:gridCol>
                <a:gridCol w="1039528">
                  <a:extLst>
                    <a:ext uri="{9D8B030D-6E8A-4147-A177-3AD203B41FA5}">
                      <a16:colId xmlns:a16="http://schemas.microsoft.com/office/drawing/2014/main" val="2838829377"/>
                    </a:ext>
                  </a:extLst>
                </a:gridCol>
                <a:gridCol w="1044599">
                  <a:extLst>
                    <a:ext uri="{9D8B030D-6E8A-4147-A177-3AD203B41FA5}">
                      <a16:colId xmlns:a16="http://schemas.microsoft.com/office/drawing/2014/main" val="78650275"/>
                    </a:ext>
                  </a:extLst>
                </a:gridCol>
                <a:gridCol w="657649">
                  <a:extLst>
                    <a:ext uri="{9D8B030D-6E8A-4147-A177-3AD203B41FA5}">
                      <a16:colId xmlns:a16="http://schemas.microsoft.com/office/drawing/2014/main" val="3841304431"/>
                    </a:ext>
                  </a:extLst>
                </a:gridCol>
              </a:tblGrid>
              <a:tr h="6959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Outcomes % per year (n)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Rivaroxaban</a:t>
                      </a:r>
                    </a:p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(n</a:t>
                      </a:r>
                      <a:r>
                        <a:rPr lang="en-US" sz="1200">
                          <a:latin typeface="Arial Narrow" panose="020B0606020202030204" pitchFamily="34" charset="0"/>
                        </a:rPr>
                        <a:t>=2,275</a:t>
                      </a:r>
                      <a:r>
                        <a:rPr lang="en-US" sz="1200" dirty="0"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Standard Vitamin K antagonists (VKA) (n=2,256)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HR</a:t>
                      </a:r>
                    </a:p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(95%CI)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 Narrow" panose="020B0606020202030204" pitchFamily="34" charset="0"/>
                        </a:rPr>
                        <a:t>HR</a:t>
                      </a:r>
                    </a:p>
                    <a:p>
                      <a:pPr algn="ctr"/>
                      <a:r>
                        <a:rPr lang="en-US" sz="1100" dirty="0">
                          <a:latin typeface="Arial Narrow" panose="020B0606020202030204" pitchFamily="34" charset="0"/>
                        </a:rPr>
                        <a:t>(95%CI)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RMST difference, days (95% CI)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p value</a:t>
                      </a:r>
                    </a:p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(RMST)</a:t>
                      </a:r>
                    </a:p>
                  </a:txBody>
                  <a:tcPr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085222"/>
                  </a:ext>
                </a:extLst>
              </a:tr>
              <a:tr h="397136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Arial Narrow"/>
                          <a:cs typeface="Arial Narrow"/>
                        </a:rPr>
                        <a:t>Overall Primary Outcome Analysis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5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>
                        <a:latin typeface="Arial Narrow"/>
                        <a:cs typeface="Arial Narrow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919216"/>
                  </a:ext>
                </a:extLst>
              </a:tr>
              <a:tr h="2879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 Narrow" panose="020B0606020202030204" pitchFamily="34" charset="0"/>
                        </a:rPr>
                        <a:t>Primary composite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8.2% (560)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6.5% (444)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1.25 (1.10-1.41)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1.25</a:t>
                      </a:r>
                    </a:p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(1.10-1.41)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-76 (-121, -31)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 0.001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63089"/>
                  </a:ext>
                </a:extLst>
              </a:tr>
              <a:tr h="2879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Arial Narrow" panose="020B0606020202030204" pitchFamily="34" charset="0"/>
                        </a:rPr>
                        <a:t>Death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8.0 (552)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6.4 (442)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1.23 (1.09-1.40)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1.23</a:t>
                      </a:r>
                    </a:p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(1.09-1.40)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-72 (-117, -28)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0.001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468216"/>
                  </a:ext>
                </a:extLst>
              </a:tr>
              <a:tr h="34208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 Narrow" panose="020B0606020202030204" pitchFamily="34" charset="0"/>
                        </a:rPr>
                        <a:t>Ischemic stroke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1.1 (74)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0.7 (48)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1.53 (1.06-2.20)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1.53</a:t>
                      </a:r>
                    </a:p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(1.06-2.20)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-23 (-40, -6)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Arial Narrow" panose="020B0606020202030204" pitchFamily="34" charset="0"/>
                        </a:rPr>
                        <a:t>0.01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78144"/>
                  </a:ext>
                </a:extLst>
              </a:tr>
              <a:tr h="287913">
                <a:tc gridSpan="7"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latin typeface="Arial Narrow" panose="020B0606020202030204" pitchFamily="34" charset="0"/>
                        </a:rPr>
                        <a:t>Other Outcome Measures</a:t>
                      </a: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08873"/>
                  </a:ext>
                </a:extLst>
              </a:tr>
              <a:tr h="479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Major bleed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No difference</a:t>
                      </a:r>
                    </a:p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40 (0.67%)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No difference</a:t>
                      </a:r>
                    </a:p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56 (0.83%)</a:t>
                      </a:r>
                    </a:p>
                  </a:txBody>
                  <a:tcPr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57964"/>
                  </a:ext>
                </a:extLst>
              </a:tr>
              <a:tr h="479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Restricted mean survival time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1576 days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1652 days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>
                          <a:latin typeface="Arial Narrow" panose="020B0606020202030204" pitchFamily="34" charset="0"/>
                        </a:rPr>
                        <a:t>-121 to -31</a:t>
                      </a:r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-75 days </a:t>
                      </a:r>
                    </a:p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(-117, -34)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>
                          <a:latin typeface="Arial Narrow" panose="020B0606020202030204" pitchFamily="34" charset="0"/>
                        </a:rPr>
                        <a:t>&lt;0.01</a:t>
                      </a:r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150667"/>
                  </a:ext>
                </a:extLst>
              </a:tr>
              <a:tr h="327529">
                <a:tc>
                  <a:txBody>
                    <a:bodyPr/>
                    <a:lstStyle/>
                    <a:p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Incidence of death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1587 days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1660 days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-114 to -32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>
                          <a:latin typeface="Arial Narrow" panose="020B0606020202030204" pitchFamily="34" charset="0"/>
                        </a:rPr>
                        <a:t>-73 days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033337"/>
                  </a:ext>
                </a:extLst>
              </a:tr>
              <a:tr h="86374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Results: 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INVICTUS is the first trial to assess anticoagulant therapy for stroke prevention in patients with rheumatic heart disease and atrial fibrillation. In RVHD-AF, compared to rivaroxaban, VKAs reduced ischemic stroke and mortality, without increasing the risk of major bleeding. VKA should remain the standard of care </a:t>
                      </a:r>
                      <a:r>
                        <a:rPr lang="en-US" sz="1200" b="0" i="0" kern="120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for RVHD-AF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kern="1200" dirty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730112"/>
                  </a:ext>
                </a:extLst>
              </a:tr>
            </a:tbl>
          </a:graphicData>
        </a:graphic>
      </p:graphicFrame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0416A4AB-2A84-4C75-9CEB-2AA9F705A2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91" y="5637549"/>
            <a:ext cx="820419" cy="10779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37D953-16A7-40B9-A0DA-BE76C7827B89}"/>
              </a:ext>
            </a:extLst>
          </p:cNvPr>
          <p:cNvSpPr txBox="1"/>
          <p:nvPr/>
        </p:nvSpPr>
        <p:spPr>
          <a:xfrm>
            <a:off x="1297057" y="6176545"/>
            <a:ext cx="4324810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00" dirty="0">
                <a:latin typeface="Arial Narrow"/>
              </a:rPr>
              <a:t>Presented by: Ganesan Karthikeyan ESC 2022, The Digital Experience</a:t>
            </a:r>
          </a:p>
          <a:p>
            <a:pPr lvl="0"/>
            <a:r>
              <a:rPr lang="en-US" sz="1000" dirty="0">
                <a:latin typeface="Arial Narrow"/>
              </a:rPr>
              <a:t>© 2022, American Heart Association. All rights reserved</a:t>
            </a:r>
          </a:p>
          <a:p>
            <a:endParaRPr lang="en-US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6603FF00-F95E-46BA-B625-196DEB22884E}"/>
              </a:ext>
            </a:extLst>
          </p:cNvPr>
          <p:cNvSpPr txBox="1"/>
          <p:nvPr/>
        </p:nvSpPr>
        <p:spPr>
          <a:xfrm>
            <a:off x="8425491" y="5985875"/>
            <a:ext cx="4202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endParaRPr lang="en-US" sz="1200" dirty="0"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4169905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rchive xmlns="92fac17d-6bf2-43e0-8062-237a3e0069f0">true</Archive>
    <SharedWithUsers xmlns="a8141f85-a657-4eb9-a227-203e80c9c418">
      <UserInfo>
        <DisplayName>Anne Leonard</DisplayName>
        <AccountId>1942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53823A7280F48939A9462EAD672B4" ma:contentTypeVersion="22" ma:contentTypeDescription="Create a new document." ma:contentTypeScope="" ma:versionID="63938a1e1aeaa18a028c7d080f3df363">
  <xsd:schema xmlns:xsd="http://www.w3.org/2001/XMLSchema" xmlns:xs="http://www.w3.org/2001/XMLSchema" xmlns:p="http://schemas.microsoft.com/office/2006/metadata/properties" xmlns:ns2="a8141f85-a657-4eb9-a227-203e80c9c418" xmlns:ns3="dbddb092-ea66-4d4f-9ad2-c4b3e74ba5e4" xmlns:ns4="92fac17d-6bf2-43e0-8062-237a3e0069f0" targetNamespace="http://schemas.microsoft.com/office/2006/metadata/properties" ma:root="true" ma:fieldsID="58fb07f35e9f78e3609e800a62046986" ns2:_="" ns3:_="" ns4:_="">
    <xsd:import namespace="a8141f85-a657-4eb9-a227-203e80c9c418"/>
    <xsd:import namespace="dbddb092-ea66-4d4f-9ad2-c4b3e74ba5e4"/>
    <xsd:import namespace="92fac17d-6bf2-43e0-8062-237a3e0069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Archi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41f85-a657-4eb9-a227-203e80c9c41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ddb092-ea66-4d4f-9ad2-c4b3e74ba5e4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fac17d-6bf2-43e0-8062-237a3e0069f0" elementFormDefault="qualified">
    <xsd:import namespace="http://schemas.microsoft.com/office/2006/documentManagement/types"/>
    <xsd:import namespace="http://schemas.microsoft.com/office/infopath/2007/PartnerControls"/>
    <xsd:element name="Archive" ma:index="13" nillable="true" ma:displayName="Archive" ma:default="1" ma:indexed="true" ma:internalName="Archive">
      <xsd:simpleType>
        <xsd:restriction base="dms:Boolean"/>
      </xsd:simpleType>
    </xsd:element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f4f22ede-e726-4d3d-b195-8dfd25ae0d91" ContentTypeId="0x01" PreviousValue="false"/>
</file>

<file path=customXml/itemProps1.xml><?xml version="1.0" encoding="utf-8"?>
<ds:datastoreItem xmlns:ds="http://schemas.openxmlformats.org/officeDocument/2006/customXml" ds:itemID="{526B3A63-FCAA-4BDD-AE8B-FE707AE19D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B76963-FFE7-42A8-86B3-1363934A7BCF}">
  <ds:schemaRefs>
    <ds:schemaRef ds:uri="http://schemas.microsoft.com/office/2006/metadata/properties"/>
    <ds:schemaRef ds:uri="http://schemas.microsoft.com/office/2006/documentManagement/types"/>
    <ds:schemaRef ds:uri="a8141f85-a657-4eb9-a227-203e80c9c418"/>
    <ds:schemaRef ds:uri="92fac17d-6bf2-43e0-8062-237a3e0069f0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bddb092-ea66-4d4f-9ad2-c4b3e74ba5e4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474B79-1015-41E1-9EBD-70CF94927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41f85-a657-4eb9-a227-203e80c9c418"/>
    <ds:schemaRef ds:uri="dbddb092-ea66-4d4f-9ad2-c4b3e74ba5e4"/>
    <ds:schemaRef ds:uri="92fac17d-6bf2-43e0-8062-237a3e006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880D529-D70D-4962-B69B-BFEF9417265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2291</TotalTime>
  <Words>470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Lub Dub Condensed</vt:lpstr>
      <vt:lpstr>Office Theme</vt:lpstr>
      <vt:lpstr>INVestIgation of rheumatiC AF Treatment Using Vitamin K Antagonists, Rivaroxaban or Aspirin Studies, Non-inferiority (INVICTUS-VKA)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Perkins</dc:creator>
  <cp:lastModifiedBy>Stacey Sims</cp:lastModifiedBy>
  <cp:revision>51</cp:revision>
  <dcterms:created xsi:type="dcterms:W3CDTF">2018-08-07T17:30:22Z</dcterms:created>
  <dcterms:modified xsi:type="dcterms:W3CDTF">2022-08-28T16:18:42Z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0x0101001AA53823A7280F48939A9462EAD672B4</vt:lpwstr>
  </property>
</Properties>
</file>