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C0C0C1"/>
    <a:srgbClr val="333333"/>
    <a:srgbClr val="C10E21"/>
    <a:srgbClr val="D22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rt.org/heart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00" y="830865"/>
            <a:ext cx="11313160" cy="685799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Arial Narrow"/>
                <a:cs typeface="Arial Narrow"/>
              </a:rPr>
              <a:t>	</a:t>
            </a:r>
            <a:br>
              <a:rPr lang="en-US" sz="2400" b="1" dirty="0">
                <a:latin typeface="Arial Narrow"/>
                <a:cs typeface="Arial Narrow"/>
              </a:rPr>
            </a:br>
            <a:r>
              <a:rPr lang="en-US" sz="2700" b="1"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DELIVER: Dapagliflozin </a:t>
            </a:r>
            <a:r>
              <a:rPr lang="en-US" sz="2700" b="1" dirty="0"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Heart Failure with Mildly Reduced </a:t>
            </a:r>
            <a:br>
              <a:rPr lang="en-US" sz="2700" b="1" dirty="0"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700" b="1" dirty="0"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Preserved Ejection Fraction</a:t>
            </a:r>
            <a:br>
              <a:rPr lang="en-US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700" b="1" dirty="0"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1340192"/>
            <a:ext cx="4584698" cy="444174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/>
                <a:cs typeface="Arial Narrow"/>
              </a:rPr>
              <a:t>Purpose: </a:t>
            </a:r>
            <a:br>
              <a:rPr lang="en-US" sz="1400" dirty="0">
                <a:latin typeface="Arial Narrow" panose="020B0606020202030204" pitchFamily="34" charset="0"/>
                <a:cs typeface="Segoe UI" panose="020B0502040204020203" pitchFamily="34" charset="0"/>
              </a:rPr>
            </a:br>
            <a:r>
              <a:rPr lang="en-US" sz="1400" dirty="0">
                <a:effectLst/>
                <a:latin typeface="Arial Narrow"/>
                <a:ea typeface="Times New Roman" panose="02020603050405020304" pitchFamily="18" charset="0"/>
              </a:rPr>
              <a:t>To evaluate </a:t>
            </a:r>
            <a:r>
              <a:rPr lang="en-US" sz="1400" dirty="0">
                <a:latin typeface="Arial Narrow"/>
                <a:ea typeface="Times New Roman" panose="02020603050405020304" pitchFamily="18" charset="0"/>
              </a:rPr>
              <a:t>whether SGLT2 inhibitors (</a:t>
            </a:r>
            <a:r>
              <a:rPr lang="en-US" sz="1400" dirty="0">
                <a:effectLst/>
                <a:latin typeface="Arial Narrow"/>
                <a:ea typeface="Times New Roman" panose="02020603050405020304" pitchFamily="18" charset="0"/>
              </a:rPr>
              <a:t>dapagliflozin</a:t>
            </a:r>
            <a:r>
              <a:rPr lang="en-US" sz="1400" dirty="0">
                <a:latin typeface="Arial Narrow"/>
                <a:ea typeface="Times New Roman" panose="02020603050405020304" pitchFamily="18" charset="0"/>
              </a:rPr>
              <a:t>)</a:t>
            </a:r>
            <a:r>
              <a:rPr lang="en-US" sz="1400" dirty="0">
                <a:effectLst/>
                <a:latin typeface="Arial Narrow"/>
                <a:ea typeface="Times New Roman" panose="02020603050405020304" pitchFamily="18" charset="0"/>
              </a:rPr>
              <a:t> </a:t>
            </a:r>
            <a:r>
              <a:rPr lang="en-US" sz="1400" dirty="0">
                <a:latin typeface="Arial Narrow"/>
                <a:ea typeface="Times New Roman" panose="02020603050405020304" pitchFamily="18" charset="0"/>
              </a:rPr>
              <a:t>are effective in patients with heart failure and more than 40% left ventricular ejection fraction.</a:t>
            </a:r>
            <a:endParaRPr lang="en-US" sz="1400" b="1" dirty="0">
              <a:latin typeface="Arial Narrow"/>
              <a:cs typeface="Arial Narrow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400" b="1" dirty="0">
              <a:latin typeface="Arial Narrow"/>
              <a:cs typeface="Arial Narrow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/>
                <a:cs typeface="Arial Narrow"/>
              </a:rPr>
              <a:t>Trial Design</a:t>
            </a:r>
            <a:r>
              <a:rPr lang="en-US" sz="1400" dirty="0">
                <a:latin typeface="Arial Narrow"/>
                <a:cs typeface="Arial Narrow"/>
              </a:rPr>
              <a:t>: </a:t>
            </a:r>
            <a:r>
              <a:rPr lang="en-US" sz="1400" dirty="0">
                <a:solidFill>
                  <a:srgbClr val="000000"/>
                </a:solidFill>
                <a:effectLst/>
                <a:latin typeface="Arial Narrow"/>
                <a:ea typeface="Times New Roman" panose="02020603050405020304" pitchFamily="18" charset="0"/>
                <a:cs typeface="Calibri"/>
              </a:rPr>
              <a:t>This </a:t>
            </a:r>
            <a:r>
              <a:rPr lang="en-US" sz="1400" dirty="0">
                <a:solidFill>
                  <a:srgbClr val="000000"/>
                </a:solidFill>
                <a:latin typeface="Arial Narrow"/>
                <a:ea typeface="Times New Roman" panose="02020603050405020304" pitchFamily="18" charset="0"/>
                <a:cs typeface="Calibri"/>
              </a:rPr>
              <a:t>was</a:t>
            </a:r>
            <a:r>
              <a:rPr lang="en-US" sz="1400" dirty="0">
                <a:solidFill>
                  <a:srgbClr val="000000"/>
                </a:solidFill>
                <a:effectLst/>
                <a:latin typeface="Arial Narrow"/>
                <a:ea typeface="Times New Roman" panose="02020603050405020304" pitchFamily="18" charset="0"/>
                <a:cs typeface="Calibri"/>
              </a:rPr>
              <a:t> an international, multicenter, parallel-group, event-driven, randomized, double-blind, placebo-controlled study. N=</a:t>
            </a:r>
            <a:r>
              <a:rPr lang="en-US" sz="1400" dirty="0">
                <a:solidFill>
                  <a:srgbClr val="000000"/>
                </a:solidFill>
                <a:latin typeface="Arial Narrow"/>
                <a:ea typeface="Times New Roman" panose="02020603050405020304" pitchFamily="18" charset="0"/>
                <a:cs typeface="Calibri"/>
              </a:rPr>
              <a:t>6,263 patients with heart failure and a left ventricular ejection fraction of more than 40% were </a:t>
            </a:r>
            <a:r>
              <a:rPr lang="en-US" sz="1400" dirty="0">
                <a:solidFill>
                  <a:srgbClr val="000000"/>
                </a:solidFill>
                <a:effectLst/>
                <a:latin typeface="Arial Narrow"/>
                <a:ea typeface="Times New Roman" panose="02020603050405020304" pitchFamily="18" charset="0"/>
                <a:cs typeface="Calibri"/>
              </a:rPr>
              <a:t>randomized in a 1:1 ratio to receive either dapagliflozin 10 mg or placebo.</a:t>
            </a:r>
            <a:r>
              <a:rPr lang="en-US" sz="1400" dirty="0">
                <a:solidFill>
                  <a:srgbClr val="000000"/>
                </a:solidFill>
                <a:latin typeface="Arial Narrow"/>
                <a:ea typeface="Times New Roman" panose="02020603050405020304" pitchFamily="18" charset="0"/>
                <a:cs typeface="Calibri"/>
              </a:rPr>
              <a:t> </a:t>
            </a:r>
            <a:endParaRPr lang="en-US" sz="14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400" b="1" dirty="0">
              <a:latin typeface="Arial Narrow"/>
              <a:cs typeface="Arial Narrow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/>
                <a:cs typeface="Arial Narrow"/>
              </a:rPr>
              <a:t>Primary Endpoint: </a:t>
            </a:r>
            <a:r>
              <a:rPr lang="en-US" sz="1400" dirty="0">
                <a:latin typeface="Arial Narrow"/>
                <a:cs typeface="Arial"/>
              </a:rPr>
              <a:t>Time-to-event analysis of a composite of worsening heart failure (defined as unplanned hospitalization for heart failure or an urgent visit for heart failure) or cardiovascular death [</a:t>
            </a:r>
            <a:r>
              <a:rPr lang="en-US" sz="1400" dirty="0">
                <a:latin typeface="Arial Narrow"/>
                <a:ea typeface="Times New Roman" panose="02020603050405020304" pitchFamily="18" charset="0"/>
                <a:cs typeface="Arial"/>
              </a:rPr>
              <a:t>over a median of 2.3 years]. </a:t>
            </a:r>
            <a:endParaRPr lang="en-US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400" b="1" dirty="0">
              <a:latin typeface="Arial Narrow"/>
              <a:cs typeface="Arial Narrow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Arial Narrow"/>
                <a:cs typeface="Arial Narrow"/>
              </a:rPr>
              <a:t>Other Endpoints</a:t>
            </a:r>
            <a:r>
              <a:rPr lang="en-US" sz="1400" dirty="0">
                <a:latin typeface="Arial Narrow"/>
                <a:cs typeface="Arial Narrow"/>
              </a:rPr>
              <a:t>: Total number of worsening heart failure events and cardiovascular death, death from any cause, and change in total symptoms score of KCCQ at 8 months. 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3820E9-47E4-4A08-9194-F9BBDD3BB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55608"/>
              </p:ext>
            </p:extLst>
          </p:nvPr>
        </p:nvGraphicFramePr>
        <p:xfrm>
          <a:off x="4905376" y="1292866"/>
          <a:ext cx="7032623" cy="453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650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240674">
                  <a:extLst>
                    <a:ext uri="{9D8B030D-6E8A-4147-A177-3AD203B41FA5}">
                      <a16:colId xmlns:a16="http://schemas.microsoft.com/office/drawing/2014/main" val="1812892020"/>
                    </a:ext>
                  </a:extLst>
                </a:gridCol>
                <a:gridCol w="1200899">
                  <a:extLst>
                    <a:ext uri="{9D8B030D-6E8A-4147-A177-3AD203B41FA5}">
                      <a16:colId xmlns:a16="http://schemas.microsoft.com/office/drawing/2014/main" val="3627460989"/>
                    </a:ext>
                  </a:extLst>
                </a:gridCol>
              </a:tblGrid>
              <a:tr h="74571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 Narrow" panose="020B0606020202030204" pitchFamily="34" charset="0"/>
                        </a:rPr>
                        <a:t>Results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</a:rPr>
                        <a:t>Dapagliflozin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 Narrow"/>
                        </a:rPr>
                        <a:t>Placebo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P-value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20501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>
                          <a:latin typeface="Arial Narrow"/>
                        </a:rPr>
                        <a:t>Primary Composite Outcome – no.(%): Time to first occurrence of: 1) CV death; 2) Hospitalization for HF; 3) Urgent visit for HF </a:t>
                      </a:r>
                      <a:endParaRPr lang="en-US" sz="1600">
                        <a:latin typeface="Arial Narrow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 512 (16.4) 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610 (19.5) 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&lt; 0.001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44164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>
                          <a:latin typeface="Arial Narrow"/>
                          <a:cs typeface="Arial Narrow"/>
                        </a:rPr>
                        <a:t>Total # of worsening HF events + Death </a:t>
                      </a:r>
                      <a:endParaRPr lang="en-US" sz="160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815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1057 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/>
                        </a:rPr>
                        <a:t>&lt; 0.001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38229"/>
                  </a:ext>
                </a:extLst>
              </a:tr>
              <a:tr h="44164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/>
                          <a:ea typeface="+mn-ea"/>
                        </a:rPr>
                        <a:t>Death from any cause – no. (%)</a:t>
                      </a:r>
                      <a:endParaRPr lang="en-US"/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497 (15.9)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US" sz="1600" dirty="0">
                        <a:latin typeface="Arial Narrow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>
                          <a:latin typeface="Arial Narrow"/>
                        </a:rPr>
                        <a:t>526 (16.8)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endParaRPr lang="en-US" sz="1600" dirty="0">
                        <a:latin typeface="Arial Narrow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>
                          <a:latin typeface="Arial Narrow"/>
                        </a:rPr>
                        <a:t>NA</a:t>
                      </a:r>
                      <a:endParaRPr lang="en-US" dirty="0"/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412340"/>
                  </a:ext>
                </a:extLst>
              </a:tr>
              <a:tr h="3882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>
                          <a:latin typeface="Arial Narrow"/>
                        </a:rPr>
                        <a:t>Change in</a:t>
                      </a:r>
                      <a:r>
                        <a:rPr lang="el-GR" sz="1600" dirty="0">
                          <a:latin typeface="Arial Narrow"/>
                        </a:rPr>
                        <a:t> </a:t>
                      </a:r>
                      <a:r>
                        <a:rPr lang="en-US" sz="1600" dirty="0">
                          <a:latin typeface="Arial Narrow"/>
                        </a:rPr>
                        <a:t>total symptom score of KCCQ at 8 months</a:t>
                      </a:r>
                      <a:endParaRPr lang="en-US" dirty="0"/>
                    </a:p>
                  </a:txBody>
                  <a:tcPr>
                    <a:solidFill>
                      <a:srgbClr val="E8E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Arial Narrow"/>
                        </a:rPr>
                        <a:t>Win ratio, 1.11; 95% CI, 1.03-1.21; P=0.009</a:t>
                      </a:r>
                    </a:p>
                  </a:txBody>
                  <a:tcP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262669"/>
                  </a:ext>
                </a:extLst>
              </a:tr>
              <a:tr h="1123999">
                <a:tc gridSpan="4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Results: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Among individuals with heart failure and a mildly reduced or preserved ejection fraction,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dapagloflozin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 reduced the combined risk of worsening heart failure or cardiovascular death. 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528841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416A4AB-2A84-4C75-9CEB-2AA9F705A2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5646421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148008" y="6234729"/>
            <a:ext cx="38633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Presented by: Dr. Scott Solomon for the DELIVER Investigators</a:t>
            </a:r>
          </a:p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© 2022, American Heart Association. All rights reserved</a:t>
            </a:r>
            <a:endParaRPr lang="en-US" sz="10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AD5CC-2E91-44AE-8938-A6DF7D20A4AE}"/>
              </a:ext>
            </a:extLst>
          </p:cNvPr>
          <p:cNvSpPr txBox="1"/>
          <p:nvPr/>
        </p:nvSpPr>
        <p:spPr>
          <a:xfrm>
            <a:off x="4905376" y="5862251"/>
            <a:ext cx="6098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Results reflect the data available at the time of presentation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0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1" ma:contentTypeDescription="Create a new document." ma:contentTypeScope="" ma:versionID="0db2a0682af31f8a80a8f48dfc5a4037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94bf87de5c1525517b6857d4c006b39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B76963-FFE7-42A8-86B3-1363934A7BCF}">
  <ds:schemaRefs>
    <ds:schemaRef ds:uri="http://purl.org/dc/elements/1.1/"/>
    <ds:schemaRef ds:uri="http://schemas.microsoft.com/office/infopath/2007/PartnerControls"/>
    <ds:schemaRef ds:uri="92fac17d-6bf2-43e0-8062-237a3e0069f0"/>
    <ds:schemaRef ds:uri="http://schemas.microsoft.com/office/2006/metadata/properties"/>
    <ds:schemaRef ds:uri="http://purl.org/dc/terms/"/>
    <ds:schemaRef ds:uri="a8141f85-a657-4eb9-a227-203e80c9c418"/>
    <ds:schemaRef ds:uri="http://schemas.microsoft.com/office/2006/documentManagement/types"/>
    <ds:schemaRef ds:uri="http://schemas.openxmlformats.org/package/2006/metadata/core-properties"/>
    <ds:schemaRef ds:uri="dbddb092-ea66-4d4f-9ad2-c4b3e74ba5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AE3168-1A21-4F74-8F5D-7F083DD43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327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  DELIVER: Dapagliflozin in Heart Failure with Mildly Reduced  and Preserved Ejection Fraction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Stacey Sims</cp:lastModifiedBy>
  <cp:revision>144</cp:revision>
  <dcterms:created xsi:type="dcterms:W3CDTF">2018-08-07T17:30:22Z</dcterms:created>
  <dcterms:modified xsi:type="dcterms:W3CDTF">2022-08-27T12:29:37Z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