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C0C0C1"/>
    <a:srgbClr val="333333"/>
    <a:srgbClr val="C10E21"/>
    <a:srgbClr val="D225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62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1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cey Sims" userId="3a39a861-c8a3-4037-9f54-6b98e040355d" providerId="ADAL" clId="{4DAAB248-D418-41B9-A086-297C2BFC6DCA}"/>
    <pc:docChg chg="modSld">
      <pc:chgData name="Stacey Sims" userId="3a39a861-c8a3-4037-9f54-6b98e040355d" providerId="ADAL" clId="{4DAAB248-D418-41B9-A086-297C2BFC6DCA}" dt="2022-08-27T12:20:30.899" v="1" actId="20577"/>
      <pc:docMkLst>
        <pc:docMk/>
      </pc:docMkLst>
      <pc:sldChg chg="modSp mod">
        <pc:chgData name="Stacey Sims" userId="3a39a861-c8a3-4037-9f54-6b98e040355d" providerId="ADAL" clId="{4DAAB248-D418-41B9-A086-297C2BFC6DCA}" dt="2022-08-27T12:20:30.899" v="1" actId="20577"/>
        <pc:sldMkLst>
          <pc:docMk/>
          <pc:sldMk cId="4169905402" sldId="256"/>
        </pc:sldMkLst>
        <pc:spChg chg="mod">
          <ac:chgData name="Stacey Sims" userId="3a39a861-c8a3-4037-9f54-6b98e040355d" providerId="ADAL" clId="{4DAAB248-D418-41B9-A086-297C2BFC6DCA}" dt="2022-08-27T12:20:30.899" v="1" actId="20577"/>
          <ac:spMkLst>
            <pc:docMk/>
            <pc:sldMk cId="4169905402" sldId="256"/>
            <ac:spMk id="2" creationId="{53CDB253-F823-4A2A-A36A-8FF21C101FC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8E571-E56E-490E-89B7-F29CEE9CF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71629D-23BB-45D8-A1B7-DBA07FF271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7E449-7B17-4D6A-B059-5CEA66F19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FCF06-0920-4C89-8E90-7F7A6B277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5593D-C782-4C12-9C2C-3DE4FDC15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827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5DAF2-580D-4013-BFB2-5BF44617D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A03BD4-C01D-46A1-A286-8B8CFD8457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266BB5-D8BD-4CCB-A2F7-3F8848318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AF5D1-8302-46FA-B257-3BDC71D7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580DF3-8872-4F19-950D-29182C11D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96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137F26-50AA-48BF-AD23-F22E251B8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54CF59-7AB0-4F0F-8C35-17D6EFDD4F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1D4C6-9F65-48CA-8E40-40FCB1B27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EEBD9-345F-44A8-A15E-2ED3B632D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0B63C-A7BD-470E-B685-D9F3AA1D6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31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CFDC9-3806-4DD1-AA03-7B51FA335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B20F0-8E38-4069-A0B6-D12CE67C2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F89EA-10ED-4994-993F-AA9CD6FA7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57C4A-E5AD-470A-9CD6-45ED761E2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06EC1-95F6-49CE-A776-F8409AC94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674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5A8F0-E5F1-4423-BF76-3630BAA4B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DAB073-FE26-4211-905E-6DB102719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C3FB9-9BEA-41F6-99AC-C85BFAA3B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B1549-C244-4CA8-91CF-B2CE942F6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B19AD-7B05-4C2D-90E8-4A9567F37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34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F2110-8D4C-44E1-AEE8-FF78BB415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3BE25-A768-4DEF-B78F-49B909C0A2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628CF-1B8E-4C59-80A2-AE45715649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19F692-8225-4A46-95B3-5C4AEC602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1049B-B6D1-4E63-9A53-6431E661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EE6654-561E-4141-9302-82C03F8E5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074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0AB80-AF7F-4054-944B-5E625339A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25A570-A6F0-4FFC-8DCE-29ADA73E84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439BB2-7749-415A-B79E-3DC919AE4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D998CD-42B7-4691-A521-FE124FAB50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630E4C-79E8-44B5-AE08-50BE3C7D9F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FDCC36-585E-48F4-9E49-7238D6E98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4D6633-E765-424D-B474-B38959A2F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50D688-335E-4B12-BA12-6B4863A3D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32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B4E69-D1D4-42B6-BF8D-B8CD710FE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46EC23-0817-4180-8829-A1F2E746C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5E5ECB-45C1-45A0-BB9F-457A6C8C5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EB442A-1A5F-477A-AAFE-EAEE824D2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770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324479-F43C-4A6D-8D99-4CB7A3445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9003C4-3571-42F6-8671-FAEBB0C9D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7439-C642-491A-A8E5-D21E92C74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48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B2D82-525E-4E97-B4CE-262FCB3F5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EC859-BBBE-4BD3-914D-A89BEC35E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D78FC4-4B79-48B3-924B-9E137C20CE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AD945E-6D92-4AB9-8CD0-54B9AB1D2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11785-B04F-4EA1-B908-C50C23778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C225D8-2D05-4B1D-995F-DF5F4DD62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637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76702-CD38-4133-BE79-FE91030A6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6FBB66-D05A-4A7F-B82F-65356B2F7C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9E6915-EDC3-455C-9562-7F48447BC4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2004CB-1565-437D-8F03-25A5534E2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F8D098-4C90-4E40-86E0-17CD0A599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E0F6A2-4645-4A8E-9E90-5940874FC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27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7A776E-FEDA-4CE9-ADF2-A42228E0F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B55060-793D-452D-9C5F-C9114CFE3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E9044-E576-4151-81D1-0BED29DB9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200AF-E3E9-49E6-B4EC-574DF03D23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DBBD6-946D-4602-A3CF-55F76BADCE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77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eart.org/heartor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DB253-F823-4A2A-A36A-8FF21C101F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666" y="180390"/>
            <a:ext cx="11313160" cy="571396"/>
          </a:xfrm>
        </p:spPr>
        <p:txBody>
          <a:bodyPr>
            <a:normAutofit fontScale="90000"/>
          </a:bodyPr>
          <a:lstStyle/>
          <a:p>
            <a:r>
              <a:rPr lang="en-US" sz="2400" b="1" dirty="0">
                <a:latin typeface="Arial Narrow"/>
                <a:cs typeface="Arial Narrow"/>
              </a:rPr>
              <a:t>	</a:t>
            </a:r>
            <a:r>
              <a:rPr lang="en-US" sz="2400" b="1" i="0" dirty="0">
                <a:solidFill>
                  <a:srgbClr val="212529"/>
                </a:solidFill>
                <a:effectLst/>
                <a:latin typeface="+mn-lt"/>
              </a:rPr>
              <a:t>DANFLU-1:  High-dose vs. standard-dose quadrivalent influenza vaccine in elderly adults</a:t>
            </a:r>
            <a:endParaRPr lang="en-US" sz="2400" b="1" dirty="0">
              <a:highlight>
                <a:srgbClr val="FFFF00"/>
              </a:highlight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FC40A7-8CA2-4814-92E7-F4A8758623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105" y="1019655"/>
            <a:ext cx="3934327" cy="4420119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cs typeface="Arial Narrow"/>
              </a:rPr>
              <a:t>Purpose</a:t>
            </a:r>
            <a:r>
              <a:rPr lang="en-US" sz="1600" dirty="0">
                <a:cs typeface="Arial Narrow"/>
              </a:rPr>
              <a:t>: </a:t>
            </a:r>
            <a:r>
              <a:rPr lang="en-US" sz="1600" dirty="0">
                <a:solidFill>
                  <a:srgbClr val="000000"/>
                </a:solidFill>
                <a:cs typeface="Arial Narrow"/>
              </a:rPr>
              <a:t>T</a:t>
            </a:r>
            <a:r>
              <a:rPr lang="en-US" sz="1600" b="0" i="0" dirty="0">
                <a:solidFill>
                  <a:srgbClr val="000000"/>
                </a:solidFill>
                <a:effectLst/>
              </a:rPr>
              <a:t>o evaluate the feasibility of integrating an individually randomized trial into routine seasonal influenza vaccination practice and using administrative health registries for collection of both baseline, outcome, and safety data.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cs typeface="Arial Narrow"/>
              </a:rPr>
              <a:t>Trial Design</a:t>
            </a:r>
            <a:r>
              <a:rPr lang="en-US" sz="1600" dirty="0">
                <a:cs typeface="Arial Narrow"/>
              </a:rPr>
              <a:t>: N= 12,477, open-label, active controlled randomized feasibility trial</a:t>
            </a:r>
            <a:br>
              <a:rPr lang="en-US" sz="1600" dirty="0">
                <a:cs typeface="Arial Narrow"/>
              </a:rPr>
            </a:br>
            <a:endParaRPr lang="en-US" sz="1600" dirty="0">
              <a:cs typeface="Arial Narrow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1600" b="1" dirty="0">
                <a:cs typeface="Arial Narrow"/>
              </a:rPr>
              <a:t>Primary Outcomes included: </a:t>
            </a:r>
            <a:r>
              <a:rPr lang="en-US" sz="1600" dirty="0">
                <a:cs typeface="Arial Narrow"/>
              </a:rPr>
              <a:t>Hospitalizations for influenza or pneumonia, hospitalizations for cardio-respiratory disease,</a:t>
            </a:r>
            <a:r>
              <a:rPr lang="en-US" sz="1600" b="1" dirty="0">
                <a:cs typeface="Arial Narrow"/>
              </a:rPr>
              <a:t> </a:t>
            </a:r>
            <a:r>
              <a:rPr lang="en-US" sz="1600" dirty="0">
                <a:cs typeface="Arial Narrow"/>
              </a:rPr>
              <a:t>hospitalizations for any cause, hospitalizations for cardiovascular events (including cardiovascular disease, atrial fibrillation, stroke, and heart failure), all-cause death, and cardiovascular death</a:t>
            </a:r>
            <a:endParaRPr lang="en-US" sz="1400" i="0" dirty="0">
              <a:solidFill>
                <a:srgbClr val="000000"/>
              </a:solidFill>
              <a:effectLst/>
            </a:endParaRPr>
          </a:p>
          <a:p>
            <a:pPr algn="l">
              <a:lnSpc>
                <a:spcPct val="100000"/>
              </a:lnSpc>
            </a:pPr>
            <a:endParaRPr lang="en-US" sz="1900" b="0" i="0" dirty="0">
              <a:solidFill>
                <a:srgbClr val="000000"/>
              </a:solidFill>
              <a:effectLst/>
              <a:highlight>
                <a:srgbClr val="FFFF00"/>
              </a:highlight>
              <a:latin typeface="Arial Narrow" panose="020B0606020202030204" pitchFamily="34" charset="0"/>
            </a:endParaRPr>
          </a:p>
        </p:txBody>
      </p:sp>
      <p:pic>
        <p:nvPicPr>
          <p:cNvPr id="6" name="Picture 5">
            <a:hlinkClick r:id="rId2"/>
            <a:extLst>
              <a:ext uri="{FF2B5EF4-FFF2-40B4-BE49-F238E27FC236}">
                <a16:creationId xmlns:a16="http://schemas.microsoft.com/office/drawing/2014/main" id="{0416A4AB-2A84-4C75-9CEB-2AA9F705A22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1" y="5646421"/>
            <a:ext cx="820419" cy="107799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337D953-16A7-40B9-A0DA-BE76C7827B89}"/>
              </a:ext>
            </a:extLst>
          </p:cNvPr>
          <p:cNvSpPr txBox="1"/>
          <p:nvPr/>
        </p:nvSpPr>
        <p:spPr>
          <a:xfrm>
            <a:off x="1170631" y="6305955"/>
            <a:ext cx="582184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dirty="0">
                <a:solidFill>
                  <a:prstClr val="black"/>
                </a:solidFill>
              </a:rPr>
              <a:t>Presented by:</a:t>
            </a:r>
            <a:r>
              <a:rPr lang="en-US" sz="1000" dirty="0">
                <a:solidFill>
                  <a:srgbClr val="212529"/>
                </a:solidFill>
              </a:rPr>
              <a:t> </a:t>
            </a:r>
            <a:r>
              <a:rPr lang="en-US" sz="1000" b="0" i="0" dirty="0" err="1">
                <a:solidFill>
                  <a:srgbClr val="212529"/>
                </a:solidFill>
                <a:effectLst/>
                <a:latin typeface="Interstate WGL"/>
              </a:rPr>
              <a:t>Niklas</a:t>
            </a:r>
            <a:r>
              <a:rPr lang="en-US" sz="1000" b="0" i="0" dirty="0">
                <a:solidFill>
                  <a:srgbClr val="212529"/>
                </a:solidFill>
                <a:effectLst/>
                <a:latin typeface="Interstate WGL"/>
              </a:rPr>
              <a:t> </a:t>
            </a:r>
            <a:r>
              <a:rPr lang="en-US" sz="1000" b="0" i="0" dirty="0" err="1">
                <a:solidFill>
                  <a:srgbClr val="212529"/>
                </a:solidFill>
                <a:effectLst/>
                <a:latin typeface="Interstate WGL"/>
              </a:rPr>
              <a:t>Dyrby</a:t>
            </a:r>
            <a:r>
              <a:rPr lang="en-US" sz="1000" b="0" i="0" dirty="0">
                <a:solidFill>
                  <a:srgbClr val="212529"/>
                </a:solidFill>
                <a:effectLst/>
                <a:latin typeface="Interstate WGL"/>
              </a:rPr>
              <a:t> Johansen (</a:t>
            </a:r>
            <a:r>
              <a:rPr lang="en-US" sz="1000" b="0" i="0" dirty="0" err="1">
                <a:solidFill>
                  <a:srgbClr val="212529"/>
                </a:solidFill>
                <a:effectLst/>
                <a:latin typeface="Interstate WGL"/>
              </a:rPr>
              <a:t>Herlev</a:t>
            </a:r>
            <a:r>
              <a:rPr lang="en-US" sz="1000" b="0" i="0" dirty="0">
                <a:solidFill>
                  <a:srgbClr val="212529"/>
                </a:solidFill>
                <a:effectLst/>
                <a:latin typeface="Interstate WGL"/>
              </a:rPr>
              <a:t> and Gentofte Hospital - Copenhagen, Denmark)</a:t>
            </a:r>
            <a:endParaRPr lang="en-US" sz="1000" dirty="0">
              <a:solidFill>
                <a:srgbClr val="212529"/>
              </a:solidFill>
            </a:endParaRPr>
          </a:p>
          <a:p>
            <a:pPr lvl="0"/>
            <a:r>
              <a:rPr lang="en-US" sz="1000" dirty="0">
                <a:solidFill>
                  <a:prstClr val="black"/>
                </a:solidFill>
              </a:rPr>
              <a:t>© 2022, American Heart Association. All rights reserved</a:t>
            </a:r>
            <a:endParaRPr lang="en-US" sz="1000" dirty="0">
              <a:solidFill>
                <a:prstClr val="white"/>
              </a:solidFill>
            </a:endParaRP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1AD5CC-2E91-44AE-8938-A6DF7D20A4AE}"/>
              </a:ext>
            </a:extLst>
          </p:cNvPr>
          <p:cNvSpPr txBox="1"/>
          <p:nvPr/>
        </p:nvSpPr>
        <p:spPr>
          <a:xfrm>
            <a:off x="6685858" y="6163072"/>
            <a:ext cx="60981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endParaRPr lang="en-US" dirty="0"/>
          </a:p>
        </p:txBody>
      </p:sp>
      <p:graphicFrame>
        <p:nvGraphicFramePr>
          <p:cNvPr id="4" name="Table 7">
            <a:extLst>
              <a:ext uri="{FF2B5EF4-FFF2-40B4-BE49-F238E27FC236}">
                <a16:creationId xmlns:a16="http://schemas.microsoft.com/office/drawing/2014/main" id="{6247524B-19FC-0A85-FD89-58362824D0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336542"/>
              </p:ext>
            </p:extLst>
          </p:nvPr>
        </p:nvGraphicFramePr>
        <p:xfrm>
          <a:off x="4619937" y="905788"/>
          <a:ext cx="7167690" cy="5043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0753">
                  <a:extLst>
                    <a:ext uri="{9D8B030D-6E8A-4147-A177-3AD203B41FA5}">
                      <a16:colId xmlns:a16="http://schemas.microsoft.com/office/drawing/2014/main" val="814000157"/>
                    </a:ext>
                  </a:extLst>
                </a:gridCol>
                <a:gridCol w="1248106">
                  <a:extLst>
                    <a:ext uri="{9D8B030D-6E8A-4147-A177-3AD203B41FA5}">
                      <a16:colId xmlns:a16="http://schemas.microsoft.com/office/drawing/2014/main" val="3668352754"/>
                    </a:ext>
                  </a:extLst>
                </a:gridCol>
                <a:gridCol w="1296908">
                  <a:extLst>
                    <a:ext uri="{9D8B030D-6E8A-4147-A177-3AD203B41FA5}">
                      <a16:colId xmlns:a16="http://schemas.microsoft.com/office/drawing/2014/main" val="19509478"/>
                    </a:ext>
                  </a:extLst>
                </a:gridCol>
                <a:gridCol w="1791923">
                  <a:extLst>
                    <a:ext uri="{9D8B030D-6E8A-4147-A177-3AD203B41FA5}">
                      <a16:colId xmlns:a16="http://schemas.microsoft.com/office/drawing/2014/main" val="260975727"/>
                    </a:ext>
                  </a:extLst>
                </a:gridCol>
              </a:tblGrid>
              <a:tr h="627248">
                <a:tc>
                  <a:txBody>
                    <a:bodyPr/>
                    <a:lstStyle/>
                    <a:p>
                      <a:r>
                        <a:rPr lang="en-US" sz="1400" dirty="0"/>
                        <a:t>Clinical Outcomes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QIV-HD </a:t>
                      </a:r>
                    </a:p>
                    <a:p>
                      <a:pPr algn="ctr"/>
                      <a:r>
                        <a:rPr lang="en-US" sz="1400" dirty="0"/>
                        <a:t>N= 6,245</a:t>
                      </a:r>
                    </a:p>
                    <a:p>
                      <a:pPr algn="ctr"/>
                      <a:r>
                        <a:rPr lang="en-US" sz="1200" dirty="0"/>
                        <a:t>No. of events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QIV-SD</a:t>
                      </a:r>
                    </a:p>
                    <a:p>
                      <a:pPr algn="ctr"/>
                      <a:r>
                        <a:rPr lang="en-US" sz="1400" dirty="0"/>
                        <a:t>N = 6,232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No. of events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rVE</a:t>
                      </a:r>
                      <a:r>
                        <a:rPr lang="en-US" sz="1400" dirty="0"/>
                        <a:t> (95% CI) </a:t>
                      </a:r>
                    </a:p>
                    <a:p>
                      <a:pPr algn="ctr"/>
                      <a:r>
                        <a:rPr lang="en-US" sz="1400" dirty="0"/>
                        <a:t>%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946386"/>
                  </a:ext>
                </a:extLst>
              </a:tr>
              <a:tr h="463618">
                <a:tc>
                  <a:txBody>
                    <a:bodyPr/>
                    <a:lstStyle/>
                    <a:p>
                      <a:r>
                        <a:rPr lang="en-US" sz="1300" dirty="0"/>
                        <a:t>Hospitalization for influenza or pneumonia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10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28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61.4 (24.4 - 84.6)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398468"/>
                  </a:ext>
                </a:extLst>
              </a:tr>
              <a:tr h="463618">
                <a:tc>
                  <a:txBody>
                    <a:bodyPr/>
                    <a:lstStyle/>
                    <a:p>
                      <a:r>
                        <a:rPr lang="en-US" sz="1300" dirty="0"/>
                        <a:t>Hospitalization for cardio-respiratory disease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103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117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12.1 (-15.5 - 33.3)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420979"/>
                  </a:ext>
                </a:extLst>
              </a:tr>
              <a:tr h="463618">
                <a:tc>
                  <a:txBody>
                    <a:bodyPr/>
                    <a:lstStyle/>
                    <a:p>
                      <a:r>
                        <a:rPr lang="en-US" sz="1300" dirty="0"/>
                        <a:t>Hospitalization for cardiovascular disease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81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82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-1.0 (-39.1 - 26.6)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728410"/>
                  </a:ext>
                </a:extLst>
              </a:tr>
              <a:tr h="272716">
                <a:tc>
                  <a:txBody>
                    <a:bodyPr/>
                    <a:lstStyle/>
                    <a:p>
                      <a:r>
                        <a:rPr lang="en-US" sz="1300" dirty="0"/>
                        <a:t>Hospitalization for any cause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513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550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6.9 (-5.2 - 17.6)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901586"/>
                  </a:ext>
                </a:extLst>
              </a:tr>
              <a:tr h="272716">
                <a:tc>
                  <a:txBody>
                    <a:bodyPr/>
                    <a:lstStyle/>
                    <a:p>
                      <a:r>
                        <a:rPr lang="en-US" sz="1300" dirty="0"/>
                        <a:t>All-cause death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21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41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48.9 (11.5 - 71.3)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307630"/>
                  </a:ext>
                </a:extLst>
              </a:tr>
              <a:tr h="463618">
                <a:tc>
                  <a:txBody>
                    <a:bodyPr/>
                    <a:lstStyle/>
                    <a:p>
                      <a:r>
                        <a:rPr lang="en-US" sz="1300" dirty="0"/>
                        <a:t>Hospitalization for myocardial infarction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11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10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-9.8 (-188.3 - 57.7)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377727"/>
                  </a:ext>
                </a:extLst>
              </a:tr>
              <a:tr h="272716">
                <a:tc>
                  <a:txBody>
                    <a:bodyPr/>
                    <a:lstStyle/>
                    <a:p>
                      <a:r>
                        <a:rPr lang="en-US" sz="1300" dirty="0"/>
                        <a:t>Hospitalization for atrial fibrillation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31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44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29.7 (-13.9 - 57.1)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895792"/>
                  </a:ext>
                </a:extLst>
              </a:tr>
              <a:tr h="272716">
                <a:tc>
                  <a:txBody>
                    <a:bodyPr/>
                    <a:lstStyle/>
                    <a:p>
                      <a:r>
                        <a:rPr lang="en-US" sz="1300" dirty="0"/>
                        <a:t>Hospitalization for stroke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19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10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-89.6 (-356.5 - 16.1)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26845"/>
                  </a:ext>
                </a:extLst>
              </a:tr>
              <a:tr h="272716">
                <a:tc>
                  <a:txBody>
                    <a:bodyPr/>
                    <a:lstStyle/>
                    <a:p>
                      <a:r>
                        <a:rPr lang="en-US" sz="1300" dirty="0"/>
                        <a:t>Hospitalization for heart failure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8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11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27.4 (-98.1 – 74.7)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045471"/>
                  </a:ext>
                </a:extLst>
              </a:tr>
              <a:tr h="272716">
                <a:tc>
                  <a:txBody>
                    <a:bodyPr/>
                    <a:lstStyle/>
                    <a:p>
                      <a:r>
                        <a:rPr lang="en-US" sz="1300" dirty="0"/>
                        <a:t>Cardiovascular death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11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63.7 (-22.5 – 91.6)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106370"/>
                  </a:ext>
                </a:extLst>
              </a:tr>
              <a:tr h="654519">
                <a:tc gridSpan="4">
                  <a:txBody>
                    <a:bodyPr/>
                    <a:lstStyle/>
                    <a:p>
                      <a:r>
                        <a:rPr lang="en-US" sz="1200" b="1" dirty="0"/>
                        <a:t>Conclusion: </a:t>
                      </a:r>
                      <a:r>
                        <a:rPr lang="en-US" sz="1200" dirty="0"/>
                        <a:t>In pre-specified analyses of </a:t>
                      </a:r>
                      <a:r>
                        <a:rPr lang="en-US" sz="1200" dirty="0" err="1"/>
                        <a:t>rVE</a:t>
                      </a:r>
                      <a:r>
                        <a:rPr lang="en-US" sz="1200" dirty="0"/>
                        <a:t>, the incidence of hospitalizations for influence or pneumonia and all-cause mortality was significantly lower in the QIV-HD group compared with the QIV-SD. The design features can be applied to future fully powered trials as well as to trials investigating other interventions.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674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905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f4f22ede-e726-4d3d-b195-8dfd25ae0d91" ContentTypeId="0x01" PreviousValue="fals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A53823A7280F48939A9462EAD672B4" ma:contentTypeVersion="21" ma:contentTypeDescription="Create a new document." ma:contentTypeScope="" ma:versionID="0db2a0682af31f8a80a8f48dfc5a4037">
  <xsd:schema xmlns:xsd="http://www.w3.org/2001/XMLSchema" xmlns:xs="http://www.w3.org/2001/XMLSchema" xmlns:p="http://schemas.microsoft.com/office/2006/metadata/properties" xmlns:ns2="a8141f85-a657-4eb9-a227-203e80c9c418" xmlns:ns3="dbddb092-ea66-4d4f-9ad2-c4b3e74ba5e4" xmlns:ns4="92fac17d-6bf2-43e0-8062-237a3e0069f0" targetNamespace="http://schemas.microsoft.com/office/2006/metadata/properties" ma:root="true" ma:fieldsID="94bf87de5c1525517b6857d4c006b396" ns2:_="" ns3:_="" ns4:_="">
    <xsd:import namespace="a8141f85-a657-4eb9-a227-203e80c9c418"/>
    <xsd:import namespace="dbddb092-ea66-4d4f-9ad2-c4b3e74ba5e4"/>
    <xsd:import namespace="92fac17d-6bf2-43e0-8062-237a3e0069f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Archiv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141f85-a657-4eb9-a227-203e80c9c41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ddb092-ea66-4d4f-9ad2-c4b3e74ba5e4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fac17d-6bf2-43e0-8062-237a3e0069f0" elementFormDefault="qualified">
    <xsd:import namespace="http://schemas.microsoft.com/office/2006/documentManagement/types"/>
    <xsd:import namespace="http://schemas.microsoft.com/office/infopath/2007/PartnerControls"/>
    <xsd:element name="Archive" ma:index="13" nillable="true" ma:displayName="Archive" ma:default="1" ma:indexed="true" ma:internalName="Archive">
      <xsd:simpleType>
        <xsd:restriction base="dms:Boolean"/>
      </xsd:simpleType>
    </xsd:element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rchive xmlns="92fac17d-6bf2-43e0-8062-237a3e0069f0">true</Archive>
    <SharedWithUsers xmlns="a8141f85-a657-4eb9-a227-203e80c9c418">
      <UserInfo>
        <DisplayName>Anne Leonard</DisplayName>
        <AccountId>1942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E880D529-D70D-4962-B69B-BFEF9417265F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526B3A63-FCAA-4BDD-AE8B-FE707AE19D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AE3168-1A21-4F74-8F5D-7F083DD436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141f85-a657-4eb9-a227-203e80c9c418"/>
    <ds:schemaRef ds:uri="dbddb092-ea66-4d4f-9ad2-c4b3e74ba5e4"/>
    <ds:schemaRef ds:uri="92fac17d-6bf2-43e0-8062-237a3e0069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EB76963-FFE7-42A8-86B3-1363934A7BCF}">
  <ds:schemaRefs>
    <ds:schemaRef ds:uri="http://purl.org/dc/elements/1.1/"/>
    <ds:schemaRef ds:uri="http://schemas.microsoft.com/office/infopath/2007/PartnerControls"/>
    <ds:schemaRef ds:uri="92fac17d-6bf2-43e0-8062-237a3e0069f0"/>
    <ds:schemaRef ds:uri="http://schemas.microsoft.com/office/2006/metadata/properties"/>
    <ds:schemaRef ds:uri="http://purl.org/dc/terms/"/>
    <ds:schemaRef ds:uri="a8141f85-a657-4eb9-a227-203e80c9c418"/>
    <ds:schemaRef ds:uri="http://schemas.microsoft.com/office/2006/documentManagement/types"/>
    <ds:schemaRef ds:uri="http://schemas.openxmlformats.org/package/2006/metadata/core-properties"/>
    <ds:schemaRef ds:uri="dbddb092-ea66-4d4f-9ad2-c4b3e74ba5e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12718</TotalTime>
  <Words>339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Interstate WGL</vt:lpstr>
      <vt:lpstr>Office Theme</vt:lpstr>
      <vt:lpstr> DANFLU-1:  High-dose vs. standard-dose quadrivalent influenza vaccine in elderly adults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Perkins</dc:creator>
  <cp:lastModifiedBy>Stacey Sims</cp:lastModifiedBy>
  <cp:revision>17</cp:revision>
  <dcterms:created xsi:type="dcterms:W3CDTF">2018-08-07T17:30:22Z</dcterms:created>
  <dcterms:modified xsi:type="dcterms:W3CDTF">2022-08-27T12:20:36Z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0x0101001AA53823A7280F48939A9462EAD672B4</vt:lpwstr>
  </property>
</Properties>
</file>