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C0C0C1"/>
    <a:srgbClr val="333333"/>
    <a:srgbClr val="C10E21"/>
    <a:srgbClr val="D22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320F32-D220-4562-B3AD-D4050DD98ED5}" v="15" dt="2022-08-27T07:04:01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rt.org/heart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885" y="196013"/>
            <a:ext cx="10678225" cy="68579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Arial Narrow"/>
                <a:cs typeface="Arial Narrow"/>
              </a:rPr>
              <a:t>	</a:t>
            </a:r>
            <a:r>
              <a:rPr lang="en-US" sz="2400" b="1" i="0" dirty="0">
                <a:solidFill>
                  <a:srgbClr val="212529"/>
                </a:solidFill>
                <a:effectLst/>
                <a:latin typeface="Calibri" panose="020F0502020204030204" pitchFamily="34" charset="0"/>
              </a:rPr>
              <a:t>DANCAVAS: Screening and intervention to prevent cardiovascular disease</a:t>
            </a:r>
            <a:endParaRPr lang="en-US" sz="2400" b="1" dirty="0"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885" y="1378888"/>
            <a:ext cx="4578454" cy="4420119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sz="1700" b="1" dirty="0">
                <a:cs typeface="Arial Narrow"/>
              </a:rPr>
              <a:t>Purpose</a:t>
            </a:r>
            <a:r>
              <a:rPr lang="en-US" sz="1700" dirty="0">
                <a:cs typeface="Arial Narrow"/>
              </a:rPr>
              <a:t>: </a:t>
            </a:r>
            <a:r>
              <a:rPr lang="en-US" sz="1700" b="0" i="0" dirty="0">
                <a:solidFill>
                  <a:srgbClr val="000000"/>
                </a:solidFill>
                <a:effectLst/>
              </a:rPr>
              <a:t>This study attempts to reduce social inequality in cardiovascular health by performing an interventional screening trial on how best to decrease cardiovascular disease among people with low social status. </a:t>
            </a:r>
          </a:p>
          <a:p>
            <a:pPr algn="l">
              <a:lnSpc>
                <a:spcPct val="100000"/>
              </a:lnSpc>
            </a:pPr>
            <a:r>
              <a:rPr lang="en-US" sz="1700" b="1" dirty="0">
                <a:cs typeface="Arial Narrow"/>
              </a:rPr>
              <a:t>Trial Design</a:t>
            </a:r>
            <a:r>
              <a:rPr lang="en-US" sz="1700" dirty="0">
                <a:cs typeface="Arial Narrow"/>
              </a:rPr>
              <a:t>: N=46,611. This is a p</a:t>
            </a:r>
            <a:r>
              <a:rPr lang="en-US" sz="1700" dirty="0"/>
              <a:t>opulation-based, parallel-group, randomized, controlled trial involving men 65 to 74 years of age living in 15 Danish municipalities. Screening included non-contrast </a:t>
            </a:r>
            <a:r>
              <a:rPr lang="en-US" sz="1700" dirty="0" err="1"/>
              <a:t>electrocardiographygated</a:t>
            </a:r>
            <a:r>
              <a:rPr lang="en-US" sz="1700" dirty="0"/>
              <a:t> computed tomography to determine the coronary-artery calcium score and to detect aneurysms and atrial fibrillation, ankle–brachial blood-pressure measurements to detect peripheral artery disease and hypertension, and a blood sample to detect diabetes mellitus and hypercholesterolemia. </a:t>
            </a:r>
            <a:endParaRPr lang="en-US" sz="1700" dirty="0">
              <a:cs typeface="Arial Narrow"/>
            </a:endParaRPr>
          </a:p>
          <a:p>
            <a:pPr algn="l">
              <a:lnSpc>
                <a:spcPct val="100000"/>
              </a:lnSpc>
            </a:pPr>
            <a:r>
              <a:rPr lang="en-US" sz="1700" b="1" dirty="0">
                <a:cs typeface="Arial Narrow"/>
              </a:rPr>
              <a:t>Primary Outcomes: </a:t>
            </a:r>
            <a:r>
              <a:rPr lang="en-US" sz="1700" b="0" i="0" dirty="0">
                <a:solidFill>
                  <a:srgbClr val="000000"/>
                </a:solidFill>
                <a:effectLst/>
              </a:rPr>
              <a:t>All-cause mortality</a:t>
            </a:r>
          </a:p>
          <a:p>
            <a:pPr algn="l">
              <a:lnSpc>
                <a:spcPct val="100000"/>
              </a:lnSpc>
            </a:pPr>
            <a:r>
              <a:rPr lang="en-US" sz="1700" b="1" dirty="0">
                <a:solidFill>
                  <a:srgbClr val="000000"/>
                </a:solidFill>
              </a:rPr>
              <a:t>Secondary Outcomes: </a:t>
            </a:r>
            <a:r>
              <a:rPr lang="en-US" sz="1700" dirty="0">
                <a:solidFill>
                  <a:srgbClr val="000000"/>
                </a:solidFill>
              </a:rPr>
              <a:t>Stroke, myocardial infraction, vascular surgery, </a:t>
            </a:r>
            <a:r>
              <a:rPr lang="en-US" sz="1700">
                <a:solidFill>
                  <a:srgbClr val="000000"/>
                </a:solidFill>
              </a:rPr>
              <a:t>aortic dissection, </a:t>
            </a:r>
            <a:r>
              <a:rPr lang="en-US" sz="1700" dirty="0">
                <a:solidFill>
                  <a:srgbClr val="000000"/>
                </a:solidFill>
              </a:rPr>
              <a:t>and aortic rupture</a:t>
            </a:r>
            <a:endParaRPr lang="en-US" sz="1700" b="0" i="0" dirty="0">
              <a:solidFill>
                <a:srgbClr val="000000"/>
              </a:solidFill>
              <a:effectLst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sz="1700" b="0" i="0" dirty="0">
              <a:solidFill>
                <a:srgbClr val="000000"/>
              </a:solidFill>
              <a:effectLst/>
            </a:endParaRPr>
          </a:p>
          <a:p>
            <a:pPr algn="l">
              <a:lnSpc>
                <a:spcPct val="100000"/>
              </a:lnSpc>
            </a:pPr>
            <a:endParaRPr lang="en-US" sz="1900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56464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170631" y="6305955"/>
            <a:ext cx="53048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</a:rPr>
              <a:t>Presented by:</a:t>
            </a:r>
            <a:r>
              <a:rPr lang="en-US" sz="1000" dirty="0">
                <a:solidFill>
                  <a:srgbClr val="212529"/>
                </a:solidFill>
              </a:rPr>
              <a:t> </a:t>
            </a:r>
            <a:r>
              <a:rPr lang="en-US" sz="1000" b="0" i="0" dirty="0">
                <a:solidFill>
                  <a:srgbClr val="212529"/>
                </a:solidFill>
                <a:effectLst/>
              </a:rPr>
              <a:t>Axel </a:t>
            </a:r>
            <a:r>
              <a:rPr lang="en-US" sz="1000" b="0" i="0" dirty="0" err="1">
                <a:solidFill>
                  <a:srgbClr val="212529"/>
                </a:solidFill>
                <a:effectLst/>
              </a:rPr>
              <a:t>Cosmus</a:t>
            </a:r>
            <a:r>
              <a:rPr lang="en-US" sz="1000" b="0" i="0" dirty="0">
                <a:solidFill>
                  <a:srgbClr val="212529"/>
                </a:solidFill>
                <a:effectLst/>
              </a:rPr>
              <a:t> </a:t>
            </a:r>
            <a:r>
              <a:rPr lang="en-US" sz="1000" b="0" i="0" dirty="0" err="1">
                <a:solidFill>
                  <a:srgbClr val="212529"/>
                </a:solidFill>
                <a:effectLst/>
              </a:rPr>
              <a:t>Pyndt</a:t>
            </a:r>
            <a:r>
              <a:rPr lang="en-US" sz="1000" b="0" i="0" dirty="0">
                <a:solidFill>
                  <a:srgbClr val="212529"/>
                </a:solidFill>
                <a:effectLst/>
              </a:rPr>
              <a:t> </a:t>
            </a:r>
            <a:r>
              <a:rPr lang="en-US" sz="1000" b="0" i="0" dirty="0" err="1">
                <a:solidFill>
                  <a:srgbClr val="212529"/>
                </a:solidFill>
                <a:effectLst/>
              </a:rPr>
              <a:t>Diederichsen</a:t>
            </a:r>
            <a:r>
              <a:rPr lang="en-US" sz="1000" b="0" i="0" dirty="0">
                <a:solidFill>
                  <a:srgbClr val="212529"/>
                </a:solidFill>
                <a:effectLst/>
              </a:rPr>
              <a:t> (Odense University Hospital - Odense, Denmark) </a:t>
            </a:r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1000" dirty="0">
                <a:solidFill>
                  <a:prstClr val="black"/>
                </a:solidFill>
              </a:rPr>
              <a:t>© 2022, American Heart Association. All rights reserved</a:t>
            </a:r>
            <a:endParaRPr lang="en-US" sz="10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AD5CC-2E91-44AE-8938-A6DF7D20A4AE}"/>
              </a:ext>
            </a:extLst>
          </p:cNvPr>
          <p:cNvSpPr txBox="1"/>
          <p:nvPr/>
        </p:nvSpPr>
        <p:spPr>
          <a:xfrm>
            <a:off x="6823524" y="6185417"/>
            <a:ext cx="6098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endParaRPr lang="en-US" dirty="0"/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795D104-17D0-1FEB-FC2E-E7E585576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864858"/>
              </p:ext>
            </p:extLst>
          </p:nvPr>
        </p:nvGraphicFramePr>
        <p:xfrm>
          <a:off x="4961253" y="1234075"/>
          <a:ext cx="6932862" cy="479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534">
                  <a:extLst>
                    <a:ext uri="{9D8B030D-6E8A-4147-A177-3AD203B41FA5}">
                      <a16:colId xmlns:a16="http://schemas.microsoft.com/office/drawing/2014/main" val="2872450142"/>
                    </a:ext>
                  </a:extLst>
                </a:gridCol>
                <a:gridCol w="823499">
                  <a:extLst>
                    <a:ext uri="{9D8B030D-6E8A-4147-A177-3AD203B41FA5}">
                      <a16:colId xmlns:a16="http://schemas.microsoft.com/office/drawing/2014/main" val="326648231"/>
                    </a:ext>
                  </a:extLst>
                </a:gridCol>
                <a:gridCol w="1335068">
                  <a:extLst>
                    <a:ext uri="{9D8B030D-6E8A-4147-A177-3AD203B41FA5}">
                      <a16:colId xmlns:a16="http://schemas.microsoft.com/office/drawing/2014/main" val="2787812954"/>
                    </a:ext>
                  </a:extLst>
                </a:gridCol>
                <a:gridCol w="1495119">
                  <a:extLst>
                    <a:ext uri="{9D8B030D-6E8A-4147-A177-3AD203B41FA5}">
                      <a16:colId xmlns:a16="http://schemas.microsoft.com/office/drawing/2014/main" val="1491107061"/>
                    </a:ext>
                  </a:extLst>
                </a:gridCol>
                <a:gridCol w="1274835">
                  <a:extLst>
                    <a:ext uri="{9D8B030D-6E8A-4147-A177-3AD203B41FA5}">
                      <a16:colId xmlns:a16="http://schemas.microsoft.com/office/drawing/2014/main" val="4101844929"/>
                    </a:ext>
                  </a:extLst>
                </a:gridCol>
                <a:gridCol w="789807">
                  <a:extLst>
                    <a:ext uri="{9D8B030D-6E8A-4147-A177-3AD203B41FA5}">
                      <a16:colId xmlns:a16="http://schemas.microsoft.com/office/drawing/2014/main" val="78694699"/>
                    </a:ext>
                  </a:extLst>
                </a:gridCol>
              </a:tblGrid>
              <a:tr h="763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Subgroup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Screening Group</a:t>
                      </a:r>
                    </a:p>
                    <a:p>
                      <a:pPr algn="ctr"/>
                      <a:r>
                        <a:rPr lang="en-US" sz="1200" dirty="0"/>
                        <a:t>N=16,736</a:t>
                      </a:r>
                    </a:p>
                    <a:p>
                      <a:pPr algn="ctr"/>
                      <a:r>
                        <a:rPr lang="en-US" sz="1000" dirty="0"/>
                        <a:t>(No. of </a:t>
                      </a:r>
                      <a:r>
                        <a:rPr lang="en-US" sz="1000" dirty="0" err="1"/>
                        <a:t>yrs</a:t>
                      </a:r>
                      <a:r>
                        <a:rPr lang="en-US" sz="1000" dirty="0"/>
                        <a:t> per 1000 person-year)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Non-screening Group N=29,790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(No. of </a:t>
                      </a:r>
                      <a:r>
                        <a:rPr lang="en-US" sz="1000" dirty="0" err="1"/>
                        <a:t>yrs</a:t>
                      </a:r>
                      <a:r>
                        <a:rPr lang="en-US" sz="1000" dirty="0"/>
                        <a:t> per 1000 person-year)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HR (95% CI)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P-value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41339"/>
                  </a:ext>
                </a:extLst>
              </a:tr>
              <a:tr h="334408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Age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&lt;70yr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18.73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20.90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0.89 (0.83;0.96)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0.002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85727"/>
                  </a:ext>
                </a:extLst>
              </a:tr>
              <a:tr h="334408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≥70yr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30.71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30.33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 (0.94;1.09)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627887"/>
                  </a:ext>
                </a:extLst>
              </a:tr>
              <a:tr h="334408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Cardiovascular Disease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20.32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21.40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0.95 (0.89;1.01)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0.482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34026"/>
                  </a:ext>
                </a:extLst>
              </a:tr>
              <a:tr h="334408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47.50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47.93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0.99 (0.89;1.10)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810348"/>
                  </a:ext>
                </a:extLst>
              </a:tr>
              <a:tr h="334408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Hypertension at Baseline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18.95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19.68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0.96 (0.88;1.05)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0.788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308143"/>
                  </a:ext>
                </a:extLst>
              </a:tr>
              <a:tr h="290444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27.71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29.20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0.95 (0.89;1.01)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43908"/>
                  </a:ext>
                </a:extLst>
              </a:tr>
              <a:tr h="334408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Diabetes Mellitus at Baseline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21.63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22.54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0.96 (0.90;1.02)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0.446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95477"/>
                  </a:ext>
                </a:extLst>
              </a:tr>
              <a:tr h="334408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36.41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39.91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0.91 (0.81; 1.03)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8559"/>
                  </a:ext>
                </a:extLst>
              </a:tr>
              <a:tr h="334408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Lipid Lowering Therapy at Baseline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22.21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22.27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1.00 (0.93; 1.07)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0.054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22638"/>
                  </a:ext>
                </a:extLst>
              </a:tr>
              <a:tr h="334408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25.63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28.54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0.90 (0.83;0.97)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407626"/>
                  </a:ext>
                </a:extLst>
              </a:tr>
              <a:tr h="6785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Results: </a:t>
                      </a:r>
                      <a:r>
                        <a:rPr lang="en-US" sz="1400" dirty="0"/>
                        <a:t>After more than 5 years, the invitation to undergo comprehensive cardiovascular screening did not significantly reduce the incidence of death from any cause among men 65 to 74 years of age.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Results: After more than 5 years, the invitation to undergo comprehensive cardiovascular screening did not significantly reduce the incidence of death from any cause among men 65 to 74 years of age.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57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90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1" ma:contentTypeDescription="Create a new document." ma:contentTypeScope="" ma:versionID="0db2a0682af31f8a80a8f48dfc5a4037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94bf87de5c1525517b6857d4c006b39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AE3168-1A21-4F74-8F5D-7F083DD43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B76963-FFE7-42A8-86B3-1363934A7BCF}">
  <ds:schemaRefs>
    <ds:schemaRef ds:uri="http://purl.org/dc/elements/1.1/"/>
    <ds:schemaRef ds:uri="http://schemas.microsoft.com/office/infopath/2007/PartnerControls"/>
    <ds:schemaRef ds:uri="92fac17d-6bf2-43e0-8062-237a3e0069f0"/>
    <ds:schemaRef ds:uri="http://schemas.microsoft.com/office/2006/metadata/properties"/>
    <ds:schemaRef ds:uri="http://purl.org/dc/terms/"/>
    <ds:schemaRef ds:uri="a8141f85-a657-4eb9-a227-203e80c9c418"/>
    <ds:schemaRef ds:uri="http://schemas.microsoft.com/office/2006/documentManagement/types"/>
    <ds:schemaRef ds:uri="http://schemas.openxmlformats.org/package/2006/metadata/core-properties"/>
    <ds:schemaRef ds:uri="dbddb092-ea66-4d4f-9ad2-c4b3e74ba5e4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10174</TotalTime>
  <Words>344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 DANCAVAS: Screening and intervention to prevent cardiovascular disease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Stacey Sims</cp:lastModifiedBy>
  <cp:revision>16</cp:revision>
  <dcterms:created xsi:type="dcterms:W3CDTF">2018-08-07T17:30:22Z</dcterms:created>
  <dcterms:modified xsi:type="dcterms:W3CDTF">2022-08-27T12:24:38Z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