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C51AC5-D353-E673-3BB6-6267076E5D8F}" name="Prashant Nedungadi" initials="PN" userId="S::prashant.nedungadi@heart.org::014049fc-f927-45cd-a871-3ed7b3ed604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C8679-DF14-4C62-885A-0D32EA93C798}" v="97" dt="2022-08-29T15:35:50.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2154C-F074-4054-A3DA-DA83D03B7474}" type="datetimeFigureOut">
              <a:rPr lang="en-US" smtClean="0"/>
              <a:t>8/29/2022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F6B485-E931-40F8-8FF2-F616B7B145E3}" type="slidenum">
              <a:rPr lang="en-US" smtClean="0"/>
              <a:t>‹#›</a:t>
            </a:fld>
            <a:endParaRPr lang="en-US"/>
          </a:p>
        </p:txBody>
      </p:sp>
    </p:spTree>
    <p:extLst>
      <p:ext uri="{BB962C8B-B14F-4D97-AF65-F5344CB8AC3E}">
        <p14:creationId xmlns:p14="http://schemas.microsoft.com/office/powerpoint/2010/main" val="2939584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F6B485-E931-40F8-8FF2-F616B7B145E3}" type="slidenum">
              <a:rPr lang="en-US" smtClean="0"/>
              <a:t>1</a:t>
            </a:fld>
            <a:endParaRPr lang="en-US"/>
          </a:p>
        </p:txBody>
      </p:sp>
    </p:spTree>
    <p:extLst>
      <p:ext uri="{BB962C8B-B14F-4D97-AF65-F5344CB8AC3E}">
        <p14:creationId xmlns:p14="http://schemas.microsoft.com/office/powerpoint/2010/main" val="596550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897B-3EA0-B348-6165-01FCA537A6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7C339C-3D06-1510-0343-0BAE32EBEF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B232FF-82D8-727B-92C1-CF784401D00B}"/>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A00E46EE-6BEF-FDA5-A784-79F29532E9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6FB57-DAA6-041C-6DDC-E2C4B40CD316}"/>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147500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56756-FE92-77D7-4EB1-E26D25AA57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85E1E3-E273-0EE1-4075-41CB5172C0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F6BF2-470B-1082-10C4-4D8554F61964}"/>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A3717122-1556-F2B3-AC76-D1DCB8E7C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61FFA-46A4-130E-C06B-52D1F530BB6F}"/>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361295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E46E34-971A-6511-F0A4-99A9814200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A77817-675D-E62C-CB0E-574D0B4518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D7BDC3-1A88-A9BF-7CCB-7B01AA0F347F}"/>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0EAAFF03-8CCA-F642-520E-B44037BF05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9E5D-C8D3-70D3-0616-F2BCDD2AE8C9}"/>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3201114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BF7CB-5B2A-5476-116E-B6C05925CC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26C08-14E8-848C-FF1C-CCD05F9478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B52EA5-0343-F3C1-1CF7-CD9410EA4112}"/>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A3E80D5B-3AB8-DF64-0836-FC14E0BFB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C3B67-E249-0728-18BE-54F7AF85C52B}"/>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356376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B3AE-C8EF-C8B7-428C-F00471B341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41CF8F-69AE-30DD-8133-EA85B8E83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B709A8-FDBA-793C-BFB4-6AEF9DE68EA6}"/>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2FEC3C61-2E7D-7CA5-59F6-385A8896F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96C8A-0D06-AC1C-4AE0-E401B046457A}"/>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2006795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643C5-9E1E-279B-471D-608F7E366E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3086F-795F-EB19-0F79-257F3C899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3ECED8-129A-2103-54D7-6480FD05EB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9C8331-A595-7DEA-7667-0B42935AED4D}"/>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6" name="Footer Placeholder 5">
            <a:extLst>
              <a:ext uri="{FF2B5EF4-FFF2-40B4-BE49-F238E27FC236}">
                <a16:creationId xmlns:a16="http://schemas.microsoft.com/office/drawing/2014/main" id="{B8CD1C26-3A25-2BA7-8F35-297FD62800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63F948-C9F8-2A64-0C59-FE02108BAFDC}"/>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213789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9C5B4-9FC5-C355-D400-5B5334B9BD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AC7762-C500-50CB-4AE7-B985BC0545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578E8B-CC0F-A288-D0F9-250D0656AD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1F01D1-6FD1-D55D-214A-BA121D0A94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6FC094-1D8F-BE90-0630-B6FCA56CD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A42EAF-CA9A-4CE1-2F64-C1D95A3F9DEA}"/>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8" name="Footer Placeholder 7">
            <a:extLst>
              <a:ext uri="{FF2B5EF4-FFF2-40B4-BE49-F238E27FC236}">
                <a16:creationId xmlns:a16="http://schemas.microsoft.com/office/drawing/2014/main" id="{712E3BFD-E0A3-F73C-468E-30F53A7143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0F7D8F-6414-260F-9278-4A2DEDF78556}"/>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53265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7FA21-F6F0-7080-0186-F5A1650D91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4534C9-D242-0987-DB72-B291857545AB}"/>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4" name="Footer Placeholder 3">
            <a:extLst>
              <a:ext uri="{FF2B5EF4-FFF2-40B4-BE49-F238E27FC236}">
                <a16:creationId xmlns:a16="http://schemas.microsoft.com/office/drawing/2014/main" id="{09FED029-5364-C381-278C-C5D3481212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2EE985-BA3B-FAF5-8D83-1FC3BF3DE536}"/>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87350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3900DB-336E-1475-DEA7-E6ABD402EA93}"/>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3" name="Footer Placeholder 2">
            <a:extLst>
              <a:ext uri="{FF2B5EF4-FFF2-40B4-BE49-F238E27FC236}">
                <a16:creationId xmlns:a16="http://schemas.microsoft.com/office/drawing/2014/main" id="{F831EB6A-ED0C-CD46-8C6B-39F78865DF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ED71C1-E226-9760-B2A6-587D5B05DFD6}"/>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253445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1D994-78F5-1F65-663F-53357F7AF6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9DEECB-A166-0AA4-5ED7-00C98CCB0B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CCE8B-2323-42B3-7A6F-5DB63BB47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26C648-7431-0C29-2F30-B5FC076C05BF}"/>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6" name="Footer Placeholder 5">
            <a:extLst>
              <a:ext uri="{FF2B5EF4-FFF2-40B4-BE49-F238E27FC236}">
                <a16:creationId xmlns:a16="http://schemas.microsoft.com/office/drawing/2014/main" id="{95C4563A-7C39-AB04-777D-DF189E20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3D29D6-ABC2-FBCB-708A-91F14C2A593E}"/>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55181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68207-F3DA-0DBE-18E1-C6A956ED4C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A1F642-9967-EAC0-61A0-1EA6E4124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F4F3B1-93DB-B4E3-42E0-F1683A930B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DB5FC-E003-7DBB-AEE1-5E58670120D5}"/>
              </a:ext>
            </a:extLst>
          </p:cNvPr>
          <p:cNvSpPr>
            <a:spLocks noGrp="1"/>
          </p:cNvSpPr>
          <p:nvPr>
            <p:ph type="dt" sz="half" idx="10"/>
          </p:nvPr>
        </p:nvSpPr>
        <p:spPr/>
        <p:txBody>
          <a:bodyPr/>
          <a:lstStyle/>
          <a:p>
            <a:fld id="{3447C90F-0D36-4C16-91E3-81CB8CDCBF3E}" type="datetimeFigureOut">
              <a:rPr lang="en-US" smtClean="0"/>
              <a:t>8/29/2022</a:t>
            </a:fld>
            <a:endParaRPr lang="en-US"/>
          </a:p>
        </p:txBody>
      </p:sp>
      <p:sp>
        <p:nvSpPr>
          <p:cNvPr id="6" name="Footer Placeholder 5">
            <a:extLst>
              <a:ext uri="{FF2B5EF4-FFF2-40B4-BE49-F238E27FC236}">
                <a16:creationId xmlns:a16="http://schemas.microsoft.com/office/drawing/2014/main" id="{A71CFD40-EF1D-461B-99D7-CAC65AF51F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2E7A1F-E285-FE41-2BA1-F37976AFABAE}"/>
              </a:ext>
            </a:extLst>
          </p:cNvPr>
          <p:cNvSpPr>
            <a:spLocks noGrp="1"/>
          </p:cNvSpPr>
          <p:nvPr>
            <p:ph type="sldNum" sz="quarter" idx="12"/>
          </p:nvPr>
        </p:nvSpPr>
        <p:spPr/>
        <p:txBody>
          <a:bodyPr/>
          <a:lstStyle/>
          <a:p>
            <a:fld id="{149F87BB-DCE2-4D64-B352-B660028A76E5}" type="slidenum">
              <a:rPr lang="en-US" smtClean="0"/>
              <a:t>‹#›</a:t>
            </a:fld>
            <a:endParaRPr lang="en-US"/>
          </a:p>
        </p:txBody>
      </p:sp>
    </p:spTree>
    <p:extLst>
      <p:ext uri="{BB962C8B-B14F-4D97-AF65-F5344CB8AC3E}">
        <p14:creationId xmlns:p14="http://schemas.microsoft.com/office/powerpoint/2010/main" val="2392463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162598-517C-5D65-75AB-2CDFB9BCE4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C61A08-5523-CFA9-682F-9A8D6561C3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1E49B8-945F-A79E-FD1F-4E7762C9E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7C90F-0D36-4C16-91E3-81CB8CDCBF3E}" type="datetimeFigureOut">
              <a:rPr lang="en-US" smtClean="0"/>
              <a:t>8/29/2022</a:t>
            </a:fld>
            <a:endParaRPr lang="en-US"/>
          </a:p>
        </p:txBody>
      </p:sp>
      <p:sp>
        <p:nvSpPr>
          <p:cNvPr id="5" name="Footer Placeholder 4">
            <a:extLst>
              <a:ext uri="{FF2B5EF4-FFF2-40B4-BE49-F238E27FC236}">
                <a16:creationId xmlns:a16="http://schemas.microsoft.com/office/drawing/2014/main" id="{48EF6E1A-A1AE-3CFC-08A8-B975893CDF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5825ED-5914-9ECA-117C-8FCC836120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F87BB-DCE2-4D64-B352-B660028A76E5}" type="slidenum">
              <a:rPr lang="en-US" smtClean="0"/>
              <a:t>‹#›</a:t>
            </a:fld>
            <a:endParaRPr lang="en-US"/>
          </a:p>
        </p:txBody>
      </p:sp>
    </p:spTree>
    <p:extLst>
      <p:ext uri="{BB962C8B-B14F-4D97-AF65-F5344CB8AC3E}">
        <p14:creationId xmlns:p14="http://schemas.microsoft.com/office/powerpoint/2010/main" val="310500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eart.org/heart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B253-F823-4A2A-A36A-8FF21C101FC8}"/>
              </a:ext>
            </a:extLst>
          </p:cNvPr>
          <p:cNvSpPr>
            <a:spLocks noGrp="1"/>
          </p:cNvSpPr>
          <p:nvPr>
            <p:ph type="ctrTitle"/>
          </p:nvPr>
        </p:nvSpPr>
        <p:spPr>
          <a:xfrm>
            <a:off x="-320490" y="-116622"/>
            <a:ext cx="12313995" cy="685799"/>
          </a:xfrm>
        </p:spPr>
        <p:txBody>
          <a:bodyPr>
            <a:normAutofit/>
          </a:bodyPr>
          <a:lstStyle/>
          <a:p>
            <a:r>
              <a:rPr lang="en-US" sz="2400" b="1" dirty="0">
                <a:latin typeface="Arial Narrow"/>
                <a:cs typeface="Arial Narrow"/>
              </a:rPr>
              <a:t>	</a:t>
            </a:r>
            <a:r>
              <a:rPr lang="en-US" sz="2400" b="1" dirty="0">
                <a:effectLst/>
                <a:latin typeface="Arial" panose="020B0604020202020204" pitchFamily="34" charset="0"/>
                <a:ea typeface="Source Sans Pro"/>
                <a:cs typeface="Arial" panose="020B0604020202020204" pitchFamily="34" charset="0"/>
              </a:rPr>
              <a:t>The Anti-Coronavirus Therapies (ACT) </a:t>
            </a:r>
            <a:r>
              <a:rPr lang="en-US" sz="2400" b="1" dirty="0">
                <a:latin typeface="Arial" panose="020B0604020202020204" pitchFamily="34" charset="0"/>
                <a:ea typeface="Source Sans Pro"/>
                <a:cs typeface="Arial" panose="020B0604020202020204" pitchFamily="34" charset="0"/>
              </a:rPr>
              <a:t>Outpatient</a:t>
            </a:r>
            <a:r>
              <a:rPr lang="en-US" sz="2400" b="1" dirty="0">
                <a:solidFill>
                  <a:srgbClr val="FF0000"/>
                </a:solidFill>
                <a:latin typeface="Arial" panose="020B0604020202020204" pitchFamily="34" charset="0"/>
                <a:ea typeface="Source Sans Pro"/>
                <a:cs typeface="Arial" panose="020B0604020202020204" pitchFamily="34" charset="0"/>
              </a:rPr>
              <a:t> </a:t>
            </a:r>
            <a:r>
              <a:rPr lang="en-US" sz="2400" b="1" dirty="0">
                <a:latin typeface="Arial" panose="020B0604020202020204" pitchFamily="34" charset="0"/>
                <a:ea typeface="Source Sans Pro"/>
                <a:cs typeface="Arial" panose="020B0604020202020204" pitchFamily="34" charset="0"/>
              </a:rPr>
              <a:t>Trial</a:t>
            </a:r>
            <a:endParaRPr lang="en-US" sz="2400" b="1" strike="sngStrike" dirty="0">
              <a:latin typeface="Arial" panose="020B0604020202020204" pitchFamily="34" charset="0"/>
              <a:ea typeface="Source Sans Pro"/>
              <a:cs typeface="Arial" panose="020B0604020202020204" pitchFamily="34" charset="0"/>
            </a:endParaRPr>
          </a:p>
        </p:txBody>
      </p:sp>
      <p:sp>
        <p:nvSpPr>
          <p:cNvPr id="3" name="Subtitle 2">
            <a:extLst>
              <a:ext uri="{FF2B5EF4-FFF2-40B4-BE49-F238E27FC236}">
                <a16:creationId xmlns:a16="http://schemas.microsoft.com/office/drawing/2014/main" id="{EEFC40A7-8CA2-4814-92E7-F4A87586234B}"/>
              </a:ext>
            </a:extLst>
          </p:cNvPr>
          <p:cNvSpPr>
            <a:spLocks noGrp="1"/>
          </p:cNvSpPr>
          <p:nvPr>
            <p:ph type="subTitle" idx="1"/>
          </p:nvPr>
        </p:nvSpPr>
        <p:spPr>
          <a:xfrm>
            <a:off x="254001" y="1162801"/>
            <a:ext cx="3377719" cy="4420119"/>
          </a:xfrm>
        </p:spPr>
        <p:txBody>
          <a:bodyPr vert="horz" lIns="91440" tIns="45720" rIns="91440" bIns="45720" rtlCol="0" anchor="t">
            <a:normAutofit fontScale="62500" lnSpcReduction="20000"/>
          </a:bodyPr>
          <a:lstStyle/>
          <a:p>
            <a:pPr algn="l">
              <a:lnSpc>
                <a:spcPct val="107000"/>
              </a:lnSpc>
              <a:spcBef>
                <a:spcPts val="0"/>
              </a:spcBef>
              <a:spcAft>
                <a:spcPts val="800"/>
              </a:spcAft>
            </a:pPr>
            <a:r>
              <a:rPr lang="en-US" sz="22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Purpose</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 ACT program included outpatient and inpatient randomized trials, testing the effects of anti-inflammatory and antithrombotic therapies in complementary populations. </a:t>
            </a:r>
          </a:p>
          <a:p>
            <a:pPr algn="l">
              <a:lnSpc>
                <a:spcPct val="107000"/>
              </a:lnSpc>
              <a:spcBef>
                <a:spcPts val="0"/>
              </a:spcBef>
              <a:spcAft>
                <a:spcPts val="800"/>
              </a:spcAft>
            </a:pP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The Outpatient trial compared</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anti-inflammatory therapy and control, and between antithrombotic therapy and control</a:t>
            </a:r>
            <a:r>
              <a:rPr lang="en-US"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 providing</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information on the value of these interventions in patients with mild COVID-19.</a:t>
            </a:r>
          </a:p>
          <a:p>
            <a:pPr algn="l">
              <a:lnSpc>
                <a:spcPct val="107000"/>
              </a:lnSpc>
              <a:spcBef>
                <a:spcPts val="0"/>
              </a:spcBef>
              <a:spcAft>
                <a:spcPts val="800"/>
              </a:spcAft>
            </a:pPr>
            <a:r>
              <a:rPr lang="en-US" sz="2200" b="1" u="sng" dirty="0">
                <a:solidFill>
                  <a:srgbClr val="212529"/>
                </a:solidFill>
                <a:effectLst/>
                <a:latin typeface="Arial" panose="020B0604020202020204" pitchFamily="34" charset="0"/>
                <a:ea typeface="Calibri" panose="020F0502020204030204" pitchFamily="34" charset="0"/>
                <a:cs typeface="Arial" panose="020B0604020202020204" pitchFamily="34" charset="0"/>
              </a:rPr>
              <a:t>Design: </a:t>
            </a:r>
            <a:r>
              <a:rPr lang="en-US" sz="1800" dirty="0">
                <a:solidFill>
                  <a:srgbClr val="212529"/>
                </a:solidFill>
                <a:effectLst/>
                <a:latin typeface="Arial" panose="020B0604020202020204" pitchFamily="34" charset="0"/>
                <a:ea typeface="Calibri" panose="020F0502020204030204" pitchFamily="34" charset="0"/>
                <a:cs typeface="Arial" panose="020B0604020202020204" pitchFamily="34" charset="0"/>
              </a:rPr>
              <a:t>The ACT outpatient trial </a:t>
            </a:r>
            <a:r>
              <a:rPr lang="en-US" sz="1800" dirty="0">
                <a:solidFill>
                  <a:srgbClr val="212529"/>
                </a:solidFill>
                <a:latin typeface="Arial" panose="020B0604020202020204" pitchFamily="34" charset="0"/>
                <a:ea typeface="Calibri" panose="020F0502020204030204" pitchFamily="34" charset="0"/>
                <a:cs typeface="Arial" panose="020B0604020202020204" pitchFamily="34" charset="0"/>
              </a:rPr>
              <a:t>was </a:t>
            </a:r>
            <a:r>
              <a:rPr lang="en-US" sz="1800" dirty="0">
                <a:solidFill>
                  <a:srgbClr val="212529"/>
                </a:solidFill>
                <a:effectLst/>
                <a:latin typeface="Arial" panose="020B0604020202020204" pitchFamily="34" charset="0"/>
                <a:ea typeface="Calibri" panose="020F0502020204030204" pitchFamily="34" charset="0"/>
                <a:cs typeface="Arial" panose="020B0604020202020204" pitchFamily="34" charset="0"/>
              </a:rPr>
              <a:t>a multicenter, international (11 countries) , open-label, randomized, controlled trial with a 2 x 2 factorial design of community-based patients with laboratory diagnosed COVID-19. </a:t>
            </a:r>
            <a:r>
              <a:rPr lang="en-US" sz="1800" b="0" i="0" dirty="0">
                <a:effectLst/>
                <a:latin typeface="Arial" panose="020B0604020202020204" pitchFamily="34" charset="0"/>
                <a:cs typeface="Arial" panose="020B0604020202020204" pitchFamily="34" charset="0"/>
              </a:rPr>
              <a:t>The outpatient </a:t>
            </a:r>
            <a:r>
              <a:rPr lang="en-US" sz="1800" dirty="0">
                <a:latin typeface="Arial" panose="020B0604020202020204" pitchFamily="34" charset="0"/>
                <a:cs typeface="Arial" panose="020B0604020202020204" pitchFamily="34" charset="0"/>
              </a:rPr>
              <a:t>trial evaluated colchicine</a:t>
            </a:r>
            <a:r>
              <a:rPr lang="en-US" sz="1800" b="0" i="0" dirty="0">
                <a:effectLst/>
                <a:latin typeface="Arial" panose="020B0604020202020204" pitchFamily="34" charset="0"/>
                <a:cs typeface="Arial" panose="020B0604020202020204" pitchFamily="34" charset="0"/>
              </a:rPr>
              <a:t> vs usual care, and aspirin vs usual care. </a:t>
            </a:r>
            <a:r>
              <a:rPr lang="en-US" sz="1800" dirty="0">
                <a:latin typeface="Arial" panose="020B0604020202020204" pitchFamily="34" charset="0"/>
                <a:cs typeface="Arial" panose="020B0604020202020204" pitchFamily="34" charset="0"/>
              </a:rPr>
              <a:t>(N=</a:t>
            </a:r>
            <a:r>
              <a:rPr lang="en-US" sz="1800" b="0" i="0" dirty="0">
                <a:effectLst/>
                <a:latin typeface="Arial" panose="020B0604020202020204" pitchFamily="34" charset="0"/>
                <a:cs typeface="Arial" panose="020B0604020202020204" pitchFamily="34" charset="0"/>
              </a:rPr>
              <a:t>3917)</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gn="l">
              <a:lnSpc>
                <a:spcPct val="107000"/>
              </a:lnSpc>
              <a:spcBef>
                <a:spcPts val="0"/>
              </a:spcBef>
              <a:spcAft>
                <a:spcPts val="800"/>
              </a:spcAft>
            </a:pPr>
            <a:r>
              <a:rPr lang="en-US" sz="22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Primary Outcome Measures</a:t>
            </a:r>
          </a:p>
          <a:p>
            <a:pPr marL="285750" marR="0" indent="-285750" algn="l">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primary </a:t>
            </a:r>
            <a:r>
              <a:rPr lang="en-US" sz="1800" dirty="0">
                <a:solidFill>
                  <a:srgbClr val="000000"/>
                </a:solidFill>
                <a:latin typeface="Arial" panose="020B0604020202020204" pitchFamily="34" charset="0"/>
                <a:ea typeface="Calibri" panose="020F0502020204030204" pitchFamily="34" charset="0"/>
                <a:cs typeface="Arial" panose="020B0604020202020204" pitchFamily="34" charset="0"/>
              </a:rPr>
              <a:t>outcome</a:t>
            </a: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for the comparison between colchicine vs control was hospitalization or death. </a:t>
            </a:r>
          </a:p>
          <a:p>
            <a:pPr marL="285750" marR="0" indent="-285750" algn="l">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primary outcome for the comparison between aspirin vs control was  major thrombosis, hospitalization or death . </a:t>
            </a:r>
          </a:p>
        </p:txBody>
      </p:sp>
      <p:pic>
        <p:nvPicPr>
          <p:cNvPr id="6" name="Picture 5">
            <a:hlinkClick r:id="rId3"/>
            <a:extLst>
              <a:ext uri="{FF2B5EF4-FFF2-40B4-BE49-F238E27FC236}">
                <a16:creationId xmlns:a16="http://schemas.microsoft.com/office/drawing/2014/main" id="{0416A4AB-2A84-4C75-9CEB-2AA9F705A22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54001" y="5646421"/>
            <a:ext cx="820419" cy="1077992"/>
          </a:xfrm>
          <a:prstGeom prst="rect">
            <a:avLst/>
          </a:prstGeom>
          <a:noFill/>
          <a:ln>
            <a:noFill/>
          </a:ln>
        </p:spPr>
      </p:pic>
      <p:sp>
        <p:nvSpPr>
          <p:cNvPr id="5" name="TextBox 4">
            <a:extLst>
              <a:ext uri="{FF2B5EF4-FFF2-40B4-BE49-F238E27FC236}">
                <a16:creationId xmlns:a16="http://schemas.microsoft.com/office/drawing/2014/main" id="{6337D953-16A7-40B9-A0DA-BE76C7827B89}"/>
              </a:ext>
            </a:extLst>
          </p:cNvPr>
          <p:cNvSpPr txBox="1"/>
          <p:nvPr/>
        </p:nvSpPr>
        <p:spPr>
          <a:xfrm>
            <a:off x="1074420" y="6176545"/>
            <a:ext cx="3863340" cy="677108"/>
          </a:xfrm>
          <a:prstGeom prst="rect">
            <a:avLst/>
          </a:prstGeom>
          <a:noFill/>
        </p:spPr>
        <p:txBody>
          <a:bodyPr wrap="square" rtlCol="0">
            <a:spAutoFit/>
          </a:bodyPr>
          <a:lstStyle/>
          <a:p>
            <a:pPr lvl="0"/>
            <a:r>
              <a:rPr lang="en-US" sz="1000" dirty="0">
                <a:solidFill>
                  <a:prstClr val="black"/>
                </a:solidFill>
                <a:latin typeface="Arial Narrow" panose="020B0606020202030204" pitchFamily="34" charset="0"/>
              </a:rPr>
              <a:t>Presented by: </a:t>
            </a:r>
            <a:r>
              <a:rPr lang="en-US" sz="1000" dirty="0">
                <a:solidFill>
                  <a:srgbClr val="212529"/>
                </a:solidFill>
                <a:effectLst/>
                <a:ea typeface="Calibri" panose="020F0502020204030204" pitchFamily="34" charset="0"/>
              </a:rPr>
              <a:t>John William </a:t>
            </a:r>
            <a:r>
              <a:rPr lang="en-US" sz="1000" dirty="0" err="1">
                <a:solidFill>
                  <a:srgbClr val="212529"/>
                </a:solidFill>
                <a:effectLst/>
                <a:ea typeface="Calibri" panose="020F0502020204030204" pitchFamily="34" charset="0"/>
              </a:rPr>
              <a:t>Eikelboom</a:t>
            </a:r>
            <a:r>
              <a:rPr lang="en-US" sz="1000" dirty="0">
                <a:solidFill>
                  <a:srgbClr val="212529"/>
                </a:solidFill>
                <a:effectLst/>
                <a:ea typeface="Calibri" panose="020F0502020204030204" pitchFamily="34" charset="0"/>
              </a:rPr>
              <a:t>, ESC 2022</a:t>
            </a:r>
            <a:endParaRPr lang="en-US" sz="1000" dirty="0">
              <a:solidFill>
                <a:prstClr val="black"/>
              </a:solidFill>
              <a:latin typeface="Arial Narrow" panose="020B0606020202030204" pitchFamily="34" charset="0"/>
            </a:endParaRPr>
          </a:p>
          <a:p>
            <a:pPr lvl="0"/>
            <a:r>
              <a:rPr lang="en-US" sz="1000" dirty="0">
                <a:solidFill>
                  <a:prstClr val="black"/>
                </a:solidFill>
                <a:latin typeface="Arial Narrow" panose="020B0606020202030204" pitchFamily="34" charset="0"/>
              </a:rPr>
              <a:t>© 2022, American Heart Association. All rights reserved</a:t>
            </a:r>
            <a:endParaRPr lang="en-US" sz="1000" dirty="0">
              <a:solidFill>
                <a:prstClr val="white"/>
              </a:solidFill>
              <a:latin typeface="Arial Narrow" panose="020B0606020202030204" pitchFamily="34" charset="0"/>
            </a:endParaRPr>
          </a:p>
          <a:p>
            <a:endParaRPr lang="en-US" dirty="0"/>
          </a:p>
        </p:txBody>
      </p:sp>
      <p:sp>
        <p:nvSpPr>
          <p:cNvPr id="7" name="TextBox 6">
            <a:extLst>
              <a:ext uri="{FF2B5EF4-FFF2-40B4-BE49-F238E27FC236}">
                <a16:creationId xmlns:a16="http://schemas.microsoft.com/office/drawing/2014/main" id="{C11AD5CC-2E91-44AE-8938-A6DF7D20A4AE}"/>
              </a:ext>
            </a:extLst>
          </p:cNvPr>
          <p:cNvSpPr txBox="1"/>
          <p:nvPr/>
        </p:nvSpPr>
        <p:spPr>
          <a:xfrm>
            <a:off x="5218766" y="6081289"/>
            <a:ext cx="6098176" cy="646331"/>
          </a:xfrm>
          <a:prstGeom prst="rect">
            <a:avLst/>
          </a:prstGeom>
          <a:noFill/>
        </p:spPr>
        <p:txBody>
          <a:bodyPr wrap="square" rtlCol="0">
            <a:spAutoFit/>
          </a:bodyPr>
          <a:lstStyle/>
          <a:p>
            <a:r>
              <a:rPr lang="en-US" sz="1100" i="1" dirty="0">
                <a:effectLst/>
                <a:latin typeface="Arial" panose="020B0604020202020204" pitchFamily="34" charset="0"/>
                <a:ea typeface="Calibri" panose="020F0502020204030204" pitchFamily="34" charset="0"/>
                <a:cs typeface="Arial" panose="020B0604020202020204" pitchFamily="34" charset="0"/>
              </a:rPr>
              <a:t>Results reflect the data available at the time of presentation</a:t>
            </a:r>
            <a:r>
              <a:rPr lang="en-US" sz="1800" i="1" dirty="0">
                <a:effectLst/>
                <a:latin typeface="Arial" panose="020B0604020202020204" pitchFamily="34" charset="0"/>
                <a:ea typeface="Calibri" panose="020F0502020204030204" pitchFamily="34" charset="0"/>
                <a:cs typeface="Arial" panose="020B0604020202020204" pitchFamily="34" charset="0"/>
              </a:rPr>
              <a:t>.</a:t>
            </a:r>
          </a:p>
          <a:p>
            <a:endParaRPr lang="en-US" dirty="0"/>
          </a:p>
        </p:txBody>
      </p:sp>
      <p:graphicFrame>
        <p:nvGraphicFramePr>
          <p:cNvPr id="12" name="Table 11">
            <a:extLst>
              <a:ext uri="{FF2B5EF4-FFF2-40B4-BE49-F238E27FC236}">
                <a16:creationId xmlns:a16="http://schemas.microsoft.com/office/drawing/2014/main" id="{7C958988-F4A4-C540-9D66-294D80CD0FF2}"/>
              </a:ext>
            </a:extLst>
          </p:cNvPr>
          <p:cNvGraphicFramePr>
            <a:graphicFrameLocks noGrp="1"/>
          </p:cNvGraphicFramePr>
          <p:nvPr>
            <p:extLst>
              <p:ext uri="{D42A27DB-BD31-4B8C-83A1-F6EECF244321}">
                <p14:modId xmlns:p14="http://schemas.microsoft.com/office/powerpoint/2010/main" val="4206073976"/>
              </p:ext>
            </p:extLst>
          </p:nvPr>
        </p:nvGraphicFramePr>
        <p:xfrm>
          <a:off x="3631720" y="776711"/>
          <a:ext cx="8414305" cy="5354283"/>
        </p:xfrm>
        <a:graphic>
          <a:graphicData uri="http://schemas.openxmlformats.org/drawingml/2006/table">
            <a:tbl>
              <a:tblPr firstRow="1" bandRow="1">
                <a:tableStyleId>{5C22544A-7EE6-4342-B048-85BDC9FD1C3A}</a:tableStyleId>
              </a:tblPr>
              <a:tblGrid>
                <a:gridCol w="1042328">
                  <a:extLst>
                    <a:ext uri="{9D8B030D-6E8A-4147-A177-3AD203B41FA5}">
                      <a16:colId xmlns:a16="http://schemas.microsoft.com/office/drawing/2014/main" val="24587308"/>
                    </a:ext>
                  </a:extLst>
                </a:gridCol>
                <a:gridCol w="912434">
                  <a:extLst>
                    <a:ext uri="{9D8B030D-6E8A-4147-A177-3AD203B41FA5}">
                      <a16:colId xmlns:a16="http://schemas.microsoft.com/office/drawing/2014/main" val="4162862398"/>
                    </a:ext>
                  </a:extLst>
                </a:gridCol>
                <a:gridCol w="966841">
                  <a:extLst>
                    <a:ext uri="{9D8B030D-6E8A-4147-A177-3AD203B41FA5}">
                      <a16:colId xmlns:a16="http://schemas.microsoft.com/office/drawing/2014/main" val="2428499279"/>
                    </a:ext>
                  </a:extLst>
                </a:gridCol>
                <a:gridCol w="823099">
                  <a:extLst>
                    <a:ext uri="{9D8B030D-6E8A-4147-A177-3AD203B41FA5}">
                      <a16:colId xmlns:a16="http://schemas.microsoft.com/office/drawing/2014/main" val="3236431255"/>
                    </a:ext>
                  </a:extLst>
                </a:gridCol>
                <a:gridCol w="614877">
                  <a:extLst>
                    <a:ext uri="{9D8B030D-6E8A-4147-A177-3AD203B41FA5}">
                      <a16:colId xmlns:a16="http://schemas.microsoft.com/office/drawing/2014/main" val="629188531"/>
                    </a:ext>
                  </a:extLst>
                </a:gridCol>
                <a:gridCol w="913640">
                  <a:extLst>
                    <a:ext uri="{9D8B030D-6E8A-4147-A177-3AD203B41FA5}">
                      <a16:colId xmlns:a16="http://schemas.microsoft.com/office/drawing/2014/main" val="2757762345"/>
                    </a:ext>
                  </a:extLst>
                </a:gridCol>
                <a:gridCol w="913640">
                  <a:extLst>
                    <a:ext uri="{9D8B030D-6E8A-4147-A177-3AD203B41FA5}">
                      <a16:colId xmlns:a16="http://schemas.microsoft.com/office/drawing/2014/main" val="1935390047"/>
                    </a:ext>
                  </a:extLst>
                </a:gridCol>
                <a:gridCol w="760715">
                  <a:extLst>
                    <a:ext uri="{9D8B030D-6E8A-4147-A177-3AD203B41FA5}">
                      <a16:colId xmlns:a16="http://schemas.microsoft.com/office/drawing/2014/main" val="1516814587"/>
                    </a:ext>
                  </a:extLst>
                </a:gridCol>
                <a:gridCol w="972871">
                  <a:extLst>
                    <a:ext uri="{9D8B030D-6E8A-4147-A177-3AD203B41FA5}">
                      <a16:colId xmlns:a16="http://schemas.microsoft.com/office/drawing/2014/main" val="32694016"/>
                    </a:ext>
                  </a:extLst>
                </a:gridCol>
                <a:gridCol w="493860">
                  <a:extLst>
                    <a:ext uri="{9D8B030D-6E8A-4147-A177-3AD203B41FA5}">
                      <a16:colId xmlns:a16="http://schemas.microsoft.com/office/drawing/2014/main" val="3321141652"/>
                    </a:ext>
                  </a:extLst>
                </a:gridCol>
              </a:tblGrid>
              <a:tr h="276058">
                <a:tc rowSpan="2">
                  <a:txBody>
                    <a:bodyPr/>
                    <a:lstStyle/>
                    <a:p>
                      <a:pPr marL="0" lvl="0" algn="ctr" rtl="0" eaLnBrk="1" latinLnBrk="0" hangingPunct="1">
                        <a:spcBef>
                          <a:spcPts val="0"/>
                        </a:spcBef>
                        <a:spcAft>
                          <a:spcPts val="0"/>
                        </a:spcAft>
                      </a:pP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gridSpan="2">
                  <a:txBody>
                    <a:bodyPr/>
                    <a:lstStyle/>
                    <a:p>
                      <a:pPr marL="0" lvl="0" algn="l" rtl="0" eaLnBrk="1" latinLnBrk="0" hangingPunct="1">
                        <a:spcBef>
                          <a:spcPts val="0"/>
                        </a:spcBef>
                        <a:spcAft>
                          <a:spcPts val="0"/>
                        </a:spcAft>
                      </a:pPr>
                      <a:r>
                        <a:rPr lang="en-US" sz="1100" kern="1200" dirty="0">
                          <a:effectLst/>
                          <a:latin typeface="Lub Dub"/>
                        </a:rPr>
                        <a:t>     Outpatients with  COVID-19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solidFill>
                      <a:srgbClr val="C00000"/>
                    </a:solidFill>
                  </a:tcPr>
                </a:tc>
                <a:tc hMerge="1">
                  <a:txBody>
                    <a:bodyPr/>
                    <a:lstStyle/>
                    <a:p>
                      <a:pPr marL="0" lvl="0" algn="l" rtl="0" eaLnBrk="1" latinLnBrk="0" hangingPunct="1">
                        <a:spcBef>
                          <a:spcPts val="0"/>
                        </a:spcBef>
                        <a:spcAft>
                          <a:spcPts val="0"/>
                        </a:spcAft>
                      </a:pPr>
                      <a:r>
                        <a:rPr lang="en-US" sz="1400" kern="1200" dirty="0">
                          <a:effectLst/>
                        </a:rPr>
                        <a:t>Colchicine (n=)</a:t>
                      </a:r>
                      <a:endParaRPr lang="en-US" dirty="0">
                        <a:effectLst/>
                      </a:endParaRPr>
                    </a:p>
                  </a:txBody>
                  <a:tcPr marL="0" marR="0" marT="0" marB="0" anchor="ctr">
                    <a:solidFill>
                      <a:srgbClr val="C00000"/>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effectLst/>
                          <a:latin typeface="Arial" panose="020B0604020202020204" pitchFamily="34" charset="0"/>
                          <a:cs typeface="Arial" panose="020B0604020202020204" pitchFamily="34" charset="0"/>
                        </a:rPr>
                        <a:t>HR (95% CI)</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effectLst/>
                          <a:latin typeface="Arial" panose="020B0604020202020204" pitchFamily="34" charset="0"/>
                          <a:cs typeface="Arial" panose="020B0604020202020204" pitchFamily="34" charset="0"/>
                        </a:rPr>
                        <a:t>P-Value</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rowSpan="2">
                  <a:txBody>
                    <a:bodyPr/>
                    <a:lstStyle/>
                    <a:p>
                      <a:pPr marL="0" lvl="0" algn="l" rtl="0" eaLnBrk="1" latinLnBrk="0" hangingPunct="1">
                        <a:spcBef>
                          <a:spcPts val="0"/>
                        </a:spcBef>
                        <a:spcAft>
                          <a:spcPts val="0"/>
                        </a:spcAft>
                      </a:pPr>
                      <a:endParaRPr lang="en-US" sz="1100" kern="12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rgbClr val="C00000"/>
                    </a:solidFill>
                  </a:tcPr>
                </a:tc>
                <a:tc gridSpan="2">
                  <a:txBody>
                    <a:bodyPr/>
                    <a:lstStyle/>
                    <a:p>
                      <a:pPr marL="0" lvl="0" algn="l" rtl="0" eaLnBrk="1" latinLnBrk="0" hangingPunct="1">
                        <a:spcBef>
                          <a:spcPts val="0"/>
                        </a:spcBef>
                        <a:spcAft>
                          <a:spcPts val="0"/>
                        </a:spcAft>
                      </a:pPr>
                      <a:r>
                        <a:rPr lang="en-US" sz="1100" kern="1200" dirty="0">
                          <a:effectLst/>
                          <a:latin typeface="Lub Dub"/>
                        </a:rPr>
                        <a:t> Outpatients with  COVID-19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solidFill>
                      <a:srgbClr val="C00000"/>
                    </a:solidFill>
                  </a:tcPr>
                </a:tc>
                <a:tc hMerge="1">
                  <a:txBody>
                    <a:bodyPr/>
                    <a:lstStyle/>
                    <a:p>
                      <a:endParaRPr lang="en-US"/>
                    </a:p>
                  </a:txBody>
                  <a:tcPr/>
                </a:tc>
                <a:tc rowSpan="2">
                  <a:txBody>
                    <a:bodyPr/>
                    <a:lstStyle/>
                    <a:p>
                      <a:pPr marL="0" lvl="0" algn="ctr"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HR (95% CI)</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rowSpan="2">
                  <a:txBody>
                    <a:bodyPr/>
                    <a:lstStyle/>
                    <a:p>
                      <a:pPr marL="0" lvl="0" algn="ctr"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P-Value</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723682028"/>
                  </a:ext>
                </a:extLst>
              </a:tr>
              <a:tr h="339051">
                <a:tc vMerge="1">
                  <a:txBody>
                    <a:bodyPr/>
                    <a:lstStyle/>
                    <a:p>
                      <a:endParaRPr lang="en-US"/>
                    </a:p>
                  </a:txBody>
                  <a:tcPr/>
                </a:tc>
                <a:tc>
                  <a:txBody>
                    <a:bodyPr/>
                    <a:lstStyle/>
                    <a:p>
                      <a:pPr marL="0" lvl="0" algn="ctr" rtl="0" eaLnBrk="1" latinLnBrk="0" hangingPunct="1">
                        <a:spcBef>
                          <a:spcPts val="0"/>
                        </a:spcBef>
                        <a:spcAft>
                          <a:spcPts val="0"/>
                        </a:spcAft>
                      </a:pPr>
                      <a:r>
                        <a:rPr lang="en-US" sz="1100" b="1" kern="1200" dirty="0">
                          <a:solidFill>
                            <a:schemeClr val="bg1"/>
                          </a:solidFill>
                          <a:effectLst/>
                          <a:latin typeface="Arial" panose="020B0604020202020204" pitchFamily="34" charset="0"/>
                          <a:cs typeface="Arial" panose="020B0604020202020204" pitchFamily="34" charset="0"/>
                        </a:rPr>
                        <a:t>Control (n=1956) </a:t>
                      </a:r>
                      <a:endParaRPr lang="en-US" sz="1100" b="1"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algn="ctr"/>
                      <a:r>
                        <a:rPr lang="en-US" sz="1100" b="1" kern="1200" dirty="0">
                          <a:solidFill>
                            <a:schemeClr val="bg1"/>
                          </a:solidFill>
                          <a:effectLst/>
                          <a:latin typeface="Arial" panose="020B0604020202020204" pitchFamily="34" charset="0"/>
                          <a:cs typeface="Arial" panose="020B0604020202020204" pitchFamily="34" charset="0"/>
                        </a:rPr>
                        <a:t>Colchicine (n=1961) </a:t>
                      </a:r>
                      <a:endParaRPr lang="en-US" dirty="0">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vMerge="1">
                  <a:txBody>
                    <a:bodyPr/>
                    <a:lstStyle/>
                    <a:p>
                      <a:endParaRPr lang="en-US"/>
                    </a:p>
                  </a:txBody>
                  <a:tcPr/>
                </a:tc>
                <a:tc vMerge="1">
                  <a:txBody>
                    <a:bodyPr/>
                    <a:lstStyle/>
                    <a:p>
                      <a:endParaRPr lang="en-US"/>
                    </a:p>
                  </a:txBody>
                  <a:tcPr/>
                </a:tc>
                <a:tc vMerge="1">
                  <a:txBody>
                    <a:bodyPr/>
                    <a:lstStyle/>
                    <a:p>
                      <a:pPr marL="0" lvl="0" algn="ctr" rtl="0" eaLnBrk="1" latinLnBrk="0" hangingPunct="1">
                        <a:spcBef>
                          <a:spcPts val="0"/>
                        </a:spcBef>
                        <a:spcAft>
                          <a:spcPts val="0"/>
                        </a:spcAft>
                      </a:pPr>
                      <a:endParaRPr lang="en-US" sz="1100" b="1" dirty="0">
                        <a:solidFill>
                          <a:schemeClr val="bg1"/>
                        </a:solidFill>
                        <a:effectLst/>
                        <a:latin typeface="Lub Dub"/>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lvl="0" algn="ctr" rtl="0" eaLnBrk="1" latinLnBrk="0" hangingPunct="1">
                        <a:spcBef>
                          <a:spcPts val="0"/>
                        </a:spcBef>
                        <a:spcAft>
                          <a:spcPts val="0"/>
                        </a:spcAft>
                      </a:pPr>
                      <a:r>
                        <a:rPr lang="en-US" sz="1100" b="1" kern="1200" dirty="0">
                          <a:solidFill>
                            <a:schemeClr val="bg1"/>
                          </a:solidFill>
                          <a:effectLst/>
                          <a:latin typeface="Arial" panose="020B0604020202020204" pitchFamily="34" charset="0"/>
                          <a:cs typeface="Arial" panose="020B0604020202020204" pitchFamily="34" charset="0"/>
                        </a:rPr>
                        <a:t>Control (n=1953) </a:t>
                      </a:r>
                      <a:endParaRPr lang="en-US" sz="1100" b="1"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pPr marL="0" lvl="0" algn="ctr" rtl="0" eaLnBrk="1" latinLnBrk="0" hangingPunct="1">
                        <a:spcBef>
                          <a:spcPts val="0"/>
                        </a:spcBef>
                        <a:spcAft>
                          <a:spcPts val="0"/>
                        </a:spcAft>
                      </a:pPr>
                      <a:r>
                        <a:rPr lang="en-US" sz="1100" b="1" dirty="0">
                          <a:solidFill>
                            <a:schemeClr val="bg1"/>
                          </a:solidFill>
                          <a:effectLst/>
                          <a:latin typeface="Arial" panose="020B0604020202020204" pitchFamily="34" charset="0"/>
                          <a:cs typeface="Arial" panose="020B0604020202020204" pitchFamily="34" charset="0"/>
                        </a:rPr>
                        <a:t>Aspirin </a:t>
                      </a:r>
                    </a:p>
                    <a:p>
                      <a:pPr marL="0" lvl="0" algn="ctr" rtl="0" eaLnBrk="1" latinLnBrk="0" hangingPunct="1">
                        <a:spcBef>
                          <a:spcPts val="0"/>
                        </a:spcBef>
                        <a:spcAft>
                          <a:spcPts val="0"/>
                        </a:spcAft>
                      </a:pPr>
                      <a:r>
                        <a:rPr lang="en-US" sz="1100" b="1" dirty="0">
                          <a:solidFill>
                            <a:schemeClr val="bg1"/>
                          </a:solidFill>
                          <a:effectLst/>
                          <a:latin typeface="Arial" panose="020B0604020202020204" pitchFamily="34" charset="0"/>
                          <a:cs typeface="Arial" panose="020B0604020202020204" pitchFamily="34" charset="0"/>
                        </a:rPr>
                        <a:t>( n=1964)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492522"/>
                  </a:ext>
                </a:extLst>
              </a:tr>
              <a:tr h="1186679">
                <a:tc>
                  <a:txBody>
                    <a:bodyPr/>
                    <a:lstStyle/>
                    <a:p>
                      <a:pPr marL="0" algn="l"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Primary Outcome: Hospitalization or Death </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65 (3.3%)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66 (3.4%)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1.02 (0.72-1.43)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0.93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effectLst/>
                          <a:latin typeface="Arial" panose="020B0604020202020204" pitchFamily="34" charset="0"/>
                          <a:cs typeface="Arial" panose="020B0604020202020204" pitchFamily="34" charset="0"/>
                        </a:rPr>
                        <a:t>Primary Outcome: Major Thrombosis, hospitalization, or death</a:t>
                      </a:r>
                      <a:endParaRPr lang="en-US" sz="1100" dirty="0">
                        <a:effectLst/>
                        <a:latin typeface="Arial" panose="020B0604020202020204" pitchFamily="34" charset="0"/>
                        <a:cs typeface="Arial" panose="020B0604020202020204" pitchFamily="34" charset="0"/>
                      </a:endParaRPr>
                    </a:p>
                    <a:p>
                      <a:pPr marL="0" algn="ctr" rtl="0" eaLnBrk="1" latinLnBrk="0" hangingPunct="1">
                        <a:spcBef>
                          <a:spcPts val="0"/>
                        </a:spcBef>
                        <a:spcAft>
                          <a:spcPts val="0"/>
                        </a:spcAft>
                      </a:pP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59 (3%)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100" dirty="0">
                          <a:effectLst/>
                          <a:latin typeface="Arial" panose="020B0604020202020204" pitchFamily="34" charset="0"/>
                          <a:cs typeface="Arial" panose="020B0604020202020204" pitchFamily="34" charset="0"/>
                        </a:rPr>
                        <a:t>73 (3.8%)</a:t>
                      </a:r>
                      <a:endParaRPr lang="en-US" dirty="0">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0.80 ( 0.57-1.13)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0.21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7571551"/>
                  </a:ext>
                </a:extLst>
              </a:tr>
              <a:tr h="508577">
                <a:tc>
                  <a:txBody>
                    <a:bodyPr/>
                    <a:lstStyle/>
                    <a:p>
                      <a:pPr marL="0" algn="l"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Other outcomes: Hospitalization or Respiratory Death</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65 (3.3%)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65 ( 3.3%)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1.00 (0.71-1.41)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0.99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Any Thrombosis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5 (0.3%)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algn="ctr"/>
                      <a:r>
                        <a:rPr lang="en-US" sz="1100" dirty="0">
                          <a:latin typeface="Arial" panose="020B0604020202020204" pitchFamily="34" charset="0"/>
                          <a:cs typeface="Arial" panose="020B0604020202020204" pitchFamily="34" charset="0"/>
                        </a:rPr>
                        <a:t>2 ( 0.1%)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Lub Dub"/>
                        </a:rPr>
                        <a:t>0.40 ( 0.08-2.06)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tc>
                  <a:txBody>
                    <a:bodyPr/>
                    <a:lstStyle/>
                    <a:p>
                      <a:pPr marL="0" algn="ctr" rtl="0" eaLnBrk="1" latinLnBrk="0" hangingPunct="1">
                        <a:spcBef>
                          <a:spcPts val="0"/>
                        </a:spcBef>
                        <a:spcAft>
                          <a:spcPts val="0"/>
                        </a:spcAft>
                      </a:pPr>
                      <a:r>
                        <a:rPr lang="en-US" sz="1100" dirty="0">
                          <a:effectLst/>
                          <a:latin typeface="Lub Dub"/>
                        </a:rPr>
                        <a:t>0.27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487319930"/>
                  </a:ext>
                </a:extLst>
              </a:tr>
              <a:tr h="508577">
                <a:tc>
                  <a:txBody>
                    <a:bodyPr/>
                    <a:lstStyle/>
                    <a:p>
                      <a:pPr marL="0" algn="l"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Hospitalization</a:t>
                      </a: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61 (3.1%)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62 (3.2%)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1.02 (0.71-1.45)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0.92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effectLst/>
                          <a:latin typeface="Arial" panose="020B0604020202020204" pitchFamily="34" charset="0"/>
                          <a:cs typeface="Arial" panose="020B0604020202020204" pitchFamily="34" charset="0"/>
                        </a:rPr>
                        <a:t>Hospitalization</a:t>
                      </a:r>
                      <a:endParaRPr lang="en-US" sz="1100" dirty="0">
                        <a:effectLst/>
                        <a:latin typeface="Arial" panose="020B0604020202020204" pitchFamily="34" charset="0"/>
                        <a:cs typeface="Arial" panose="020B0604020202020204" pitchFamily="34" charset="0"/>
                      </a:endParaRPr>
                    </a:p>
                    <a:p>
                      <a:pPr marL="0" algn="ctr" rtl="0" eaLnBrk="1" latinLnBrk="0" hangingPunct="1">
                        <a:spcBef>
                          <a:spcPts val="0"/>
                        </a:spcBef>
                        <a:spcAft>
                          <a:spcPts val="0"/>
                        </a:spcAft>
                      </a:pP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67 ( 3.4%)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100" dirty="0">
                          <a:latin typeface="Arial" panose="020B0604020202020204" pitchFamily="34" charset="0"/>
                          <a:cs typeface="Arial" panose="020B0604020202020204" pitchFamily="34" charset="0"/>
                        </a:rPr>
                        <a:t>56 ( 2.9%)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0.83 ( 0.58-1.19)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0.31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6535703"/>
                  </a:ext>
                </a:extLst>
              </a:tr>
              <a:tr h="508577">
                <a:tc>
                  <a:txBody>
                    <a:bodyPr/>
                    <a:lstStyle/>
                    <a:p>
                      <a:pPr marL="0" algn="l"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Death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11( 0.6%)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12 (0.6%)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1.09 ( 0.48-2.47)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0.84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effectLst/>
                          <a:latin typeface="Arial" panose="020B0604020202020204" pitchFamily="34" charset="0"/>
                          <a:cs typeface="Arial" panose="020B0604020202020204" pitchFamily="34" charset="0"/>
                        </a:rPr>
                        <a:t>Death</a:t>
                      </a:r>
                    </a:p>
                    <a:p>
                      <a:pPr marL="0" algn="ctr" rtl="0" eaLnBrk="1" latinLnBrk="0" hangingPunct="1">
                        <a:spcBef>
                          <a:spcPts val="0"/>
                        </a:spcBef>
                        <a:spcAft>
                          <a:spcPts val="0"/>
                        </a:spcAft>
                      </a:pP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11 (0.6%)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100" dirty="0">
                          <a:latin typeface="Arial" panose="020B0604020202020204" pitchFamily="34" charset="0"/>
                          <a:cs typeface="Arial" panose="020B0604020202020204" pitchFamily="34" charset="0"/>
                        </a:rPr>
                        <a:t>12 (0.6%)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1.09 ( 0.48-2.46)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0.84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99174525"/>
                  </a:ext>
                </a:extLst>
              </a:tr>
              <a:tr h="678102">
                <a:tc>
                  <a:txBody>
                    <a:bodyPr/>
                    <a:lstStyle/>
                    <a:p>
                      <a:pPr marL="0" algn="l"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Respiratory Death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7 ( 0.4%)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10 ( 0.5%)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1.43 ( 0.54-3.75)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0.47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effectLst/>
                          <a:latin typeface="Arial" panose="020B0604020202020204" pitchFamily="34" charset="0"/>
                          <a:cs typeface="Arial" panose="020B0604020202020204" pitchFamily="34" charset="0"/>
                        </a:rPr>
                        <a:t>Respiratory Death</a:t>
                      </a:r>
                    </a:p>
                    <a:p>
                      <a:pPr marL="0" algn="ctr" rtl="0" eaLnBrk="1" latinLnBrk="0" hangingPunct="1">
                        <a:spcBef>
                          <a:spcPts val="0"/>
                        </a:spcBef>
                        <a:spcAft>
                          <a:spcPts val="0"/>
                        </a:spcAft>
                      </a:pPr>
                      <a:endParaRPr lang="en-US" sz="1100"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Arial" panose="020B0604020202020204" pitchFamily="34" charset="0"/>
                          <a:cs typeface="Arial" panose="020B0604020202020204" pitchFamily="34" charset="0"/>
                        </a:rPr>
                        <a:t>7 (0.4%)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100" dirty="0">
                          <a:latin typeface="Arial" panose="020B0604020202020204" pitchFamily="34" charset="0"/>
                          <a:cs typeface="Arial" panose="020B0604020202020204" pitchFamily="34" charset="0"/>
                        </a:rPr>
                        <a:t>10 ( 0.5%)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1.42 ( 0.54-3.73)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ctr" rtl="0" eaLnBrk="1" latinLnBrk="0" hangingPunct="1">
                        <a:spcBef>
                          <a:spcPts val="0"/>
                        </a:spcBef>
                        <a:spcAft>
                          <a:spcPts val="0"/>
                        </a:spcAft>
                      </a:pPr>
                      <a:r>
                        <a:rPr lang="en-US" sz="1100" dirty="0">
                          <a:effectLst/>
                          <a:latin typeface="Lub Dub"/>
                        </a:rPr>
                        <a:t>0.48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91131874"/>
                  </a:ext>
                </a:extLst>
              </a:tr>
              <a:tr h="1186679">
                <a:tc gridSpan="10">
                  <a:txBody>
                    <a:bodyPr/>
                    <a:lstStyle/>
                    <a:p>
                      <a:pPr marL="0" algn="l"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     </a:t>
                      </a:r>
                      <a:r>
                        <a:rPr lang="en-US" sz="1100" b="1" u="sng" kern="1200" dirty="0">
                          <a:effectLst/>
                          <a:latin typeface="Arial" panose="020B0604020202020204" pitchFamily="34" charset="0"/>
                          <a:cs typeface="Arial" panose="020B0604020202020204" pitchFamily="34" charset="0"/>
                        </a:rPr>
                        <a:t>Results: </a:t>
                      </a:r>
                    </a:p>
                    <a:p>
                      <a:pPr marL="0" algn="l" rtl="0" eaLnBrk="1" latinLnBrk="0" hangingPunct="1">
                        <a:spcBef>
                          <a:spcPts val="0"/>
                        </a:spcBef>
                        <a:spcAft>
                          <a:spcPts val="0"/>
                        </a:spcAft>
                      </a:pPr>
                      <a:endParaRPr lang="en-US" sz="1100" b="1" u="sng" kern="1200" dirty="0">
                        <a:effectLst/>
                        <a:latin typeface="Arial" panose="020B0604020202020204" pitchFamily="34" charset="0"/>
                        <a:cs typeface="Arial" panose="020B0604020202020204" pitchFamily="34" charset="0"/>
                      </a:endParaRPr>
                    </a:p>
                    <a:p>
                      <a:pPr marL="0" algn="l" rtl="0" eaLnBrk="1" latinLnBrk="0" hangingPunct="1">
                        <a:spcBef>
                          <a:spcPts val="0"/>
                        </a:spcBef>
                        <a:spcAft>
                          <a:spcPts val="0"/>
                        </a:spcAft>
                      </a:pPr>
                      <a:r>
                        <a:rPr lang="en-US" sz="1100" kern="1200" dirty="0">
                          <a:effectLst/>
                          <a:latin typeface="Arial" panose="020B0604020202020204" pitchFamily="34" charset="0"/>
                          <a:cs typeface="Arial" panose="020B0604020202020204" pitchFamily="34" charset="0"/>
                        </a:rPr>
                        <a:t>     </a:t>
                      </a:r>
                      <a:r>
                        <a:rPr lang="en-US" sz="1100" b="1" i="1" kern="1200" dirty="0">
                          <a:effectLst/>
                          <a:latin typeface="Arial" panose="020B0604020202020204" pitchFamily="34" charset="0"/>
                          <a:cs typeface="Arial" panose="020B0604020202020204" pitchFamily="34" charset="0"/>
                        </a:rPr>
                        <a:t>Colchicine and aspirin provide no benefits in outpatients with COVID-19. </a:t>
                      </a:r>
                    </a:p>
                    <a:p>
                      <a:pPr marL="171450" indent="-171450" algn="l" rtl="0" eaLnBrk="1" latinLnBrk="0" hangingPunct="1">
                        <a:spcBef>
                          <a:spcPts val="0"/>
                        </a:spcBef>
                        <a:spcAft>
                          <a:spcPts val="0"/>
                        </a:spcAft>
                        <a:buFont typeface="Arial" panose="020B0604020202020204" pitchFamily="34" charset="0"/>
                        <a:buChar char="•"/>
                      </a:pPr>
                      <a:r>
                        <a:rPr lang="en-US" sz="1100" dirty="0">
                          <a:latin typeface="Arial" panose="020B0604020202020204" pitchFamily="34" charset="0"/>
                          <a:cs typeface="Arial" panose="020B0604020202020204" pitchFamily="34" charset="0"/>
                        </a:rPr>
                        <a:t>Colchicine compared with control did not significantly reduce hospitalization or death. </a:t>
                      </a:r>
                    </a:p>
                    <a:p>
                      <a:pPr marL="171450" indent="-171450" algn="l" rtl="0" eaLnBrk="1" latinLnBrk="0" hangingPunct="1">
                        <a:spcBef>
                          <a:spcPts val="0"/>
                        </a:spcBef>
                        <a:spcAft>
                          <a:spcPts val="0"/>
                        </a:spcAft>
                        <a:buFont typeface="Arial" panose="020B0604020202020204" pitchFamily="34" charset="0"/>
                        <a:buChar char="•"/>
                      </a:pPr>
                      <a:r>
                        <a:rPr lang="en-US" sz="1100" dirty="0">
                          <a:latin typeface="Arial" panose="020B0604020202020204" pitchFamily="34" charset="0"/>
                          <a:cs typeface="Arial" panose="020B0604020202020204" pitchFamily="34" charset="0"/>
                        </a:rPr>
                        <a:t>Aspirin compared to control did not significantly reduce major thrombosis, hospitalization, or death.</a:t>
                      </a:r>
                    </a:p>
                    <a:p>
                      <a:pPr marL="171450" indent="-171450" algn="l" rtl="0" eaLnBrk="1" latinLnBrk="0" hangingPunct="1">
                        <a:spcBef>
                          <a:spcPts val="0"/>
                        </a:spcBef>
                        <a:spcAft>
                          <a:spcPts val="0"/>
                        </a:spcAft>
                        <a:buFont typeface="Arial" panose="020B0604020202020204" pitchFamily="34" charset="0"/>
                        <a:buChar char="•"/>
                      </a:pPr>
                      <a:r>
                        <a:rPr lang="en-US" sz="1100" dirty="0">
                          <a:latin typeface="Arial" panose="020B0604020202020204" pitchFamily="34" charset="0"/>
                          <a:cs typeface="Arial" panose="020B0604020202020204" pitchFamily="34" charset="0"/>
                        </a:rPr>
                        <a:t>There was no evidence of benefit of either treatment in any of the subgroups examined, including severity of disease at baseline, time from diagnosis to randomization, vaccination status, or time of treatment according to the phase of the pandemic.</a:t>
                      </a: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38786773"/>
                  </a:ext>
                </a:extLst>
              </a:tr>
            </a:tbl>
          </a:graphicData>
        </a:graphic>
      </p:graphicFrame>
    </p:spTree>
    <p:extLst>
      <p:ext uri="{BB962C8B-B14F-4D97-AF65-F5344CB8AC3E}">
        <p14:creationId xmlns:p14="http://schemas.microsoft.com/office/powerpoint/2010/main" val="4169905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946</TotalTime>
  <Words>483</Words>
  <Application>Microsoft Office PowerPoint</Application>
  <PresentationFormat>Widescreen</PresentationFormat>
  <Paragraphs>81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Calibri Light</vt:lpstr>
      <vt:lpstr>Lub Dub</vt:lpstr>
      <vt:lpstr>Office Theme</vt:lpstr>
      <vt:lpstr> The Anti-Coronavirus Therapies (ACT) Outpatient Trial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Anti-Coronavirus Therapies (ACT) Trials:  Design, Baseline Characteristics, and Challenges</dc:title>
  <dc:creator>Gail Gannon</dc:creator>
  <cp:lastModifiedBy>Stacey Sims</cp:lastModifiedBy>
  <cp:revision>4</cp:revision>
  <dcterms:created xsi:type="dcterms:W3CDTF">2022-08-18T15:26:30Z</dcterms:created>
  <dcterms:modified xsi:type="dcterms:W3CDTF">2022-08-29T16:05:30Z</dcterms:modified>
</cp:coreProperties>
</file>