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7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0"/>
    <p:restoredTop sz="94691"/>
  </p:normalViewPr>
  <p:slideViewPr>
    <p:cSldViewPr snapToGrid="0">
      <p:cViewPr varScale="1">
        <p:scale>
          <a:sx n="87" d="100"/>
          <a:sy n="87" d="100"/>
        </p:scale>
        <p:origin x="576"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Wolke" userId="d3fc20e8-9f67-4110-b5e7-8648597a3678" providerId="ADAL" clId="{1024BF71-7FBD-4915-884D-511847CA62EC}"/>
    <pc:docChg chg="mod">
      <pc:chgData name="Alice Wolke" userId="d3fc20e8-9f67-4110-b5e7-8648597a3678" providerId="ADAL" clId="{1024BF71-7FBD-4915-884D-511847CA62EC}" dt="2024-09-02T20:00:27.248" v="0"/>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93BBE0-33AA-2B40-9CCE-4178286A7CEC}" type="datetimeFigureOut">
              <a:rPr lang="en-US" smtClean="0"/>
              <a:t>9/2/2024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7ECCF-0BC9-2F4A-BBE2-85437C95F25E}" type="slidenum">
              <a:rPr lang="en-US" smtClean="0"/>
              <a:t>‹#›</a:t>
            </a:fld>
            <a:endParaRPr lang="en-US"/>
          </a:p>
        </p:txBody>
      </p:sp>
    </p:spTree>
    <p:extLst>
      <p:ext uri="{BB962C8B-B14F-4D97-AF65-F5344CB8AC3E}">
        <p14:creationId xmlns:p14="http://schemas.microsoft.com/office/powerpoint/2010/main" val="336703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3522808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D327-2EB5-9FF7-632C-1A00DD5DE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CB2295-DBCD-696A-8270-40CCB07D51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6ADDD2-F621-95DB-6907-11ADECAFF20E}"/>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5" name="Footer Placeholder 4">
            <a:extLst>
              <a:ext uri="{FF2B5EF4-FFF2-40B4-BE49-F238E27FC236}">
                <a16:creationId xmlns:a16="http://schemas.microsoft.com/office/drawing/2014/main" id="{D4928274-136B-6096-C034-69365A5EE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1C2E5-DC4E-FB63-930C-83C4B4029F74}"/>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1994490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8796A-231A-0CEC-208D-05F030DBC1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334B82-DB60-AA41-7DC7-7B432420C1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A4BE58-1698-0D35-F5B8-205C5EC09C6A}"/>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5" name="Footer Placeholder 4">
            <a:extLst>
              <a:ext uri="{FF2B5EF4-FFF2-40B4-BE49-F238E27FC236}">
                <a16:creationId xmlns:a16="http://schemas.microsoft.com/office/drawing/2014/main" id="{390E9576-5692-E2C0-9F9C-2572D1B86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DBB83-829B-DFD0-5F4B-1741D344A6F0}"/>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2653128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AF095-1D03-3093-BE60-8F3C79B9B0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90A39A-5B59-80D0-9FE0-BD6726941B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E8E53-68FE-99F2-4E2A-67B432221FBA}"/>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5" name="Footer Placeholder 4">
            <a:extLst>
              <a:ext uri="{FF2B5EF4-FFF2-40B4-BE49-F238E27FC236}">
                <a16:creationId xmlns:a16="http://schemas.microsoft.com/office/drawing/2014/main" id="{C57FB2EC-CFB8-3908-23EE-EF2E5553DC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1A2642-1815-130C-0AC2-F1207D7DF568}"/>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239596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987" y="819631"/>
            <a:ext cx="11024027" cy="1234944"/>
          </a:xfrm>
        </p:spPr>
        <p:txBody>
          <a:bodyPr/>
          <a:lstStyle/>
          <a:p>
            <a:r>
              <a:rPr lang="en-US" dirty="0"/>
              <a:t>TITLE IS ALL CAPS AT 25-30PTS</a:t>
            </a:r>
          </a:p>
        </p:txBody>
      </p:sp>
      <p:sp>
        <p:nvSpPr>
          <p:cNvPr id="3" name="Content Placeholder 2"/>
          <p:cNvSpPr>
            <a:spLocks noGrp="1"/>
          </p:cNvSpPr>
          <p:nvPr>
            <p:ph sz="half" idx="1" hasCustomPrompt="1"/>
          </p:nvPr>
        </p:nvSpPr>
        <p:spPr>
          <a:xfrm>
            <a:off x="583987" y="2054577"/>
            <a:ext cx="5346807" cy="4122387"/>
          </a:xfrm>
        </p:spPr>
        <p:txBody>
          <a:bodyPr/>
          <a:lstStyle/>
          <a:p>
            <a:pPr lvl="0"/>
            <a:r>
              <a:rPr lang="en-US" dirty="0"/>
              <a:t>Body copy is </a:t>
            </a:r>
            <a:r>
              <a:rPr lang="en-US" dirty="0" err="1"/>
              <a:t>Lub</a:t>
            </a:r>
            <a:r>
              <a:rPr lang="en-US" dirty="0"/>
              <a:t> Dub medium at 12pts</a:t>
            </a:r>
          </a:p>
        </p:txBody>
      </p:sp>
      <p:sp>
        <p:nvSpPr>
          <p:cNvPr id="4" name="Content Placeholder 3"/>
          <p:cNvSpPr>
            <a:spLocks noGrp="1"/>
          </p:cNvSpPr>
          <p:nvPr>
            <p:ph sz="half" idx="2" hasCustomPrompt="1"/>
          </p:nvPr>
        </p:nvSpPr>
        <p:spPr>
          <a:xfrm>
            <a:off x="6280963" y="2054575"/>
            <a:ext cx="5346807" cy="4122388"/>
          </a:xfrm>
        </p:spPr>
        <p:txBody>
          <a:body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583986" y="6356351"/>
            <a:ext cx="7340815"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11420922" y="6356351"/>
            <a:ext cx="770189"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11367911" y="6356351"/>
            <a:ext cx="0" cy="3651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9902026" y="6356351"/>
            <a:ext cx="1326980" cy="365125"/>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8248155" y="6356352"/>
            <a:ext cx="1600861" cy="365125"/>
          </a:xfrm>
        </p:spPr>
        <p:txBody>
          <a:bodyPr anchor="ctr">
            <a:normAutofit/>
          </a:bodyPr>
          <a:lstStyle>
            <a:lvl1pPr algn="r">
              <a:defRPr sz="1067">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592836" y="1440874"/>
            <a:ext cx="9096109" cy="428813"/>
          </a:xfrm>
        </p:spPr>
        <p:txBody>
          <a:bodyPr>
            <a:normAutofit/>
          </a:bodyPr>
          <a:lstStyle>
            <a:lvl1pPr>
              <a:defRPr sz="2133" b="1">
                <a:solidFill>
                  <a:schemeClr val="tx1"/>
                </a:solidFill>
              </a:defRPr>
            </a:lvl1pPr>
          </a:lstStyle>
          <a:p>
            <a:pPr lvl="0"/>
            <a:r>
              <a:rPr lang="en-US" dirty="0"/>
              <a:t>Subtitle is </a:t>
            </a:r>
            <a:r>
              <a:rPr lang="en-US" dirty="0" err="1"/>
              <a:t>Lub</a:t>
            </a:r>
            <a:r>
              <a:rPr lang="en-US" dirty="0"/>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11333528" y="123552"/>
            <a:ext cx="715037" cy="385661"/>
          </a:xfrm>
          <a:prstGeom prst="rect">
            <a:avLst/>
          </a:prstGeom>
        </p:spPr>
      </p:pic>
    </p:spTree>
    <p:extLst>
      <p:ext uri="{BB962C8B-B14F-4D97-AF65-F5344CB8AC3E}">
        <p14:creationId xmlns:p14="http://schemas.microsoft.com/office/powerpoint/2010/main" val="179219850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DDF4D-38DF-CD27-7C2E-F0C0BB6CA0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0DC85D-A63B-2A29-797F-C582F8C7E8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1DCEDC-2B63-6043-D8F7-B1FEF53F12F3}"/>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5" name="Footer Placeholder 4">
            <a:extLst>
              <a:ext uri="{FF2B5EF4-FFF2-40B4-BE49-F238E27FC236}">
                <a16:creationId xmlns:a16="http://schemas.microsoft.com/office/drawing/2014/main" id="{45E4792F-E944-06C5-E2F4-35E56C178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FCF4BC-8732-746C-E683-26B58233AFE3}"/>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255650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F77CA-2F9F-8B2E-ECD7-D5FF8BB635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BDA00D-F053-10D6-DA41-973D878447A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2DF9B2-D5B0-F62D-4662-4BED9C067569}"/>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5" name="Footer Placeholder 4">
            <a:extLst>
              <a:ext uri="{FF2B5EF4-FFF2-40B4-BE49-F238E27FC236}">
                <a16:creationId xmlns:a16="http://schemas.microsoft.com/office/drawing/2014/main" id="{7F0D6556-6BC1-44B0-4CA5-48EB8B06EC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0D60F1-CC98-E97B-E7E9-7BC4557D120A}"/>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2167953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0458-07F0-9780-87F5-7A396AF2D5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8C47BF-5100-B9AA-D1B7-82A55F3C8A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8EAF1F-7BC0-7101-55CD-EC577510B5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6DEC8F-B6A7-A287-6B28-80F7562ABE77}"/>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6" name="Footer Placeholder 5">
            <a:extLst>
              <a:ext uri="{FF2B5EF4-FFF2-40B4-BE49-F238E27FC236}">
                <a16:creationId xmlns:a16="http://schemas.microsoft.com/office/drawing/2014/main" id="{BE203EF9-4BBE-D5FF-FAFF-F758931A4C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4BE232-6963-A589-2ED9-62D89E16DE62}"/>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249720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A5CFC-439A-86AF-DE47-D5897D8CEB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157D44-3BA0-41AE-76F1-DBBC71D801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A20B30-7D5D-99F5-FEE2-206155C534D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F51F19-4514-3F79-187E-A6FC2E1E0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837609-9CED-A005-C323-C22BE4D476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E189E2-F61D-EFBD-DFE3-CD246EB2E54A}"/>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8" name="Footer Placeholder 7">
            <a:extLst>
              <a:ext uri="{FF2B5EF4-FFF2-40B4-BE49-F238E27FC236}">
                <a16:creationId xmlns:a16="http://schemas.microsoft.com/office/drawing/2014/main" id="{600A11DC-6E61-1185-1F13-0C5CD11657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B7B04F-61EB-2934-4AD8-CC9CA1FCCB69}"/>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265432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E7535-D78D-95CE-D284-877B20FD28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49A799-17F4-568C-3473-407CD2E9334B}"/>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4" name="Footer Placeholder 3">
            <a:extLst>
              <a:ext uri="{FF2B5EF4-FFF2-40B4-BE49-F238E27FC236}">
                <a16:creationId xmlns:a16="http://schemas.microsoft.com/office/drawing/2014/main" id="{9510228C-AA5B-9570-658C-4518D74914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6E459A-E98C-2A21-F95D-17469817A55F}"/>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3885290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997B4-24B4-3EE0-4BC9-5EF64FAD2B6A}"/>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3" name="Footer Placeholder 2">
            <a:extLst>
              <a:ext uri="{FF2B5EF4-FFF2-40B4-BE49-F238E27FC236}">
                <a16:creationId xmlns:a16="http://schemas.microsoft.com/office/drawing/2014/main" id="{FF52C104-8391-D2C9-36E1-764CDE88FC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B14637-1961-6710-98B4-6404D90D03B7}"/>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393763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63384-0CF2-19B2-FDE3-13639BB021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FE3ABA-B743-3F98-A5BE-5B0CB60182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42AD66-4376-1150-4833-8D52BBEBF0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283154-0484-9346-485A-8BE793AF2AA2}"/>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6" name="Footer Placeholder 5">
            <a:extLst>
              <a:ext uri="{FF2B5EF4-FFF2-40B4-BE49-F238E27FC236}">
                <a16:creationId xmlns:a16="http://schemas.microsoft.com/office/drawing/2014/main" id="{34D6BBDD-F896-ADED-10EF-4116716DAD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A72F46-25F5-50E3-6C04-6499D77FD471}"/>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1061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D702A-0E99-AF2A-1138-9822BBAB6D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DA2019-79B0-D5B1-80AE-51A0A15A4A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95CF3E-6BF0-3211-C385-06A535ABBC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09EC08-B4F0-E5F6-52E1-6AB46132A778}"/>
              </a:ext>
            </a:extLst>
          </p:cNvPr>
          <p:cNvSpPr>
            <a:spLocks noGrp="1"/>
          </p:cNvSpPr>
          <p:nvPr>
            <p:ph type="dt" sz="half" idx="10"/>
          </p:nvPr>
        </p:nvSpPr>
        <p:spPr/>
        <p:txBody>
          <a:bodyPr/>
          <a:lstStyle/>
          <a:p>
            <a:fld id="{271C5C2A-7A40-B54E-9052-9EB6570FBB52}" type="datetimeFigureOut">
              <a:rPr lang="en-US" smtClean="0"/>
              <a:t>9/2/2024</a:t>
            </a:fld>
            <a:endParaRPr lang="en-US"/>
          </a:p>
        </p:txBody>
      </p:sp>
      <p:sp>
        <p:nvSpPr>
          <p:cNvPr id="6" name="Footer Placeholder 5">
            <a:extLst>
              <a:ext uri="{FF2B5EF4-FFF2-40B4-BE49-F238E27FC236}">
                <a16:creationId xmlns:a16="http://schemas.microsoft.com/office/drawing/2014/main" id="{AE2BF1A4-872C-E9F3-DD37-621444ACC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E4BC30-34F1-C34D-304A-05BD370CC4CD}"/>
              </a:ext>
            </a:extLst>
          </p:cNvPr>
          <p:cNvSpPr>
            <a:spLocks noGrp="1"/>
          </p:cNvSpPr>
          <p:nvPr>
            <p:ph type="sldNum" sz="quarter" idx="12"/>
          </p:nvPr>
        </p:nvSpPr>
        <p:spPr/>
        <p:txBody>
          <a:bodyPr/>
          <a:lstStyle/>
          <a:p>
            <a:fld id="{6A71462A-E864-D24F-9511-B4845B6E0D43}" type="slidenum">
              <a:rPr lang="en-US" smtClean="0"/>
              <a:t>‹#›</a:t>
            </a:fld>
            <a:endParaRPr lang="en-US"/>
          </a:p>
        </p:txBody>
      </p:sp>
    </p:spTree>
    <p:extLst>
      <p:ext uri="{BB962C8B-B14F-4D97-AF65-F5344CB8AC3E}">
        <p14:creationId xmlns:p14="http://schemas.microsoft.com/office/powerpoint/2010/main" val="307582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15840A-6C79-DA8E-2E0F-1A4F61A5F9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0D3E5E-DAA8-6860-4DF3-E743DBFF17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851820-FF72-034B-5FAC-4BC8F8FD81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71C5C2A-7A40-B54E-9052-9EB6570FBB52}" type="datetimeFigureOut">
              <a:rPr lang="en-US" smtClean="0"/>
              <a:t>9/2/2024</a:t>
            </a:fld>
            <a:endParaRPr lang="en-US"/>
          </a:p>
        </p:txBody>
      </p:sp>
      <p:sp>
        <p:nvSpPr>
          <p:cNvPr id="5" name="Footer Placeholder 4">
            <a:extLst>
              <a:ext uri="{FF2B5EF4-FFF2-40B4-BE49-F238E27FC236}">
                <a16:creationId xmlns:a16="http://schemas.microsoft.com/office/drawing/2014/main" id="{79515D18-8610-D330-60CD-C026CB8B03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5AF9489-F254-68A0-85AB-B01C0F9493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71462A-E864-D24F-9511-B4845B6E0D43}" type="slidenum">
              <a:rPr lang="en-US" smtClean="0"/>
              <a:t>‹#›</a:t>
            </a:fld>
            <a:endParaRPr lang="en-US"/>
          </a:p>
        </p:txBody>
      </p:sp>
    </p:spTree>
    <p:extLst>
      <p:ext uri="{BB962C8B-B14F-4D97-AF65-F5344CB8AC3E}">
        <p14:creationId xmlns:p14="http://schemas.microsoft.com/office/powerpoint/2010/main" val="145792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D61E-4EF2-9041-8F44-38794650077F}"/>
              </a:ext>
            </a:extLst>
          </p:cNvPr>
          <p:cNvSpPr>
            <a:spLocks noGrp="1"/>
          </p:cNvSpPr>
          <p:nvPr>
            <p:ph type="title"/>
          </p:nvPr>
        </p:nvSpPr>
        <p:spPr>
          <a:xfrm>
            <a:off x="0" y="1"/>
            <a:ext cx="12192000" cy="915103"/>
          </a:xfrm>
          <a:solidFill>
            <a:srgbClr val="C10E20"/>
          </a:solidFill>
        </p:spPr>
        <p:txBody>
          <a:bodyPr>
            <a:noAutofit/>
          </a:bodyPr>
          <a:lstStyle/>
          <a:p>
            <a:pPr algn="ctr"/>
            <a:r>
              <a:rPr lang="en-US" sz="2000" b="1" dirty="0" err="1">
                <a:solidFill>
                  <a:schemeClr val="bg1"/>
                </a:solidFill>
                <a:latin typeface="Lub Dub Medium" panose="020B0603030403020204" pitchFamily="34" charset="77"/>
                <a:cs typeface="Arial" panose="020B0604020202020204" pitchFamily="34" charset="0"/>
              </a:rPr>
              <a:t>RAPIDx</a:t>
            </a:r>
            <a:r>
              <a:rPr lang="en-US" sz="2000" b="1" dirty="0">
                <a:solidFill>
                  <a:schemeClr val="bg1"/>
                </a:solidFill>
                <a:latin typeface="Lub Dub Medium" panose="020B0603030403020204" pitchFamily="34" charset="77"/>
                <a:cs typeface="Arial" panose="020B0604020202020204" pitchFamily="34" charset="0"/>
              </a:rPr>
              <a:t> AI</a:t>
            </a:r>
            <a:br>
              <a:rPr lang="en-US" sz="1800" b="1" dirty="0">
                <a:solidFill>
                  <a:schemeClr val="bg1"/>
                </a:solidFill>
                <a:latin typeface="Lub Dub Medium" panose="020B0603030403020204" pitchFamily="34" charset="77"/>
                <a:cs typeface="Arial" panose="020B0604020202020204" pitchFamily="34" charset="0"/>
              </a:rPr>
            </a:br>
            <a:r>
              <a:rPr lang="en-US" sz="1600" b="1" dirty="0">
                <a:solidFill>
                  <a:schemeClr val="bg1"/>
                </a:solidFill>
                <a:effectLst/>
                <a:latin typeface="Lub Dub Medium" panose="020B0603030403020204" pitchFamily="34" charset="77"/>
              </a:rPr>
              <a:t>Re-Engineering the Clinical Approach to Suspected </a:t>
            </a:r>
            <a:r>
              <a:rPr lang="en-US" sz="1600" b="1" dirty="0">
                <a:solidFill>
                  <a:schemeClr val="bg1"/>
                </a:solidFill>
                <a:latin typeface="Lub Dub Medium" panose="020B0603030403020204" pitchFamily="34" charset="77"/>
              </a:rPr>
              <a:t>C</a:t>
            </a:r>
            <a:r>
              <a:rPr lang="en-US" sz="1600" b="1" dirty="0">
                <a:solidFill>
                  <a:schemeClr val="bg1"/>
                </a:solidFill>
                <a:effectLst/>
                <a:latin typeface="Lub Dub Medium" panose="020B0603030403020204" pitchFamily="34" charset="77"/>
              </a:rPr>
              <a:t>ardiac </a:t>
            </a:r>
            <a:r>
              <a:rPr lang="en-US" sz="1600" b="1" dirty="0">
                <a:solidFill>
                  <a:schemeClr val="bg1"/>
                </a:solidFill>
                <a:latin typeface="Lub Dub Medium" panose="020B0603030403020204" pitchFamily="34" charset="77"/>
              </a:rPr>
              <a:t>C</a:t>
            </a:r>
            <a:r>
              <a:rPr lang="en-US" sz="1600" b="1" dirty="0">
                <a:solidFill>
                  <a:schemeClr val="bg1"/>
                </a:solidFill>
                <a:effectLst/>
                <a:latin typeface="Lub Dub Medium" panose="020B0603030403020204" pitchFamily="34" charset="77"/>
              </a:rPr>
              <a:t>hest </a:t>
            </a:r>
            <a:r>
              <a:rPr lang="en-US" sz="1600" b="1" dirty="0">
                <a:solidFill>
                  <a:schemeClr val="bg1"/>
                </a:solidFill>
                <a:latin typeface="Lub Dub Medium" panose="020B0603030403020204" pitchFamily="34" charset="77"/>
              </a:rPr>
              <a:t>P</a:t>
            </a:r>
            <a:r>
              <a:rPr lang="en-US" sz="1600" b="1" dirty="0">
                <a:solidFill>
                  <a:schemeClr val="bg1"/>
                </a:solidFill>
                <a:effectLst/>
                <a:latin typeface="Lub Dub Medium" panose="020B0603030403020204" pitchFamily="34" charset="77"/>
              </a:rPr>
              <a:t>ain </a:t>
            </a:r>
            <a:r>
              <a:rPr lang="en-US" sz="1600" b="1" dirty="0">
                <a:solidFill>
                  <a:schemeClr val="bg1"/>
                </a:solidFill>
                <a:latin typeface="Lub Dub Medium" panose="020B0603030403020204" pitchFamily="34" charset="77"/>
              </a:rPr>
              <a:t>A</a:t>
            </a:r>
            <a:r>
              <a:rPr lang="en-US" sz="1600" b="1" dirty="0">
                <a:solidFill>
                  <a:schemeClr val="bg1"/>
                </a:solidFill>
                <a:effectLst/>
                <a:latin typeface="Lub Dub Medium" panose="020B0603030403020204" pitchFamily="34" charset="77"/>
              </a:rPr>
              <a:t>ssessment </a:t>
            </a:r>
            <a:br>
              <a:rPr lang="en-US" sz="1600" b="1" dirty="0">
                <a:solidFill>
                  <a:schemeClr val="bg1"/>
                </a:solidFill>
                <a:effectLst/>
                <a:latin typeface="Lub Dub Medium" panose="020B0603030403020204" pitchFamily="34" charset="77"/>
              </a:rPr>
            </a:br>
            <a:r>
              <a:rPr lang="en-US" sz="1600" b="1" dirty="0">
                <a:solidFill>
                  <a:schemeClr val="bg1"/>
                </a:solidFill>
                <a:effectLst/>
                <a:latin typeface="Lub Dub Medium" panose="020B0603030403020204" pitchFamily="34" charset="77"/>
              </a:rPr>
              <a:t>in the Emergency </a:t>
            </a:r>
            <a:r>
              <a:rPr lang="en-US" sz="1600" b="1" dirty="0">
                <a:solidFill>
                  <a:schemeClr val="bg1"/>
                </a:solidFill>
                <a:latin typeface="Lub Dub Medium" panose="020B0603030403020204" pitchFamily="34" charset="77"/>
              </a:rPr>
              <a:t>D</a:t>
            </a:r>
            <a:r>
              <a:rPr lang="en-US" sz="1600" b="1" dirty="0">
                <a:solidFill>
                  <a:schemeClr val="bg1"/>
                </a:solidFill>
                <a:effectLst/>
                <a:latin typeface="Lub Dub Medium" panose="020B0603030403020204" pitchFamily="34" charset="77"/>
              </a:rPr>
              <a:t>epartment using Artificial </a:t>
            </a:r>
            <a:r>
              <a:rPr lang="en-US" sz="1600" b="1" dirty="0">
                <a:solidFill>
                  <a:schemeClr val="bg1"/>
                </a:solidFill>
                <a:latin typeface="Lub Dub Medium" panose="020B0603030403020204" pitchFamily="34" charset="77"/>
              </a:rPr>
              <a:t>I</a:t>
            </a:r>
            <a:r>
              <a:rPr lang="en-US" sz="1600" b="1" dirty="0">
                <a:solidFill>
                  <a:schemeClr val="bg1"/>
                </a:solidFill>
                <a:effectLst/>
                <a:latin typeface="Lub Dub Medium" panose="020B0603030403020204" pitchFamily="34" charset="77"/>
              </a:rPr>
              <a:t>ntelligence</a:t>
            </a:r>
            <a:endParaRPr lang="en-US" sz="1400" b="1" dirty="0">
              <a:solidFill>
                <a:schemeClr val="bg1"/>
              </a:solidFill>
              <a:latin typeface="Lub Dub Condensed" panose="020B0506030403020204" pitchFamily="34" charset="0"/>
              <a:cs typeface="Arial" panose="020B0604020202020204" pitchFamily="34" charset="0"/>
            </a:endParaRPr>
          </a:p>
        </p:txBody>
      </p:sp>
      <p:pic>
        <p:nvPicPr>
          <p:cNvPr id="16" name="Picture 15" descr="AHA 100 Years Bold Heart logo">
            <a:extLst>
              <a:ext uri="{FF2B5EF4-FFF2-40B4-BE49-F238E27FC236}">
                <a16:creationId xmlns:a16="http://schemas.microsoft.com/office/drawing/2014/main" id="{5DC3CDD2-8471-B228-1690-187FF983CB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22" y="40768"/>
            <a:ext cx="881780" cy="833569"/>
          </a:xfrm>
          <a:prstGeom prst="rect">
            <a:avLst/>
          </a:prstGeom>
        </p:spPr>
      </p:pic>
      <p:graphicFrame>
        <p:nvGraphicFramePr>
          <p:cNvPr id="11" name="Table 10">
            <a:extLst>
              <a:ext uri="{FF2B5EF4-FFF2-40B4-BE49-F238E27FC236}">
                <a16:creationId xmlns:a16="http://schemas.microsoft.com/office/drawing/2014/main" id="{5CF230A0-4777-42A1-9C04-F84CA4894AED}"/>
              </a:ext>
            </a:extLst>
          </p:cNvPr>
          <p:cNvGraphicFramePr>
            <a:graphicFrameLocks noGrp="1"/>
          </p:cNvGraphicFramePr>
          <p:nvPr/>
        </p:nvGraphicFramePr>
        <p:xfrm>
          <a:off x="0" y="915102"/>
          <a:ext cx="12192000" cy="5448280"/>
        </p:xfrm>
        <a:graphic>
          <a:graphicData uri="http://schemas.openxmlformats.org/drawingml/2006/table">
            <a:tbl>
              <a:tblPr firstRow="1" bandRow="1">
                <a:tableStyleId>{5C22544A-7EE6-4342-B048-85BDC9FD1C3A}</a:tableStyleId>
              </a:tblPr>
              <a:tblGrid>
                <a:gridCol w="4725986">
                  <a:extLst>
                    <a:ext uri="{9D8B030D-6E8A-4147-A177-3AD203B41FA5}">
                      <a16:colId xmlns:a16="http://schemas.microsoft.com/office/drawing/2014/main" val="20000"/>
                    </a:ext>
                  </a:extLst>
                </a:gridCol>
                <a:gridCol w="2634986">
                  <a:extLst>
                    <a:ext uri="{9D8B030D-6E8A-4147-A177-3AD203B41FA5}">
                      <a16:colId xmlns:a16="http://schemas.microsoft.com/office/drawing/2014/main" val="2996637563"/>
                    </a:ext>
                  </a:extLst>
                </a:gridCol>
                <a:gridCol w="2630538">
                  <a:extLst>
                    <a:ext uri="{9D8B030D-6E8A-4147-A177-3AD203B41FA5}">
                      <a16:colId xmlns:a16="http://schemas.microsoft.com/office/drawing/2014/main" val="1195874510"/>
                    </a:ext>
                  </a:extLst>
                </a:gridCol>
                <a:gridCol w="2200490">
                  <a:extLst>
                    <a:ext uri="{9D8B030D-6E8A-4147-A177-3AD203B41FA5}">
                      <a16:colId xmlns:a16="http://schemas.microsoft.com/office/drawing/2014/main" val="874143196"/>
                    </a:ext>
                  </a:extLst>
                </a:gridCol>
              </a:tblGrid>
              <a:tr h="74215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Lub Dub Medium" panose="020B0603030403020204" pitchFamily="34" charset="77"/>
                          <a:ea typeface="+mn-ea"/>
                          <a:cs typeface="Arial" panose="020B0604020202020204" pitchFamily="34" charset="0"/>
                        </a:rPr>
                        <a:t>RESULTS</a:t>
                      </a:r>
                      <a:r>
                        <a:rPr lang="en-US" sz="1400" b="0" kern="1200" dirty="0">
                          <a:solidFill>
                            <a:schemeClr val="tx1"/>
                          </a:solidFill>
                          <a:latin typeface="Lub Dub Medium" panose="020B0603030403020204" pitchFamily="34" charset="77"/>
                          <a:ea typeface="+mn-ea"/>
                          <a:cs typeface="Arial" panose="020B0604020202020204" pitchFamily="34" charset="0"/>
                        </a:rPr>
                        <a:t>:  </a:t>
                      </a:r>
                      <a:r>
                        <a:rPr lang="en-US" sz="1400" b="0" dirty="0">
                          <a:solidFill>
                            <a:schemeClr val="tx1"/>
                          </a:solidFill>
                          <a:latin typeface="Lub Dub Medium" panose="020B0603030403020204" pitchFamily="34" charset="77"/>
                          <a:cs typeface="Arial" panose="020B0604020202020204" pitchFamily="34" charset="0"/>
                        </a:rPr>
                        <a:t>The use of AI-driven decision support in the emergency department (ED), which assists in diagnostic and prognostic evaluation, did not significantly influence clinical care to enhance cardiovascular outcomes.</a:t>
                      </a:r>
                      <a:r>
                        <a:rPr lang="en-US" sz="1400" b="1" dirty="0">
                          <a:solidFill>
                            <a:schemeClr val="tx1"/>
                          </a:solidFill>
                          <a:latin typeface="Lub Dub Medium" panose="020B0603030403020204" pitchFamily="34" charset="77"/>
                          <a:cs typeface="Arial" panose="020B0604020202020204" pitchFamily="34" charset="0"/>
                        </a:rPr>
                        <a:t> </a:t>
                      </a:r>
                      <a:endParaRPr lang="en-US" sz="1400" b="0" i="0" kern="1200" dirty="0">
                        <a:solidFill>
                          <a:schemeClr val="tx1"/>
                        </a:solidFill>
                        <a:effectLst/>
                        <a:latin typeface="Lub Dub Medium" panose="020B0603030403020204" pitchFamily="34" charset="77"/>
                        <a:ea typeface="+mn-ea"/>
                        <a:cs typeface="+mn-cs"/>
                      </a:endParaRPr>
                    </a:p>
                  </a:txBody>
                  <a:tcPr marL="121929" marR="121929" marT="60964" marB="60964">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kern="1200" dirty="0">
                        <a:solidFill>
                          <a:schemeClr val="tx1"/>
                        </a:solidFill>
                        <a:effectLst/>
                        <a:latin typeface="Lub Dub Medium" panose="020B0603030403020204" pitchFamily="34" charset="77"/>
                        <a:ea typeface="+mn-ea"/>
                        <a:cs typeface="+mn-cs"/>
                      </a:endParaRPr>
                    </a:p>
                  </a:txBody>
                  <a:tcPr marL="121929" marR="121929" marT="60964" marB="60964">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kern="1200" dirty="0">
                        <a:solidFill>
                          <a:schemeClr val="tx1"/>
                        </a:solidFill>
                        <a:effectLst/>
                        <a:latin typeface="Lub Dub Medium" panose="020B0603030403020204" pitchFamily="34" charset="77"/>
                        <a:ea typeface="+mn-ea"/>
                        <a:cs typeface="+mn-cs"/>
                      </a:endParaRPr>
                    </a:p>
                  </a:txBody>
                  <a:tcPr marL="121929" marR="121929" marT="60964" marB="60964">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kern="1200" dirty="0">
                        <a:solidFill>
                          <a:schemeClr val="tx1"/>
                        </a:solidFill>
                        <a:effectLst/>
                        <a:latin typeface="Lub Dub Medium" panose="020B0603030403020204" pitchFamily="34" charset="77"/>
                        <a:ea typeface="+mn-ea"/>
                        <a:cs typeface="+mn-cs"/>
                      </a:endParaRPr>
                    </a:p>
                  </a:txBody>
                  <a:tcPr marL="121929" marR="121929" marT="60964" marB="60964">
                    <a:solidFill>
                      <a:schemeClr val="bg1"/>
                    </a:solidFill>
                  </a:tcPr>
                </a:tc>
                <a:extLst>
                  <a:ext uri="{0D108BD9-81ED-4DB2-BD59-A6C34878D82A}">
                    <a16:rowId xmlns:a16="http://schemas.microsoft.com/office/drawing/2014/main" val="3614464488"/>
                  </a:ext>
                </a:extLst>
              </a:tr>
              <a:tr h="80673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Lub Dub Medium" panose="020B0603030403020204" pitchFamily="34" charset="77"/>
                          <a:cs typeface="Arial" panose="020B0604020202020204" pitchFamily="34" charset="0"/>
                        </a:rPr>
                        <a:t>PURPOSE:  </a:t>
                      </a:r>
                      <a:r>
                        <a:rPr lang="en-US" sz="1400" b="0" dirty="0">
                          <a:solidFill>
                            <a:schemeClr val="tx1"/>
                          </a:solidFill>
                          <a:latin typeface="Lub Dub Medium" panose="020B0603030403020204" pitchFamily="34" charset="77"/>
                          <a:cs typeface="Arial" panose="020B0604020202020204" pitchFamily="34" charset="0"/>
                        </a:rPr>
                        <a:t>To evaluate if AI-based decision support improves cardiac care outcomes—specifically reducing cardiovascular (CV) death, myocardial infarction (MI), and unplanned rehospitalizations—compared to routine care within 12 months for emergency patients with myocardial injury.</a:t>
                      </a:r>
                    </a:p>
                  </a:txBody>
                  <a:tcPr marL="121929" marR="121929" marT="60964" marB="60964">
                    <a:solidFill>
                      <a:schemeClr val="bg1">
                        <a:lumMod val="7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extLst>
                  <a:ext uri="{0D108BD9-81ED-4DB2-BD59-A6C34878D82A}">
                    <a16:rowId xmlns:a16="http://schemas.microsoft.com/office/drawing/2014/main" val="169333380"/>
                  </a:ext>
                </a:extLst>
              </a:tr>
              <a:tr h="436688">
                <a:tc gridSpan="4">
                  <a:txBody>
                    <a:bodyPr/>
                    <a:lstStyle/>
                    <a:p>
                      <a:r>
                        <a:rPr lang="en-US" sz="1400" b="1" dirty="0">
                          <a:latin typeface="Lub Dub Medium" panose="020B0603030403020204" pitchFamily="34" charset="77"/>
                          <a:cs typeface="Arial" panose="020B0604020202020204" pitchFamily="34" charset="0"/>
                        </a:rPr>
                        <a:t>TRIAL DESIGN:  </a:t>
                      </a:r>
                      <a:r>
                        <a:rPr lang="en-US" sz="1400" b="0" i="0" kern="1200" dirty="0">
                          <a:solidFill>
                            <a:schemeClr val="dk1"/>
                          </a:solidFill>
                          <a:effectLst/>
                          <a:latin typeface="Lub Dub Medium" panose="020B0603030403020204" pitchFamily="34" charset="77"/>
                          <a:ea typeface="+mn-ea"/>
                          <a:cs typeface="+mn-cs"/>
                        </a:rPr>
                        <a:t>Prospective, cluster-randomized, </a:t>
                      </a:r>
                      <a:r>
                        <a:rPr lang="en-US" sz="1400" b="0" i="0" kern="1200" dirty="0">
                          <a:solidFill>
                            <a:schemeClr val="tx1"/>
                          </a:solidFill>
                          <a:effectLst/>
                          <a:latin typeface="Lub Dub Medium" panose="020B0603030403020204" pitchFamily="34" charset="77"/>
                          <a:ea typeface="+mn-ea"/>
                          <a:cs typeface="+mn-cs"/>
                        </a:rPr>
                        <a:t>multicenter</a:t>
                      </a:r>
                      <a:endParaRPr lang="en-US" sz="1400" b="0" dirty="0">
                        <a:solidFill>
                          <a:schemeClr val="tx1"/>
                        </a:solidFill>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tc hMerge="1">
                  <a:txBody>
                    <a:bodyPr/>
                    <a:lstStyle/>
                    <a:p>
                      <a:endParaRPr lang="en-US" sz="1400" b="0" dirty="0">
                        <a:solidFill>
                          <a:schemeClr val="tx1"/>
                        </a:solidFill>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tc hMerge="1">
                  <a:txBody>
                    <a:bodyPr/>
                    <a:lstStyle/>
                    <a:p>
                      <a:endParaRPr lang="en-US" sz="1400" b="0" dirty="0">
                        <a:solidFill>
                          <a:schemeClr val="tx1"/>
                        </a:solidFill>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tc hMerge="1">
                  <a:txBody>
                    <a:bodyPr/>
                    <a:lstStyle/>
                    <a:p>
                      <a:endParaRPr lang="en-US" sz="1400" b="0" dirty="0">
                        <a:solidFill>
                          <a:schemeClr val="tx1"/>
                        </a:solidFill>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extLst>
                  <a:ext uri="{0D108BD9-81ED-4DB2-BD59-A6C34878D82A}">
                    <a16:rowId xmlns:a16="http://schemas.microsoft.com/office/drawing/2014/main" val="10002"/>
                  </a:ext>
                </a:extLst>
              </a:tr>
              <a:tr h="456295">
                <a:tc>
                  <a:txBody>
                    <a:bodyPr/>
                    <a:lstStyle/>
                    <a:p>
                      <a:pPr algn="ctr"/>
                      <a:endParaRPr lang="en-US" sz="1400" dirty="0">
                        <a:latin typeface="Lub Dub Medium" panose="020B0603030403020204" pitchFamily="34" charset="77"/>
                        <a:cs typeface="Arial" panose="020B0604020202020204" pitchFamily="34" charset="0"/>
                      </a:endParaRPr>
                    </a:p>
                  </a:txBody>
                  <a:tcPr marL="121929" marR="121929" marT="60964" marB="60964">
                    <a:solidFill>
                      <a:srgbClr val="C10E20"/>
                    </a:solidFill>
                  </a:tcPr>
                </a:tc>
                <a:tc>
                  <a:txBody>
                    <a:bodyPr/>
                    <a:lstStyle/>
                    <a:p>
                      <a:pPr algn="ctr"/>
                      <a:r>
                        <a:rPr lang="en-US" sz="1400" b="1" kern="1200" dirty="0">
                          <a:solidFill>
                            <a:schemeClr val="bg1"/>
                          </a:solidFill>
                          <a:effectLst/>
                          <a:latin typeface="Lub Dub Medium" panose="020B0603030403020204" pitchFamily="34" charset="77"/>
                          <a:ea typeface="+mn-ea"/>
                          <a:cs typeface="+mn-cs"/>
                        </a:rPr>
                        <a:t>95% CI</a:t>
                      </a:r>
                    </a:p>
                  </a:txBody>
                  <a:tcPr marL="121929" marR="121929" marT="60964" marB="60964">
                    <a:solidFill>
                      <a:srgbClr val="C10E20"/>
                    </a:solidFill>
                  </a:tcPr>
                </a:tc>
                <a:tc>
                  <a:txBody>
                    <a:bodyPr/>
                    <a:lstStyle/>
                    <a:p>
                      <a:pPr algn="ctr"/>
                      <a:r>
                        <a:rPr lang="en-US" sz="1400" b="1" dirty="0">
                          <a:solidFill>
                            <a:schemeClr val="bg1"/>
                          </a:solidFill>
                          <a:latin typeface="Lub Dub Medium" panose="020B0603030403020204" pitchFamily="34" charset="77"/>
                          <a:cs typeface="Arial" panose="020B0604020202020204" pitchFamily="34" charset="0"/>
                        </a:rPr>
                        <a:t>P value</a:t>
                      </a:r>
                    </a:p>
                  </a:txBody>
                  <a:tcPr marL="121929" marR="121929" marT="60964" marB="60964">
                    <a:solidFill>
                      <a:srgbClr val="C10E20"/>
                    </a:solidFill>
                  </a:tcPr>
                </a:tc>
                <a:tc>
                  <a:txBody>
                    <a:bodyPr/>
                    <a:lstStyle/>
                    <a:p>
                      <a:pPr algn="ctr"/>
                      <a:r>
                        <a:rPr lang="en-US" sz="1400" b="1" dirty="0">
                          <a:solidFill>
                            <a:schemeClr val="bg1"/>
                          </a:solidFill>
                          <a:latin typeface="Lub Dub Medium" panose="020B0603030403020204" pitchFamily="34" charset="77"/>
                          <a:cs typeface="Arial" panose="020B0604020202020204" pitchFamily="34" charset="0"/>
                        </a:rPr>
                        <a:t>Win Ratio</a:t>
                      </a:r>
                    </a:p>
                  </a:txBody>
                  <a:tcPr marL="121929" marR="121929" marT="60964" marB="60964">
                    <a:solidFill>
                      <a:srgbClr val="C10E20"/>
                    </a:solidFill>
                  </a:tcPr>
                </a:tc>
                <a:extLst>
                  <a:ext uri="{0D108BD9-81ED-4DB2-BD59-A6C34878D82A}">
                    <a16:rowId xmlns:a16="http://schemas.microsoft.com/office/drawing/2014/main" val="10003"/>
                  </a:ext>
                </a:extLst>
              </a:tr>
              <a:tr h="332691">
                <a:tc gridSpan="4">
                  <a:txBody>
                    <a:bodyPr/>
                    <a:lstStyle/>
                    <a:p>
                      <a:pPr marL="0" indent="0">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Primary endpoint by 6 months</a:t>
                      </a:r>
                    </a:p>
                  </a:txBody>
                  <a:tcPr marL="121929" marR="121929" marT="60964" marB="60964">
                    <a:solidFill>
                      <a:schemeClr val="bg1">
                        <a:lumMod val="75000"/>
                      </a:schemeClr>
                    </a:solidFill>
                  </a:tcPr>
                </a:tc>
                <a:tc hMerge="1">
                  <a:txBody>
                    <a:bodyPr/>
                    <a:lstStyle/>
                    <a:p>
                      <a:endParaRPr lang="en-US"/>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6"/>
                  </a:ext>
                </a:extLst>
              </a:tr>
              <a:tr h="544398">
                <a:tc>
                  <a:txBody>
                    <a:bodyPr/>
                    <a:lstStyle/>
                    <a:p>
                      <a:pPr marL="0" indent="0">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   CV death, MI, and unplanned CV readmission</a:t>
                      </a:r>
                    </a:p>
                    <a:p>
                      <a:pPr marL="0" indent="0">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   (N=3,029)</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0.90 – 1.19 </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0.606</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1.04</a:t>
                      </a:r>
                    </a:p>
                  </a:txBody>
                  <a:tcPr marL="121929" marR="121929" marT="60964" marB="60964">
                    <a:solidFill>
                      <a:srgbClr val="E8E8E8"/>
                    </a:solidFill>
                  </a:tcPr>
                </a:tc>
                <a:extLst>
                  <a:ext uri="{0D108BD9-81ED-4DB2-BD59-A6C34878D82A}">
                    <a16:rowId xmlns:a16="http://schemas.microsoft.com/office/drawing/2014/main" val="713998454"/>
                  </a:ext>
                </a:extLst>
              </a:tr>
              <a:tr h="523014">
                <a:tc>
                  <a:txBody>
                    <a:bodyPr/>
                    <a:lstStyle/>
                    <a:p>
                      <a:pPr marL="0" indent="0">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   Myocardial injury (N=5,466)</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0.97 – 1.21</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0.156</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1.09</a:t>
                      </a:r>
                    </a:p>
                  </a:txBody>
                  <a:tcPr marL="121929" marR="121929" marT="60964" marB="60964">
                    <a:solidFill>
                      <a:srgbClr val="E8E8E8"/>
                    </a:solidFill>
                  </a:tcPr>
                </a:tc>
                <a:extLst>
                  <a:ext uri="{0D108BD9-81ED-4DB2-BD59-A6C34878D82A}">
                    <a16:rowId xmlns:a16="http://schemas.microsoft.com/office/drawing/2014/main" val="3704505650"/>
                  </a:ext>
                </a:extLst>
              </a:tr>
              <a:tr h="523014">
                <a:tc>
                  <a:txBody>
                    <a:bodyPr/>
                    <a:lstStyle/>
                    <a:p>
                      <a:pPr marL="0" indent="0">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   All Patients (N=14,131)</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1.04 –  1.27</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0.007</a:t>
                      </a:r>
                    </a:p>
                  </a:txBody>
                  <a:tcPr marL="121929" marR="121929" marT="60964" marB="60964">
                    <a:solidFill>
                      <a:srgbClr val="E8E8E8"/>
                    </a:solidFill>
                  </a:tcPr>
                </a:tc>
                <a:tc>
                  <a:txBody>
                    <a:bodyPr/>
                    <a:lstStyle/>
                    <a:p>
                      <a:pPr marL="0" indent="0" algn="ctr">
                        <a:buFont typeface="Arial" panose="020B0604020202020204" pitchFamily="34" charset="0"/>
                        <a:buNone/>
                      </a:pPr>
                      <a:r>
                        <a:rPr lang="en-US" sz="1400" b="0" i="0" kern="1200" dirty="0">
                          <a:solidFill>
                            <a:schemeClr val="dk1"/>
                          </a:solidFill>
                          <a:effectLst/>
                          <a:latin typeface="Lub Dub Medium" panose="020B0603030403020204" pitchFamily="34" charset="77"/>
                          <a:ea typeface="+mn-ea"/>
                          <a:cs typeface="+mn-cs"/>
                        </a:rPr>
                        <a:t>1.15</a:t>
                      </a:r>
                    </a:p>
                  </a:txBody>
                  <a:tcPr marL="121929" marR="121929" marT="60964" marB="60964">
                    <a:solidFill>
                      <a:srgbClr val="E8E8E8"/>
                    </a:solidFill>
                  </a:tcPr>
                </a:tc>
                <a:extLst>
                  <a:ext uri="{0D108BD9-81ED-4DB2-BD59-A6C34878D82A}">
                    <a16:rowId xmlns:a16="http://schemas.microsoft.com/office/drawing/2014/main" val="1701175399"/>
                  </a:ext>
                </a:extLst>
              </a:tr>
              <a:tr h="1076441">
                <a:tc gridSpan="4">
                  <a:txBody>
                    <a:bodyPr/>
                    <a:lstStyle/>
                    <a:p>
                      <a:pPr>
                        <a:lnSpc>
                          <a:spcPct val="100000"/>
                        </a:lnSpc>
                      </a:pPr>
                      <a:r>
                        <a:rPr lang="en-US" sz="1400" b="1" dirty="0">
                          <a:latin typeface="Lub Dub Medium" panose="020B0603030403020204" pitchFamily="34" charset="77"/>
                          <a:cs typeface="Arial" panose="020B0604020202020204" pitchFamily="34" charset="0"/>
                        </a:rPr>
                        <a:t>Key Takeaways:  </a:t>
                      </a:r>
                      <a:r>
                        <a:rPr lang="en-US" sz="1400" b="0" dirty="0">
                          <a:latin typeface="Lub Dub Medium" panose="020B0603030403020204" pitchFamily="34" charset="77"/>
                          <a:cs typeface="Arial" panose="020B0604020202020204" pitchFamily="34" charset="0"/>
                        </a:rPr>
                        <a:t>The implementation of AI-based decision support in the ED, aimed at assisting with the diagnostic and prognostic assessment, did not substantially impact clinical care or lead to improved cardiovascular outcomes.  The trial observed no increased risks with implementing this AI-based clinical decision support, establishing its safety.</a:t>
                      </a:r>
                    </a:p>
                  </a:txBody>
                  <a:tcPr marL="121929" marR="121929" marT="60964" marB="60964">
                    <a:solidFill>
                      <a:schemeClr val="bg1">
                        <a:lumMod val="75000"/>
                      </a:schemeClr>
                    </a:solidFill>
                  </a:tcPr>
                </a:tc>
                <a:tc hMerge="1">
                  <a:txBody>
                    <a:bodyPr/>
                    <a:lstStyle/>
                    <a:p>
                      <a:pPr>
                        <a:lnSpc>
                          <a:spcPct val="100000"/>
                        </a:lnSpc>
                      </a:pPr>
                      <a:endParaRPr lang="en-US" sz="1400" b="0" dirty="0">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tc hMerge="1">
                  <a:txBody>
                    <a:bodyPr/>
                    <a:lstStyle/>
                    <a:p>
                      <a:pPr>
                        <a:lnSpc>
                          <a:spcPct val="100000"/>
                        </a:lnSpc>
                      </a:pPr>
                      <a:endParaRPr lang="en-US" sz="1400" b="0" dirty="0">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tc hMerge="1">
                  <a:txBody>
                    <a:bodyPr/>
                    <a:lstStyle/>
                    <a:p>
                      <a:pPr>
                        <a:lnSpc>
                          <a:spcPct val="100000"/>
                        </a:lnSpc>
                      </a:pPr>
                      <a:endParaRPr lang="en-US" sz="1400" b="0" dirty="0">
                        <a:latin typeface="Lub Dub Medium" panose="020B0603030403020204" pitchFamily="34" charset="77"/>
                        <a:cs typeface="Arial" panose="020B0604020202020204" pitchFamily="34" charset="0"/>
                      </a:endParaRPr>
                    </a:p>
                  </a:txBody>
                  <a:tcPr marL="121929" marR="121929" marT="60964" marB="60964">
                    <a:solidFill>
                      <a:schemeClr val="bg1">
                        <a:lumMod val="75000"/>
                      </a:schemeClr>
                    </a:solidFill>
                  </a:tcPr>
                </a:tc>
                <a:extLst>
                  <a:ext uri="{0D108BD9-81ED-4DB2-BD59-A6C34878D82A}">
                    <a16:rowId xmlns:a16="http://schemas.microsoft.com/office/drawing/2014/main" val="3836730214"/>
                  </a:ext>
                </a:extLst>
              </a:tr>
            </a:tbl>
          </a:graphicData>
        </a:graphic>
      </p:graphicFrame>
      <p:sp>
        <p:nvSpPr>
          <p:cNvPr id="10" name="Rectangle 9">
            <a:extLst>
              <a:ext uri="{FF2B5EF4-FFF2-40B4-BE49-F238E27FC236}">
                <a16:creationId xmlns:a16="http://schemas.microsoft.com/office/drawing/2014/main" id="{870CE4E7-4A17-4CEA-AEE5-430C9934C42C}"/>
              </a:ext>
              <a:ext uri="{C183D7F6-B498-43B3-948B-1728B52AA6E4}">
                <adec:decorative xmlns:adec="http://schemas.microsoft.com/office/drawing/2017/decorative" val="1"/>
              </a:ext>
            </a:extLst>
          </p:cNvPr>
          <p:cNvSpPr/>
          <p:nvPr/>
        </p:nvSpPr>
        <p:spPr>
          <a:xfrm>
            <a:off x="1" y="6385881"/>
            <a:ext cx="12191111" cy="528380"/>
          </a:xfrm>
          <a:prstGeom prst="rect">
            <a:avLst/>
          </a:prstGeom>
          <a:solidFill>
            <a:srgbClr val="C10E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TextBox 8">
            <a:extLst>
              <a:ext uri="{FF2B5EF4-FFF2-40B4-BE49-F238E27FC236}">
                <a16:creationId xmlns:a16="http://schemas.microsoft.com/office/drawing/2014/main" id="{678FE5FF-D656-4B1D-81B3-CA00845BEAB7}"/>
              </a:ext>
              <a:ext uri="{C183D7F6-B498-43B3-948B-1728B52AA6E4}">
                <adec:decorative xmlns:adec="http://schemas.microsoft.com/office/drawing/2017/decorative" val="1"/>
              </a:ext>
            </a:extLst>
          </p:cNvPr>
          <p:cNvSpPr txBox="1"/>
          <p:nvPr/>
        </p:nvSpPr>
        <p:spPr>
          <a:xfrm>
            <a:off x="9995505" y="6292693"/>
            <a:ext cx="1425417" cy="461665"/>
          </a:xfrm>
          <a:prstGeom prst="rect">
            <a:avLst/>
          </a:prstGeom>
          <a:noFill/>
        </p:spPr>
        <p:txBody>
          <a:bodyPr wrap="square" rtlCol="0">
            <a:spAutoFit/>
          </a:bodyPr>
          <a:lstStyle/>
          <a:p>
            <a:r>
              <a:rPr lang="en-US" sz="2400" dirty="0">
                <a:solidFill>
                  <a:srgbClr val="C10E20"/>
                </a:solidFill>
                <a:latin typeface="Lub Dub Bold" panose="020B0603030403020204"/>
              </a:rPr>
              <a:t>#AHA2</a:t>
            </a:r>
          </a:p>
        </p:txBody>
      </p:sp>
      <p:sp>
        <p:nvSpPr>
          <p:cNvPr id="15" name="TextBox 4">
            <a:extLst>
              <a:ext uri="{FF2B5EF4-FFF2-40B4-BE49-F238E27FC236}">
                <a16:creationId xmlns:a16="http://schemas.microsoft.com/office/drawing/2014/main" id="{5B6DE5F2-10B1-4F57-AF1B-B7413BA839D6}"/>
              </a:ext>
            </a:extLst>
          </p:cNvPr>
          <p:cNvSpPr txBox="1">
            <a:spLocks noChangeArrowheads="1"/>
          </p:cNvSpPr>
          <p:nvPr/>
        </p:nvSpPr>
        <p:spPr bwMode="auto">
          <a:xfrm>
            <a:off x="0" y="6391233"/>
            <a:ext cx="7410893"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altLang="en-US" sz="933" i="1" dirty="0">
                <a:solidFill>
                  <a:srgbClr val="FFFFFF"/>
                </a:solidFill>
                <a:latin typeface="Lub Dub Medium" panose="020B0603030403020204" pitchFamily="34" charset="0"/>
              </a:rPr>
              <a:t>Presented by:  Derek P. Chew, MBBS, MPH, Ph.D.  Victorian Heart Hospital - Melbourne, Australia.   ESC 2024.  </a:t>
            </a:r>
          </a:p>
          <a:p>
            <a:pPr>
              <a:lnSpc>
                <a:spcPct val="100000"/>
              </a:lnSpc>
              <a:spcBef>
                <a:spcPct val="0"/>
              </a:spcBef>
              <a:buNone/>
            </a:pPr>
            <a:r>
              <a:rPr lang="en-US" altLang="en-US" sz="933" i="1" dirty="0">
                <a:solidFill>
                  <a:srgbClr val="FFFFFF"/>
                </a:solidFill>
                <a:latin typeface="Lub Dub Medium" panose="020B0603030403020204" pitchFamily="34" charset="0"/>
              </a:rPr>
              <a:t>© 2024, American Heart Association. All rights reserved.  </a:t>
            </a:r>
            <a:r>
              <a:rPr lang="en-US" sz="933" i="1" dirty="0">
                <a:solidFill>
                  <a:srgbClr val="FFFFFF"/>
                </a:solidFill>
                <a:latin typeface="Lub Dub Medium" panose="020B0603030403020204" pitchFamily="34" charset="0"/>
                <a:ea typeface="Calibri" panose="020F0502020204030204" pitchFamily="34" charset="0"/>
              </a:rPr>
              <a:t>Results reflect the data available at the time of presentation.</a:t>
            </a:r>
          </a:p>
          <a:p>
            <a:pPr eaLnBrk="1" hangingPunct="1">
              <a:lnSpc>
                <a:spcPct val="100000"/>
              </a:lnSpc>
              <a:spcBef>
                <a:spcPct val="0"/>
              </a:spcBef>
              <a:buFontTx/>
              <a:buNone/>
            </a:pPr>
            <a:endParaRPr lang="en-US" altLang="en-US" sz="933" dirty="0">
              <a:latin typeface="Lub Dub Medium" panose="020B0603030403020204" pitchFamily="34" charset="0"/>
            </a:endParaRPr>
          </a:p>
        </p:txBody>
      </p:sp>
      <p:sp>
        <p:nvSpPr>
          <p:cNvPr id="3" name="TextBox 2">
            <a:extLst>
              <a:ext uri="{FF2B5EF4-FFF2-40B4-BE49-F238E27FC236}">
                <a16:creationId xmlns:a16="http://schemas.microsoft.com/office/drawing/2014/main" id="{BE2A6121-A981-E6BD-589D-7D3E6DF17BDE}"/>
              </a:ext>
            </a:extLst>
          </p:cNvPr>
          <p:cNvSpPr txBox="1"/>
          <p:nvPr/>
        </p:nvSpPr>
        <p:spPr>
          <a:xfrm>
            <a:off x="8842076" y="6454029"/>
            <a:ext cx="3349036" cy="430887"/>
          </a:xfrm>
          <a:prstGeom prst="rect">
            <a:avLst/>
          </a:prstGeom>
          <a:noFill/>
        </p:spPr>
        <p:txBody>
          <a:bodyPr wrap="square" rtlCol="0">
            <a:spAutoFit/>
          </a:bodyPr>
          <a:lstStyle/>
          <a:p>
            <a:pPr algn="r"/>
            <a:r>
              <a:rPr lang="en-US" sz="1100" b="1" dirty="0">
                <a:solidFill>
                  <a:schemeClr val="bg1"/>
                </a:solidFill>
                <a:latin typeface="Lub Dub Medium" panose="020B0603030403020204" pitchFamily="34" charset="77"/>
              </a:rPr>
              <a:t>Professional Heart Daily</a:t>
            </a:r>
            <a:br>
              <a:rPr lang="en-US" sz="1100" b="1" dirty="0">
                <a:solidFill>
                  <a:schemeClr val="bg1"/>
                </a:solidFill>
                <a:latin typeface="Lub Dub Medium" panose="020B0603030403020204" pitchFamily="34" charset="77"/>
              </a:rPr>
            </a:br>
            <a:r>
              <a:rPr lang="en-US" sz="1100" b="1" dirty="0">
                <a:solidFill>
                  <a:schemeClr val="bg1"/>
                </a:solidFill>
                <a:latin typeface="Lub Dub Medium" panose="020B0603030403020204" pitchFamily="34" charset="77"/>
              </a:rPr>
              <a:t>@AHAScience</a:t>
            </a:r>
          </a:p>
        </p:txBody>
      </p:sp>
    </p:spTree>
    <p:extLst>
      <p:ext uri="{BB962C8B-B14F-4D97-AF65-F5344CB8AC3E}">
        <p14:creationId xmlns:p14="http://schemas.microsoft.com/office/powerpoint/2010/main" val="25902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TotalTime>
  <Words>278</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Lub Dub Bold</vt:lpstr>
      <vt:lpstr>Lub Dub Condensed</vt:lpstr>
      <vt:lpstr>Lub Dub Medium</vt:lpstr>
      <vt:lpstr>Office Theme</vt:lpstr>
      <vt:lpstr>RAPIDx AI Re-Engineering the Clinical Approach to Suspected Cardiac Chest Pain Assessment  in the Emergency Department using Artificial Intelligence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Barbara Entl</dc:creator>
  <cp:lastModifiedBy>Alice Wolke</cp:lastModifiedBy>
  <cp:revision>3</cp:revision>
  <dcterms:created xsi:type="dcterms:W3CDTF">2024-09-02T14:15:58Z</dcterms:created>
  <dcterms:modified xsi:type="dcterms:W3CDTF">2024-09-02T20:00:35Z</dcterms:modified>
</cp:coreProperties>
</file>