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C48578-B4B4-2150-8D3D-B189E0F764AE}" name="Paul St. Laurent" initials="PS" userId="S::Paul.StLaurent@heart.org::2e46ad51-cb08-4cb1-833f-88978fb9af81" providerId="AD"/>
  <p188:author id="{39B51BDE-6F62-9611-95E4-1F5FCD3770E2}" name="EJ Cheon" initials="EC" userId="S::Ej.Cheon@heart.org::bc275b22-34b6-41d7-a360-84f4c32a14d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98" autoAdjust="0"/>
    <p:restoredTop sz="97872" autoAdjust="0"/>
  </p:normalViewPr>
  <p:slideViewPr>
    <p:cSldViewPr snapToGrid="0">
      <p:cViewPr varScale="1">
        <p:scale>
          <a:sx n="91" d="100"/>
          <a:sy n="91" d="100"/>
        </p:scale>
        <p:origin x="922" y="67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Wolke" userId="d3fc20e8-9f67-4110-b5e7-8648597a3678" providerId="ADAL" clId="{2486866E-E4A5-4353-B24F-8416B2E3BEAE}"/>
    <pc:docChg chg="mod">
      <pc:chgData name="Alice Wolke" userId="d3fc20e8-9f67-4110-b5e7-8648597a3678" providerId="ADAL" clId="{2486866E-E4A5-4353-B24F-8416B2E3BEAE}" dt="2024-09-02T20:05:59.252" v="0"/>
      <pc:docMkLst>
        <pc:docMk/>
      </pc:docMkLst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spcBef>
                <a:spcPts val="2000"/>
              </a:spcBef>
              <a:spcAft>
                <a:spcPts val="2000"/>
              </a:spcAft>
            </a:pPr>
            <a:r>
              <a:rPr lang="en-US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</a:rPr>
              <a:t>Primary outcome</a:t>
            </a:r>
          </a:p>
          <a:p>
            <a:pPr algn="l">
              <a:spcBef>
                <a:spcPts val="2000"/>
              </a:spcBef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</a:rPr>
              <a:t>The presence of new onset AFACS that is both clinically detected and electrocardiographically confirmed (on either electrocardiogram (ECG), telemetry or Holter monitoring) until hour 120 after admission to ICU/post-operative care facility or discharge from hospital, whichever occurs first</a:t>
            </a:r>
          </a:p>
          <a:p>
            <a:pPr algn="l">
              <a:spcBef>
                <a:spcPts val="2000"/>
              </a:spcBef>
              <a:spcAft>
                <a:spcPts val="2000"/>
              </a:spcAft>
            </a:pPr>
            <a:r>
              <a:rPr lang="en-US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</a:rPr>
              <a:t>Secondary outcomes</a:t>
            </a:r>
          </a:p>
          <a:p>
            <a:pPr algn="l">
              <a:spcBef>
                <a:spcPts val="2000"/>
              </a:spcBef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</a:rPr>
              <a:t>The incidence of new onset AFACS detected on Holter monitor until hour 120 after initial admission to ICU/post-operative care facility or discharge from hospital, whichever occurs first</a:t>
            </a:r>
          </a:p>
          <a:p>
            <a:pPr algn="l">
              <a:spcBef>
                <a:spcPts val="2000"/>
              </a:spcBef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</a:rPr>
              <a:t>The incidence of at least one episode of AFACS (clinically identified) or Holter-identified AFACS (where none identified clinically) until the end of hour 120 after initial admission to ICU/post-operative care facility or discharge from hospital, whichever occurs first</a:t>
            </a:r>
          </a:p>
          <a:p>
            <a:pPr algn="l">
              <a:spcBef>
                <a:spcPts val="2000"/>
              </a:spcBef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</a:rPr>
              <a:t>The number of patients experiencing at least one episode of a non-AFACS arrhythmia, identified on Holter monitors until hour 120 after initial admission to ICU/post-operative care facility or discharge from hospital, whichever occurs first</a:t>
            </a:r>
          </a:p>
          <a:p>
            <a:pPr algn="l">
              <a:spcBef>
                <a:spcPts val="2000"/>
              </a:spcBef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</a:rPr>
              <a:t>In-patient mortality</a:t>
            </a:r>
          </a:p>
          <a:p>
            <a:pPr algn="l">
              <a:spcBef>
                <a:spcPts val="2000"/>
              </a:spcBef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</a:rPr>
              <a:t>6-month mortality</a:t>
            </a:r>
          </a:p>
          <a:p>
            <a:pPr algn="l">
              <a:spcBef>
                <a:spcPts val="2000"/>
              </a:spcBef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</a:rPr>
              <a:t>Length of stay on ICU, a coronary care unit or fast-track post-operative ward facility</a:t>
            </a:r>
          </a:p>
          <a:p>
            <a:pPr algn="l">
              <a:spcBef>
                <a:spcPts val="2000"/>
              </a:spcBef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</a:rPr>
              <a:t>Hospital length of stay</a:t>
            </a:r>
          </a:p>
          <a:p>
            <a:pPr algn="l">
              <a:spcBef>
                <a:spcPts val="2000"/>
              </a:spcBef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</a:rPr>
              <a:t>Costs relating to purchasing and administering potassium therapy</a:t>
            </a:r>
          </a:p>
          <a:p>
            <a:pPr algn="l">
              <a:spcBef>
                <a:spcPts val="2000"/>
              </a:spcBef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en-US" b="0" i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</a:rPr>
              <a:t>Quality of life at 6 months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13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15103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TIGHT K</a:t>
            </a:r>
            <a:r>
              <a:rPr lang="en-US" sz="18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  </a:t>
            </a:r>
            <a:br>
              <a:rPr lang="en-US" sz="18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Potassium Supplementation and Prevention of Atrial Fibrillation After Cardiac Surgery</a:t>
            </a:r>
            <a:endParaRPr lang="en-US" sz="1400" b="1" dirty="0">
              <a:solidFill>
                <a:schemeClr val="bg1"/>
              </a:solidFill>
              <a:latin typeface="Lub Dub Condensed" panose="020B0506030403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 descr="AHA 100 Years Bold Hearts logo">
            <a:extLst>
              <a:ext uri="{FF2B5EF4-FFF2-40B4-BE49-F238E27FC236}">
                <a16:creationId xmlns:a16="http://schemas.microsoft.com/office/drawing/2014/main" id="{5DC3CDD2-8471-B228-1690-187FF983CB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22" y="40768"/>
            <a:ext cx="881780" cy="833569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487359"/>
              </p:ext>
            </p:extLst>
          </p:nvPr>
        </p:nvGraphicFramePr>
        <p:xfrm>
          <a:off x="888" y="902313"/>
          <a:ext cx="12191111" cy="5259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7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8540">
                  <a:extLst>
                    <a:ext uri="{9D8B030D-6E8A-4147-A177-3AD203B41FA5}">
                      <a16:colId xmlns:a16="http://schemas.microsoft.com/office/drawing/2014/main" val="290344349"/>
                    </a:ext>
                  </a:extLst>
                </a:gridCol>
                <a:gridCol w="1415402">
                  <a:extLst>
                    <a:ext uri="{9D8B030D-6E8A-4147-A177-3AD203B41FA5}">
                      <a16:colId xmlns:a16="http://schemas.microsoft.com/office/drawing/2014/main" val="3037258376"/>
                    </a:ext>
                  </a:extLst>
                </a:gridCol>
                <a:gridCol w="1758288">
                  <a:extLst>
                    <a:ext uri="{9D8B030D-6E8A-4147-A177-3AD203B41FA5}">
                      <a16:colId xmlns:a16="http://schemas.microsoft.com/office/drawing/2014/main" val="2276805837"/>
                    </a:ext>
                  </a:extLst>
                </a:gridCol>
                <a:gridCol w="1021912">
                  <a:extLst>
                    <a:ext uri="{9D8B030D-6E8A-4147-A177-3AD203B41FA5}">
                      <a16:colId xmlns:a16="http://schemas.microsoft.com/office/drawing/2014/main" val="2623529956"/>
                    </a:ext>
                  </a:extLst>
                </a:gridCol>
                <a:gridCol w="1675633">
                  <a:extLst>
                    <a:ext uri="{9D8B030D-6E8A-4147-A177-3AD203B41FA5}">
                      <a16:colId xmlns:a16="http://schemas.microsoft.com/office/drawing/2014/main" val="2111957738"/>
                    </a:ext>
                  </a:extLst>
                </a:gridCol>
                <a:gridCol w="883494">
                  <a:extLst>
                    <a:ext uri="{9D8B030D-6E8A-4147-A177-3AD203B41FA5}">
                      <a16:colId xmlns:a16="http://schemas.microsoft.com/office/drawing/2014/main" val="614426973"/>
                    </a:ext>
                  </a:extLst>
                </a:gridCol>
              </a:tblGrid>
              <a:tr h="779259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RESULTS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:  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There was </a:t>
                      </a: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no 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significant difference in the occurrence of clinically and/or heart rhythm monitor-detected atrial fibrillation after cardiac surgery (AFACS) between routinely supplementing potassium for tight control (serum K</a:t>
                      </a:r>
                      <a:r>
                        <a:rPr lang="en-US" sz="1400" b="0" i="0" u="none" strike="noStrike" kern="1200" baseline="30000" dirty="0">
                          <a:solidFill>
                            <a:schemeClr val="tx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+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 ≤4.5 </a:t>
                      </a:r>
                      <a:r>
                        <a:rPr lang="en-US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mEq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/L) and relaxed control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(serum K</a:t>
                      </a:r>
                      <a:r>
                        <a:rPr lang="en-US" sz="1400" b="0" i="0" u="none" strike="noStrike" kern="1200" baseline="30000" dirty="0">
                          <a:solidFill>
                            <a:schemeClr val="tx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+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 ≤3.6 </a:t>
                      </a:r>
                      <a:r>
                        <a:rPr lang="en-US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mEq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/L).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464488"/>
                  </a:ext>
                </a:extLst>
              </a:tr>
              <a:tr h="577428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PURPOSE:  </a:t>
                      </a:r>
                      <a:r>
                        <a:rPr lang="en-US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To assess whether a protocol to maintain serum potassium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≥3.6 </a:t>
                      </a:r>
                      <a:r>
                        <a:rPr lang="en-US" sz="14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mEq</a:t>
                      </a:r>
                      <a:r>
                        <a:rPr lang="en-US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/L is non-inferior to maintaining serum potassium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≥4.5 </a:t>
                      </a:r>
                      <a:r>
                        <a:rPr lang="en-US" sz="14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mEq</a:t>
                      </a:r>
                      <a:r>
                        <a:rPr lang="en-US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/L in preventing new-onset AFACS after isolated CABG.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>
                        <a:solidFill>
                          <a:schemeClr val="tx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>
                        <a:solidFill>
                          <a:schemeClr val="tx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33380"/>
                  </a:ext>
                </a:extLst>
              </a:tr>
              <a:tr h="397860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TRIAL DESIGN:  </a:t>
                      </a:r>
                      <a:r>
                        <a:rPr lang="en-US" sz="1400" b="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Open-label, non-inferiority, randomized controlled trial,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multicenter (23 centers across UK and Germany), n=1690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429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200" b="1" kern="1200" dirty="0">
                        <a:solidFill>
                          <a:schemeClr val="bg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 anchor="ctr">
                    <a:solidFill>
                      <a:srgbClr val="C10E2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No. (%)</a:t>
                      </a:r>
                    </a:p>
                  </a:txBody>
                  <a:tcPr marL="121929" marR="121929" marT="60964" marB="60964" anchor="ctr">
                    <a:solidFill>
                      <a:srgbClr val="C10E2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121929" marR="121929" marT="60964" marB="60964" anchor="ctr">
                    <a:solidFill>
                      <a:srgbClr val="C10E2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Unadjusted</a:t>
                      </a:r>
                    </a:p>
                  </a:txBody>
                  <a:tcPr marL="121929" marR="121929" marT="60964" marB="60964" anchor="ctr">
                    <a:solidFill>
                      <a:srgbClr val="C10E2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Adjusted</a:t>
                      </a:r>
                    </a:p>
                  </a:txBody>
                  <a:tcPr marL="121929" marR="121929" marT="60964" marB="60964" anchor="ctr">
                    <a:solidFill>
                      <a:srgbClr val="C10E2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7540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200" b="1" kern="1200" dirty="0">
                        <a:solidFill>
                          <a:schemeClr val="bg1"/>
                        </a:solidFill>
                        <a:effectLst/>
                        <a:latin typeface="Lub Dub Medium" panose="020B0603030403020204" pitchFamily="34" charset="0"/>
                        <a:ea typeface="+mn-ea"/>
                        <a:cs typeface="+mn-cs"/>
                      </a:endParaRPr>
                    </a:p>
                  </a:txBody>
                  <a:tcPr marL="121929" marR="121929" marT="60964" marB="60964" anchor="ctr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Relaxed group </a:t>
                      </a:r>
                    </a:p>
                    <a:p>
                      <a:pPr algn="ctr"/>
                      <a:r>
                        <a:rPr lang="en-US" sz="1200" b="1" kern="1200">
                          <a:solidFill>
                            <a:schemeClr val="bg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(n=830)</a:t>
                      </a:r>
                      <a:endParaRPr lang="en-US" sz="1200" b="1" kern="1200" dirty="0">
                        <a:solidFill>
                          <a:schemeClr val="bg1"/>
                        </a:solidFill>
                        <a:effectLst/>
                        <a:latin typeface="Lub Dub Medium" panose="020B0603030403020204" pitchFamily="34" charset="0"/>
                        <a:ea typeface="+mn-ea"/>
                        <a:cs typeface="+mn-cs"/>
                      </a:endParaRPr>
                    </a:p>
                  </a:txBody>
                  <a:tcPr marL="121929" marR="121929" marT="60964" marB="60964" anchor="ctr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Tight group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(n=837</a:t>
                      </a:r>
                      <a:r>
                        <a:rPr lang="pt-BR" sz="12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)</a:t>
                      </a:r>
                      <a:endParaRPr lang="en-US" dirty="0"/>
                    </a:p>
                  </a:txBody>
                  <a:tcPr marL="121929" marR="121929" marT="60964" marB="60964" anchor="ctr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Risk difference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(95% CI), %</a:t>
                      </a:r>
                    </a:p>
                  </a:txBody>
                  <a:tcPr marL="121929" marR="121929" marT="60964" marB="60964" anchor="ctr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P value</a:t>
                      </a:r>
                    </a:p>
                  </a:txBody>
                  <a:tcPr marL="121929" marR="121929" marT="60964" marB="60964" anchor="ctr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Risk difference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 (95% CI), %</a:t>
                      </a:r>
                    </a:p>
                  </a:txBody>
                  <a:tcPr marL="121929" marR="121929" marT="60964" marB="60964" anchor="ctr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P value</a:t>
                      </a:r>
                    </a:p>
                  </a:txBody>
                  <a:tcPr marL="121929" marR="121929" marT="60964" marB="60964" anchor="ctr">
                    <a:solidFill>
                      <a:srgbClr val="C10E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999128"/>
                  </a:ext>
                </a:extLst>
              </a:tr>
              <a:tr h="342879">
                <a:tc gridSpan="7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200" b="1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Primary and secondary outcomes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400" b="1" i="0" kern="1200" dirty="0">
                        <a:solidFill>
                          <a:schemeClr val="dk1"/>
                        </a:solidFill>
                        <a:effectLst/>
                        <a:latin typeface="Lub Dub Medium" panose="020B0603030403020204" pitchFamily="34" charset="0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400" b="1" i="0" kern="1200" dirty="0">
                        <a:solidFill>
                          <a:schemeClr val="dk1"/>
                        </a:solidFill>
                        <a:effectLst/>
                        <a:latin typeface="Lub Dub Medium" panose="020B0603030403020204" pitchFamily="34" charset="0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400" b="1" i="0" kern="1200" dirty="0">
                        <a:solidFill>
                          <a:schemeClr val="dk1"/>
                        </a:solidFill>
                        <a:effectLst/>
                        <a:latin typeface="Lub Dub Medium" panose="020B0603030403020204" pitchFamily="34" charset="0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0509"/>
                  </a:ext>
                </a:extLst>
              </a:tr>
              <a:tr h="35090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AFACS clinically detected, EKG confirmed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2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231 (27.8)</a:t>
                      </a:r>
                      <a:endParaRPr lang="en-US" sz="1200" b="0" i="0" kern="1200" dirty="0">
                        <a:solidFill>
                          <a:schemeClr val="dk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219 (26.2) </a:t>
                      </a:r>
                      <a:endParaRPr lang="en-US" sz="1200" b="0" i="0" kern="1200" dirty="0">
                        <a:solidFill>
                          <a:schemeClr val="dk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1.7 (-2.6 to 5.9)</a:t>
                      </a:r>
                    </a:p>
                  </a:txBody>
                  <a:tcPr marL="121929" marR="121929" marT="60964" marB="60964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.44</a:t>
                      </a:r>
                    </a:p>
                  </a:txBody>
                  <a:tcPr marL="121929" marR="121929" marT="60964" marB="60964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2.2 (-1.9 to 6.4)</a:t>
                      </a:r>
                    </a:p>
                  </a:txBody>
                  <a:tcPr marL="121929" marR="121929" marT="60964" marB="60964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77"/>
                        </a:rPr>
                        <a:t>.29</a:t>
                      </a:r>
                    </a:p>
                  </a:txBody>
                  <a:tcPr marL="121929" marR="121929" marT="60964" marB="60964" anchor="ctr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6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AFACS, ambulatory heart rhythm monitor-detected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220 (32.2)</a:t>
                      </a:r>
                    </a:p>
                  </a:txBody>
                  <a:tcPr marL="121929" marR="121929" marT="60964" marB="60964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233 (33.1)</a:t>
                      </a:r>
                    </a:p>
                  </a:txBody>
                  <a:tcPr marL="121929" marR="121929" marT="60964" marB="60964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-0.9 (-5.8 to 4.1)</a:t>
                      </a:r>
                    </a:p>
                  </a:txBody>
                  <a:tcPr marL="121929" marR="121929" marT="60964" marB="60964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.73</a:t>
                      </a:r>
                    </a:p>
                  </a:txBody>
                  <a:tcPr marL="121929" marR="121929" marT="60964" marB="60964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-0.5 (-5.3 to 4.3)</a:t>
                      </a:r>
                    </a:p>
                  </a:txBody>
                  <a:tcPr marL="121929" marR="121929" marT="60964" marB="6096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77"/>
                        </a:rPr>
                        <a:t>.84</a:t>
                      </a:r>
                    </a:p>
                  </a:txBody>
                  <a:tcPr marL="121929" marR="121929" marT="60964" marB="60964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530505"/>
                  </a:ext>
                </a:extLst>
              </a:tr>
              <a:tr h="5872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AFACS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clinically or ambulatory heart rhythm monitor–detected</a:t>
                      </a:r>
                      <a:endParaRPr lang="en-US" sz="1200" dirty="0">
                        <a:effectLst/>
                        <a:latin typeface="Lub Dub Medium" panose="020B0603030403020204" pitchFamily="34" charset="77"/>
                      </a:endParaRP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275 (33.1)</a:t>
                      </a:r>
                    </a:p>
                  </a:txBody>
                  <a:tcPr marL="121929" marR="121929" marT="60964" marB="60964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276 (33.0)</a:t>
                      </a:r>
                    </a:p>
                  </a:txBody>
                  <a:tcPr marL="121929" marR="121929" marT="60964" marB="6096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0.1 (-4.4 to 4.7)</a:t>
                      </a:r>
                    </a:p>
                  </a:txBody>
                  <a:tcPr marL="121929" marR="121929" marT="60964" marB="6096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.95</a:t>
                      </a:r>
                    </a:p>
                  </a:txBody>
                  <a:tcPr marL="121929" marR="121929" marT="60964" marB="6096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0.9 (-3.5 to 5.2)</a:t>
                      </a:r>
                    </a:p>
                  </a:txBody>
                  <a:tcPr marL="121929" marR="121929" marT="60964" marB="6096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77"/>
                        </a:rPr>
                        <a:t>.70</a:t>
                      </a:r>
                    </a:p>
                  </a:txBody>
                  <a:tcPr marL="121929" marR="121929" marT="60964" marB="60964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021192"/>
                  </a:ext>
                </a:extLst>
              </a:tr>
              <a:tr h="766638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Key Takeaways:  </a:t>
                      </a:r>
                      <a:r>
                        <a:rPr lang="en-US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Routine potassium supplementation to achieve high-normal levels after CABG should be discontinued to decrease patient risk from unnecessary intervention and reduce health care costs.</a:t>
                      </a:r>
                      <a:endParaRPr lang="en-US" sz="1400" b="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  <a:p>
                      <a:endParaRPr lang="en-US" sz="1400" b="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b="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b="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730214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6385881"/>
            <a:ext cx="12191111" cy="528380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8FE5FF-D656-4B1D-81B3-CA00845BE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995505" y="6292693"/>
            <a:ext cx="142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91233"/>
            <a:ext cx="7410893" cy="523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00" i="1" dirty="0">
                <a:solidFill>
                  <a:schemeClr val="bg1"/>
                </a:solidFill>
                <a:latin typeface="Lub Dub Medium" panose="020B0603030403020204" pitchFamily="34" charset="77"/>
              </a:rPr>
              <a:t>Presented by:  </a:t>
            </a:r>
            <a:r>
              <a:rPr lang="en-US" sz="900" b="1" i="1" u="none" strike="noStrike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Prof. Dr. med. Benjamin O'Brien, </a:t>
            </a:r>
            <a:r>
              <a:rPr lang="en-US" altLang="en-US" sz="900" i="1" dirty="0" err="1">
                <a:solidFill>
                  <a:schemeClr val="bg1"/>
                </a:solidFill>
                <a:latin typeface="Lub Dub Medium" panose="020B0603030403020204" pitchFamily="34" charset="77"/>
              </a:rPr>
              <a:t>Deutsches</a:t>
            </a:r>
            <a:r>
              <a:rPr lang="en-US" altLang="en-US" sz="900" i="1" dirty="0">
                <a:solidFill>
                  <a:schemeClr val="bg1"/>
                </a:solidFill>
                <a:latin typeface="Lub Dub Medium" panose="020B0603030403020204" pitchFamily="34" charset="77"/>
              </a:rPr>
              <a:t> </a:t>
            </a:r>
            <a:r>
              <a:rPr lang="en-US" altLang="en-US" sz="900" i="1" dirty="0" err="1">
                <a:solidFill>
                  <a:schemeClr val="bg1"/>
                </a:solidFill>
                <a:latin typeface="Lub Dub Medium" panose="020B0603030403020204" pitchFamily="34" charset="77"/>
              </a:rPr>
              <a:t>Herzzentrum</a:t>
            </a:r>
            <a:r>
              <a:rPr lang="en-US" altLang="en-US" sz="900" i="1" dirty="0">
                <a:solidFill>
                  <a:schemeClr val="bg1"/>
                </a:solidFill>
                <a:latin typeface="Lub Dub Medium" panose="020B0603030403020204" pitchFamily="34" charset="77"/>
              </a:rPr>
              <a:t> der </a:t>
            </a:r>
            <a:r>
              <a:rPr lang="en-US" altLang="en-US" sz="900" i="1" dirty="0" err="1">
                <a:solidFill>
                  <a:schemeClr val="bg1"/>
                </a:solidFill>
                <a:latin typeface="Lub Dub Medium" panose="020B0603030403020204" pitchFamily="34" charset="77"/>
              </a:rPr>
              <a:t>Charité</a:t>
            </a:r>
            <a:r>
              <a:rPr lang="en-US" altLang="en-US" sz="900" i="1" dirty="0">
                <a:solidFill>
                  <a:schemeClr val="bg1"/>
                </a:solidFill>
                <a:latin typeface="Lub Dub Medium" panose="020B0603030403020204" pitchFamily="34" charset="77"/>
              </a:rPr>
              <a:t> - Berlin, Germany.   ESC 2024. 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00" i="1" dirty="0">
                <a:solidFill>
                  <a:schemeClr val="bg1"/>
                </a:solidFill>
                <a:latin typeface="Lub Dub Medium" panose="020B0603030403020204" pitchFamily="34" charset="77"/>
              </a:rPr>
              <a:t>© 2024, American Heart Association. All rights reserved.  </a:t>
            </a:r>
            <a:r>
              <a:rPr lang="en-US" sz="900" i="1" dirty="0">
                <a:solidFill>
                  <a:schemeClr val="bg1"/>
                </a:solidFill>
                <a:latin typeface="Lub Dub Medium" panose="020B0603030403020204" pitchFamily="34" charset="77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  <p:pic>
        <p:nvPicPr>
          <p:cNvPr id="5" name="Picture 4" descr="AHA 100 Years Bold Hearts logo">
            <a:extLst>
              <a:ext uri="{FF2B5EF4-FFF2-40B4-BE49-F238E27FC236}">
                <a16:creationId xmlns:a16="http://schemas.microsoft.com/office/drawing/2014/main" id="{AE06C520-99D6-C343-64B3-0882FF5258BE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598" y="3082273"/>
            <a:ext cx="2873414" cy="28734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E2A6121-A981-E6BD-589D-7D3E6DF17BDE}"/>
              </a:ext>
            </a:extLst>
          </p:cNvPr>
          <p:cNvSpPr txBox="1"/>
          <p:nvPr/>
        </p:nvSpPr>
        <p:spPr>
          <a:xfrm>
            <a:off x="8842076" y="6454029"/>
            <a:ext cx="3349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Professional Heart Daily</a:t>
            </a:r>
            <a:b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</a:br>
            <a: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@AHAScience</a:t>
            </a:r>
          </a:p>
        </p:txBody>
      </p:sp>
    </p:spTree>
    <p:extLst>
      <p:ext uri="{BB962C8B-B14F-4D97-AF65-F5344CB8AC3E}">
        <p14:creationId xmlns:p14="http://schemas.microsoft.com/office/powerpoint/2010/main" val="2495112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55c6ac1c2e3154633fea152e24ffba6a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f86c52449acde7c4430ad1a94ea69a7a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Props1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078372-7C0F-49F5-AE48-6A158228FA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36F06A5-B16B-485D-8B1B-B6A4D13A9D26}">
  <ds:schemaRefs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  <ds:schemaRef ds:uri="0da055a4-b6ec-4bb6-a3de-4e050d793ca6"/>
    <ds:schemaRef ds:uri="http://schemas.microsoft.com/office/2006/metadata/properties"/>
    <ds:schemaRef ds:uri="http://purl.org/dc/dcmitype/"/>
    <ds:schemaRef ds:uri="http://schemas.openxmlformats.org/package/2006/metadata/core-properties"/>
    <ds:schemaRef ds:uri="5f954091-2455-4b8c-90bc-f231fbff24c4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13939</TotalTime>
  <Words>548</Words>
  <Application>Microsoft Office PowerPoint</Application>
  <PresentationFormat>Widescreen</PresentationFormat>
  <Paragraphs>59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Lub Dub Bold</vt:lpstr>
      <vt:lpstr>Lub Dub Condensed</vt:lpstr>
      <vt:lpstr>Lub Dub Medium</vt:lpstr>
      <vt:lpstr>Office Theme</vt:lpstr>
      <vt:lpstr>TIGHT K   Potassium Supplementation and Prevention of Atrial Fibrillation After Cardiac Surgery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Alice Wolke</cp:lastModifiedBy>
  <cp:revision>45</cp:revision>
  <dcterms:created xsi:type="dcterms:W3CDTF">2023-10-18T15:02:58Z</dcterms:created>
  <dcterms:modified xsi:type="dcterms:W3CDTF">2024-09-02T20:05:59Z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</Properties>
</file>