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7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C48578-B4B4-2150-8D3D-B189E0F764AE}" name="Paul St. Laurent" initials="PS" userId="S::Paul.StLaurent@heart.org::2e46ad51-cb08-4cb1-833f-88978fb9af8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3878" autoAdjust="0"/>
  </p:normalViewPr>
  <p:slideViewPr>
    <p:cSldViewPr snapToGrid="0">
      <p:cViewPr varScale="1">
        <p:scale>
          <a:sx n="85" d="100"/>
          <a:sy n="85" d="100"/>
        </p:scale>
        <p:origin x="2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3D08C107-54E7-426E-B1E2-F6734398D0D7}"/>
    <pc:docChg chg="mod">
      <pc:chgData name="Alice Wolke" userId="d3fc20e8-9f67-4110-b5e7-8648597a3678" providerId="ADAL" clId="{3D08C107-54E7-426E-B1E2-F6734398D0D7}" dt="2024-09-03T13:47:10.001" v="0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3C0AD-742E-4202-A331-F6E3BF6C621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83EC8-977C-4B4A-AB8A-3CE30B791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31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9092-395F-7CB6-DCB1-B3E2FB083E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E0962-C099-9F6C-B624-D8A0D6CA0B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E51783-AE99-EEDD-FE17-CFA1462F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E814B-1C0A-7E22-0CD7-61975D7FB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37960-A5A5-6912-3F02-8C9A63DD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377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A85D9-D444-39A0-6BE6-6667B2D2E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2EAF96-E670-903B-0831-EF826A522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B433D-2A05-D455-9661-A3D89A4B0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549AF-9A2F-7E04-B958-F84701722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ACE69-D57D-25B6-6624-0486BDD6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3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4E9540-AF15-DA58-72EE-DDFC79A87C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A375F-C416-DB53-7E42-6966BE5EA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DA8CE-361F-EB8A-F848-EAC8288E2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A502B1-9255-DBDB-CD9D-4DFE4CD68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23326-0A16-8AD1-9AA7-0BCA48D1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564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125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132D-0FF0-C8A1-3859-AF1FE7246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F5BBB-4947-249F-8480-16A15722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59F1F-C6E2-E178-00B6-544E16A5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84A4F-B17F-3903-D130-1D7E232E8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4EDB-0C54-A16D-60F4-4B3108F44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9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CF085-8DD1-441B-2546-BC42F36B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287B9D-3247-0961-0DD7-8F20612AE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4A2A6-1CFA-B948-A91F-0DDB145F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C05C7-CC9C-562C-09C3-C2AB61D5C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CBBBF-4D05-634D-3F03-30E2CA37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81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34520-C003-5CE4-9D40-7D0860012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EAE11-EED2-5155-34D2-3C52C95B4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45A49-48BA-2601-F84D-E3A6AFD5B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B3FDC-6EAF-53A7-7E2A-EB3F0C18F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C98957-8D17-0984-C7A1-40D5BD7E3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C3BAE-C3B5-CB21-BA5E-35D83DC8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1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171E1-0F37-D2E9-D8D1-1266B31B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0F3D0F-668C-6B82-0446-FD8141F3F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29EB99-5487-381A-0955-947654BCB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139ABE-8705-FC43-740E-573FB26E7A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4C55A8-7365-E250-5909-A4DB67F408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AD717F-98E3-B2C3-FFA7-7EAA2018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59578-C4B7-6EDF-7B23-0D895926F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4F1F2-B2F4-2A5A-01E7-DD387A6AA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2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A2EEC-6248-4931-8C2A-D8E0438D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6E734-9063-06AE-F9D1-E366E1871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95AD80-5C7D-5598-FE6B-7DC88B54A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610E2D-EBDA-3408-4417-5B449D56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55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EDE18-D2FA-A239-846E-247EC11F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0A159-7974-E46F-93DC-17D7B7A1B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92ED2A-72AF-0E89-6552-B42A58B26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77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5EE0-F17F-E501-FB62-7B0D272B3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5809-5AAB-0D38-2066-EEFC2A01D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F754FB-A4B9-D326-C087-AB1490BB6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BDB54-90A5-8CF7-E4C5-2EA74EF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4124C-7CC0-958D-D2D1-F82B96FA3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310D5-AC69-6D71-BC35-AD40F8C3B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9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B0AC-CB3B-C82F-45D7-D614BDE1D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11B76D-730D-AFF5-42A5-B866940120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5622D4-EFD8-7DF6-A232-E57F93DA2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0FE4-0569-ADD0-A3DE-46A15DA8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A4A6B4-0DC4-7C6D-95F4-ABDA29519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C86BD-F329-29EB-90E1-A8188A732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5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D75B6F-546E-03D6-4A14-A9B3AB8D7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7DDD3-4237-7BFF-F93E-8C792DC86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E17F-99B3-5327-30B5-68F075B1F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C5A2E-8A45-4660-9183-626E6C610D0E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C8064-A138-0282-F0AC-A270A7ED4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E3105-822F-C9E2-58D6-27C84AA581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B9BDB-CF49-4283-BB57-058F7611A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15103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  <a:latin typeface="Lub Dub Medium" panose="020B0603030403020204" pitchFamily="34" charset="0"/>
                <a:cs typeface="Arial" panose="020B0604020202020204" pitchFamily="34" charset="0"/>
              </a:rPr>
              <a:t>SENIOR RITA</a:t>
            </a:r>
            <a:br>
              <a:rPr lang="en-US" sz="1600" b="1" dirty="0">
                <a:solidFill>
                  <a:schemeClr val="bg1"/>
                </a:solidFill>
                <a:latin typeface="Lub Dub Medium" panose="020B0603030403020204" pitchFamily="34" charset="0"/>
                <a:cs typeface="Arial" panose="020B0604020202020204" pitchFamily="34" charset="0"/>
              </a:rPr>
            </a:br>
            <a:r>
              <a:rPr lang="en-US" sz="1600" dirty="0">
                <a:solidFill>
                  <a:schemeClr val="bg1"/>
                </a:solidFill>
                <a:latin typeface="Lub Dub Medium" panose="020B0603030403020204" pitchFamily="34" charset="0"/>
                <a:cs typeface="Arial" panose="020B0604020202020204" pitchFamily="34" charset="0"/>
              </a:rPr>
              <a:t>Invasive versus Conservative Strategy for Older Patients with Myocardial Infarction</a:t>
            </a:r>
            <a:endParaRPr lang="en-US" sz="1600" dirty="0">
              <a:solidFill>
                <a:schemeClr val="bg1"/>
              </a:solidFill>
              <a:latin typeface="Lub Dub Bold" panose="020B0803030403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 descr="AHA 100 Years Bold Hearts logo">
            <a:extLst>
              <a:ext uri="{FF2B5EF4-FFF2-40B4-BE49-F238E27FC236}">
                <a16:creationId xmlns:a16="http://schemas.microsoft.com/office/drawing/2014/main" id="{5DC3CDD2-8471-B228-1690-187FF983CB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72" y="136717"/>
            <a:ext cx="668719" cy="632157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994560"/>
              </p:ext>
            </p:extLst>
          </p:nvPr>
        </p:nvGraphicFramePr>
        <p:xfrm>
          <a:off x="1" y="910289"/>
          <a:ext cx="11949260" cy="5278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8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2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9992">
                  <a:extLst>
                    <a:ext uri="{9D8B030D-6E8A-4147-A177-3AD203B41FA5}">
                      <a16:colId xmlns:a16="http://schemas.microsoft.com/office/drawing/2014/main" val="2292954989"/>
                    </a:ext>
                  </a:extLst>
                </a:gridCol>
              </a:tblGrid>
              <a:tr h="56018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RESULTS: 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Lub Dub Medium" panose="020B0603030403020204" pitchFamily="34" charset="0"/>
                          <a:ea typeface="+mn-ea"/>
                          <a:cs typeface="Arial" panose="020B0604020202020204" pitchFamily="34" charset="0"/>
                        </a:rPr>
                        <a:t>In older adults with NSTEMI, an invasive approach did not significantly reduce the risk of cardiovascular death or nonfatal myocardial infarction compared to a conservative approach over a median follow-up of 4.1 years.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Lub Dub Medium" panose="020B0603030403020204" pitchFamily="34" charset="77"/>
                        <a:ea typeface="+mn-ea"/>
                        <a:cs typeface="+mn-cs"/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66219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PURPOSE: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400" dirty="0">
                          <a:latin typeface="Lub Dub Medium" panose="020B0603030403020204" pitchFamily="34" charset="0"/>
                        </a:rPr>
                        <a:t>To assess if a routine invasive treatment, including coronary revascularization and medical therapy, is more effective than medical therapy alone in reducing cardiovascular (CV) death or nonfatal myocardial infarction in older adults with NSTEMI.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chemeClr val="tx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chemeClr val="tx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461227">
                <a:tc gridSpan="4">
                  <a:txBody>
                    <a:bodyPr/>
                    <a:lstStyle/>
                    <a:p>
                      <a:r>
                        <a:rPr lang="en-US" sz="14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TRIAL DESIGN</a:t>
                      </a:r>
                      <a:r>
                        <a:rPr lang="en-US" sz="14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: 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0"/>
                          <a:ea typeface="+mn-ea"/>
                          <a:cs typeface="+mn-cs"/>
                        </a:rPr>
                        <a:t>Prospective, multicenter, open label, randomized controlled trial, N= 1518</a:t>
                      </a:r>
                      <a:endParaRPr lang="en-US" sz="14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6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5433">
                <a:tc>
                  <a:txBody>
                    <a:bodyPr/>
                    <a:lstStyle/>
                    <a:p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Invasive Strategy</a:t>
                      </a:r>
                    </a:p>
                    <a:p>
                      <a:pPr algn="ctr"/>
                      <a:r>
                        <a:rPr lang="en-US" sz="1400" b="1" kern="1200" dirty="0">
                          <a:solidFill>
                            <a:schemeClr val="bg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(N= 753)</a:t>
                      </a:r>
                      <a:endParaRPr lang="en-US" sz="1400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Conservative Strategy</a:t>
                      </a:r>
                    </a:p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(N=765)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Hazard Ratio for Treatment Effect (95%CI)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0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Primary outcome:  CV death or non-fatal MI</a:t>
                      </a:r>
                      <a:endParaRPr lang="en-US" sz="1400" b="0" i="1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193 (25.6) 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201 (26.3) </a:t>
                      </a: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0.94 (0.77-1.14) </a:t>
                      </a:r>
                      <a:endParaRPr lang="en-US" sz="1400" b="0" dirty="0"/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9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   Cardiovascular death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119 (15.8)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109 (14.2)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1.11 (0.86-1.44)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790039"/>
                  </a:ext>
                </a:extLst>
              </a:tr>
              <a:tr h="339865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   Nonfatal MI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88 (11.7)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115 (15.0)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0.75 (0.57-0.99)</a:t>
                      </a:r>
                      <a:endParaRPr lang="en-US" sz="1400" dirty="0"/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616">
                <a:tc gridSpan="4">
                  <a:txBody>
                    <a:bodyPr/>
                    <a:lstStyle/>
                    <a:p>
                      <a:r>
                        <a:rPr lang="en-US" sz="14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Secondary outcome</a:t>
                      </a: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9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   Composite of death from any cause or nonfatal MI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319 (42.4)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321 (42.0)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0.97 (0.83–1.13)</a:t>
                      </a: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530505"/>
                  </a:ext>
                </a:extLst>
              </a:tr>
              <a:tr h="3540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   Death 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from any cause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272 (36.1)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247 (32.3)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1.13 (0.95 – 1.34)</a:t>
                      </a: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528770"/>
                  </a:ext>
                </a:extLst>
              </a:tr>
              <a:tr h="99291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Key Takeaways:  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An invasive strategy did not significantly reduce the risk of the primary outcome—cardiovascular death or nonfatal myocardial infarction—compared to a conservative approach in older adults with NSTEMI. </a:t>
                      </a:r>
                      <a:endParaRPr lang="en-US" sz="14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9" y="6259534"/>
            <a:ext cx="12191111" cy="586153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pic>
        <p:nvPicPr>
          <p:cNvPr id="5" name="Picture 4" descr="AHA 100 Years Bold Hearts logo">
            <a:extLst>
              <a:ext uri="{FF2B5EF4-FFF2-40B4-BE49-F238E27FC236}">
                <a16:creationId xmlns:a16="http://schemas.microsoft.com/office/drawing/2014/main" id="{AE06C520-99D6-C343-64B3-0882FF5258B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7669" y="2748756"/>
            <a:ext cx="2873414" cy="28734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0BC4B4C-3DA8-6A4A-4B92-8D122F0A9A36}"/>
              </a:ext>
            </a:extLst>
          </p:cNvPr>
          <p:cNvSpPr txBox="1"/>
          <p:nvPr/>
        </p:nvSpPr>
        <p:spPr>
          <a:xfrm>
            <a:off x="9875520" y="6369412"/>
            <a:ext cx="2315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11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@AHAScience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9CEE30AB-5F4B-F31E-57B6-966A0B17F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672" y="6369412"/>
            <a:ext cx="7410893" cy="50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buNone/>
            </a:pPr>
            <a:r>
              <a:rPr lang="en-US" altLang="en-US" sz="900" i="1" dirty="0">
                <a:solidFill>
                  <a:schemeClr val="bg1"/>
                </a:solidFill>
                <a:latin typeface="Lub Dub Medium" panose="020B0603030403020204" pitchFamily="34" charset="77"/>
              </a:rPr>
              <a:t>Presented by  Professor </a:t>
            </a:r>
            <a:r>
              <a:rPr lang="en-US" sz="900" b="0" i="1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Vijay </a:t>
            </a:r>
            <a:r>
              <a:rPr lang="en-US" sz="900" b="0" i="1" u="none" strike="noStrike" dirty="0" err="1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Kunadian</a:t>
            </a:r>
            <a:r>
              <a:rPr lang="en-US" sz="900" i="1">
                <a:solidFill>
                  <a:schemeClr val="bg1"/>
                </a:solidFill>
                <a:latin typeface="Lub Dub Medium" panose="020B0603030403020204" pitchFamily="34" charset="77"/>
              </a:rPr>
              <a:t>, MBBS.  </a:t>
            </a:r>
            <a:r>
              <a:rPr lang="en-US" sz="900" b="0" i="1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Newcastle University - Newcastle-Upon-Tyne, United Kingdom. </a:t>
            </a:r>
            <a:r>
              <a:rPr lang="en-US" altLang="en-US" sz="900" i="1" dirty="0">
                <a:solidFill>
                  <a:schemeClr val="bg1"/>
                </a:solidFill>
                <a:latin typeface="Lub Dub Medium" panose="020B0603030403020204" pitchFamily="34" charset="77"/>
              </a:rPr>
              <a:t> ESC 2024. 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933" i="1" dirty="0">
                <a:solidFill>
                  <a:srgbClr val="FFFFFF"/>
                </a:solidFill>
                <a:latin typeface="Lub Dub Medium" panose="020B0603030403020204" pitchFamily="34" charset="0"/>
              </a:rPr>
              <a:t>© 2024, American Heart Association. All rights reserved.  </a:t>
            </a:r>
            <a:r>
              <a:rPr lang="en-US" sz="933" i="1" dirty="0">
                <a:solidFill>
                  <a:srgbClr val="FFFFFF"/>
                </a:solidFill>
                <a:latin typeface="Lub Dub Medium" panose="020B0603030403020204" pitchFamily="34" charset="0"/>
                <a:ea typeface="Calibri" panose="020F0502020204030204" pitchFamily="34" charset="0"/>
              </a:rPr>
              <a:t>Results reflect the data available at the time of presentation.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933" dirty="0">
              <a:latin typeface="Lub Dub Medium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77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2023-10-20T16:22:42+00:00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55c6ac1c2e3154633fea152e24ffba6a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f86c52449acde7c4430ad1a94ea69a7a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6F06A5-B16B-485D-8B1B-B6A4D13A9D26}">
  <ds:schemaRefs>
    <ds:schemaRef ds:uri="0da055a4-b6ec-4bb6-a3de-4e050d793ca6"/>
    <ds:schemaRef ds:uri="http://schemas.microsoft.com/office/2006/documentManagement/types"/>
    <ds:schemaRef ds:uri="http://purl.org/dc/terms/"/>
    <ds:schemaRef ds:uri="5f954091-2455-4b8c-90bc-f231fbff24c4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F1B43CB-3AF3-408E-B5A5-CA8D9BA382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078372-7C0F-49F5-AE48-6A158228FA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15185</TotalTime>
  <Words>311</Words>
  <Application>Microsoft Office PowerPoint</Application>
  <PresentationFormat>Widescreen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Office Theme</vt:lpstr>
      <vt:lpstr>SENIOR RITA Invasive versus Conservative Strategy for Older Patients with Myocardial Infarction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41</cp:revision>
  <dcterms:created xsi:type="dcterms:W3CDTF">2023-10-18T15:02:58Z</dcterms:created>
  <dcterms:modified xsi:type="dcterms:W3CDTF">2024-09-03T13:47:14Z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</Properties>
</file>