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82" autoAdjust="0"/>
    <p:restoredTop sz="93896" autoAdjust="0"/>
  </p:normalViewPr>
  <p:slideViewPr>
    <p:cSldViewPr snapToGrid="0">
      <p:cViewPr varScale="1">
        <p:scale>
          <a:sx n="86" d="100"/>
          <a:sy n="86" d="100"/>
        </p:scale>
        <p:origin x="34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13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15103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>
                <a:solidFill>
                  <a:schemeClr val="bg1"/>
                </a:solidFill>
                <a:latin typeface="Lub Dub Medium" panose="020B0603030403020204" pitchFamily="34" charset="77"/>
                <a:cs typeface="Arial" panose="020B0604020202020204" pitchFamily="34" charset="0"/>
              </a:rPr>
              <a:t>PROTEUS</a:t>
            </a:r>
            <a:br>
              <a:rPr lang="en-US" sz="1600" b="0" i="0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77"/>
                <a:cs typeface="Arial" panose="020B0604020202020204" pitchFamily="34" charset="0"/>
              </a:rPr>
            </a:br>
            <a:r>
              <a:rPr lang="en-US" sz="1600" b="0" i="0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77"/>
                <a:cs typeface="Arial" panose="020B0604020202020204" pitchFamily="34" charset="0"/>
              </a:rPr>
              <a:t>The Use of Artificial </a:t>
            </a:r>
            <a:r>
              <a:rPr lang="en-US" sz="1600" dirty="0">
                <a:solidFill>
                  <a:schemeClr val="bg1"/>
                </a:solidFill>
                <a:latin typeface="Lub Dub Medium" panose="020B0603030403020204" pitchFamily="34" charset="77"/>
                <a:cs typeface="Arial" panose="020B0604020202020204" pitchFamily="34" charset="0"/>
              </a:rPr>
              <a:t>I</a:t>
            </a:r>
            <a:r>
              <a:rPr lang="en-US" sz="1600" b="0" i="0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77"/>
                <a:cs typeface="Arial" panose="020B0604020202020204" pitchFamily="34" charset="0"/>
              </a:rPr>
              <a:t>ntelligence in Stress </a:t>
            </a:r>
            <a:r>
              <a:rPr lang="en-US" sz="1600" dirty="0">
                <a:solidFill>
                  <a:schemeClr val="bg1"/>
                </a:solidFill>
                <a:latin typeface="Lub Dub Medium" panose="020B0603030403020204" pitchFamily="34" charset="77"/>
                <a:cs typeface="Arial" panose="020B0604020202020204" pitchFamily="34" charset="0"/>
              </a:rPr>
              <a:t>E</a:t>
            </a:r>
            <a:r>
              <a:rPr lang="en-US" sz="1600" b="0" i="0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77"/>
                <a:cs typeface="Arial" panose="020B0604020202020204" pitchFamily="34" charset="0"/>
              </a:rPr>
              <a:t>chocardiography</a:t>
            </a:r>
            <a:endParaRPr lang="en-US" sz="1600" b="1" dirty="0">
              <a:solidFill>
                <a:schemeClr val="bg1"/>
              </a:solidFill>
              <a:latin typeface="Lub Dub Medium" panose="020B0603030403020204" pitchFamily="34" charset="77"/>
              <a:cs typeface="Arial" panose="020B0604020202020204" pitchFamily="34" charset="0"/>
            </a:endParaRPr>
          </a:p>
        </p:txBody>
      </p:sp>
      <p:pic>
        <p:nvPicPr>
          <p:cNvPr id="16" name="Picture 15" descr="AHA 100 years Bold Hearts logo">
            <a:extLst>
              <a:ext uri="{FF2B5EF4-FFF2-40B4-BE49-F238E27FC236}">
                <a16:creationId xmlns:a16="http://schemas.microsoft.com/office/drawing/2014/main" id="{5DC3CDD2-8471-B228-1690-187FF983CB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2" y="40768"/>
            <a:ext cx="881780" cy="833569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392761"/>
              </p:ext>
            </p:extLst>
          </p:nvPr>
        </p:nvGraphicFramePr>
        <p:xfrm>
          <a:off x="-888" y="915103"/>
          <a:ext cx="12191111" cy="5441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3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7242">
                  <a:extLst>
                    <a:ext uri="{9D8B030D-6E8A-4147-A177-3AD203B41FA5}">
                      <a16:colId xmlns:a16="http://schemas.microsoft.com/office/drawing/2014/main" val="3447874305"/>
                    </a:ext>
                  </a:extLst>
                </a:gridCol>
                <a:gridCol w="2518582">
                  <a:extLst>
                    <a:ext uri="{9D8B030D-6E8A-4147-A177-3AD203B41FA5}">
                      <a16:colId xmlns:a16="http://schemas.microsoft.com/office/drawing/2014/main" val="1974070103"/>
                    </a:ext>
                  </a:extLst>
                </a:gridCol>
                <a:gridCol w="2371704">
                  <a:extLst>
                    <a:ext uri="{9D8B030D-6E8A-4147-A177-3AD203B41FA5}">
                      <a16:colId xmlns:a16="http://schemas.microsoft.com/office/drawing/2014/main" val="874439321"/>
                    </a:ext>
                  </a:extLst>
                </a:gridCol>
              </a:tblGrid>
              <a:tr h="66188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:  While the trial showed no significant differences in the primary end point, the AI diagnostic may be useful for specific patient subgroups with more complex decision-making needs.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66259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PURPOSE: 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To evaluate whether using artificial intelligence (AI) for assessing heart ultrasounds is as effective as current methods in clinical decision-making.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438966">
                <a:tc gridSpan="4">
                  <a:txBody>
                    <a:bodyPr/>
                    <a:lstStyle/>
                    <a:p>
                      <a:r>
                        <a:rPr lang="en-US" sz="14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TRIAL DESIGN:  </a:t>
                      </a:r>
                      <a:r>
                        <a:rPr lang="en-US" sz="14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Prospective,</a:t>
                      </a:r>
                      <a:r>
                        <a:rPr lang="en-US" sz="14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 r</a:t>
                      </a:r>
                      <a:r>
                        <a:rPr lang="en-US" sz="14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andomized (1:1), multicenter (20 U.K. sites)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1614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Control </a:t>
                      </a:r>
                    </a:p>
                    <a:p>
                      <a:pPr algn="ctr"/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(N=1175)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Intervention </a:t>
                      </a:r>
                    </a:p>
                    <a:p>
                      <a:pPr algn="ctr"/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(N=1166)</a:t>
                      </a:r>
                      <a:endParaRPr lang="en-US" dirty="0"/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</a:rPr>
                        <a:t>Difference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101">
                <a:tc gridSpan="3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Primary End Point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101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Clinician referral for angiography; AUROC (95% CI)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b="0" i="0" kern="120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0.55 (0.33, 0.80)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</a:rPr>
                        <a:t>0.63 (0.43, 0.83)</a:t>
                      </a:r>
                      <a:endParaRPr lang="en-US" dirty="0"/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</a:rPr>
                        <a:t>0.09 (-0.22, 0.39)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749230"/>
                  </a:ext>
                </a:extLst>
              </a:tr>
              <a:tr h="3425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True Positives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27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34</a:t>
                      </a:r>
                      <a:endParaRPr lang="en-US"/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642958"/>
                  </a:ext>
                </a:extLst>
              </a:tr>
              <a:tr h="356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True Negatives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1050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1037</a:t>
                      </a:r>
                      <a:endParaRPr lang="en-US" dirty="0"/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1260395"/>
                  </a:ext>
                </a:extLst>
              </a:tr>
              <a:tr h="3918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Sensitivity (95% CI)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55.1 (43.74, 84.22)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64.15 (33.33, 80.02)</a:t>
                      </a:r>
                      <a:endParaRPr lang="en-US"/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9.05 (-21.8, 39.59)</a:t>
                      </a: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400147"/>
                  </a:ext>
                </a:extLst>
              </a:tr>
              <a:tr h="347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Specificity (95% CI)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99.15 (97.16, 99.53)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98.57 (98.09, 99.77)</a:t>
                      </a:r>
                      <a:endParaRPr lang="en-US" dirty="0"/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-0.58 (-2.13, 0.94)</a:t>
                      </a: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30505"/>
                  </a:ext>
                </a:extLst>
              </a:tr>
              <a:tr h="1013787">
                <a:tc gridSpan="4">
                  <a:txBody>
                    <a:bodyPr/>
                    <a:lstStyle/>
                    <a:p>
                      <a:r>
                        <a:rPr lang="en-US" sz="14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Key Takeaways:  </a:t>
                      </a:r>
                      <a:r>
                        <a:rPr lang="en-US" sz="14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The study found no significant differences in the primary endpoint using a novel AI diagnostic to identify patients undergoing stress echocardiograms who might need further investigation.  However, AI could aid clinical decision-making for less experienced clinicians and challenging cases.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6385881"/>
            <a:ext cx="12191111" cy="528380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91233"/>
            <a:ext cx="7410893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by:  Ross Upton, PhD.  University of Oxford - Oxford, United Kingdom.   ESC 2024. 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© 2024, American Heart Association. All rights reserved. 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pic>
        <p:nvPicPr>
          <p:cNvPr id="5" name="Picture 4" descr="AHA 100 Years Bold Hearts logo">
            <a:extLst>
              <a:ext uri="{FF2B5EF4-FFF2-40B4-BE49-F238E27FC236}">
                <a16:creationId xmlns:a16="http://schemas.microsoft.com/office/drawing/2014/main" id="{AE06C520-99D6-C343-64B3-0882FF5258B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293" y="3069483"/>
            <a:ext cx="2873414" cy="28734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E2A6121-A981-E6BD-589D-7D3E6DF17BDE}"/>
              </a:ext>
            </a:extLst>
          </p:cNvPr>
          <p:cNvSpPr txBox="1"/>
          <p:nvPr/>
        </p:nvSpPr>
        <p:spPr>
          <a:xfrm>
            <a:off x="8842076" y="6454029"/>
            <a:ext cx="3349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@AHAScience</a:t>
            </a:r>
          </a:p>
        </p:txBody>
      </p:sp>
    </p:spTree>
    <p:extLst>
      <p:ext uri="{BB962C8B-B14F-4D97-AF65-F5344CB8AC3E}">
        <p14:creationId xmlns:p14="http://schemas.microsoft.com/office/powerpoint/2010/main" val="2495112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55c6ac1c2e3154633fea152e24ffba6a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f86c52449acde7c4430ad1a94ea69a7a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6F06A5-B16B-485D-8B1B-B6A4D13A9D26}">
  <ds:schemaRefs>
    <ds:schemaRef ds:uri="http://schemas.microsoft.com/office/2006/metadata/properties"/>
    <ds:schemaRef ds:uri="5f954091-2455-4b8c-90bc-f231fbff24c4"/>
    <ds:schemaRef ds:uri="http://purl.org/dc/terms/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documentManagement/types"/>
    <ds:schemaRef ds:uri="0da055a4-b6ec-4bb6-a3de-4e050d793ca6"/>
    <ds:schemaRef ds:uri="http://purl.org/dc/dcmitype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CE078372-7C0F-49F5-AE48-6A158228FA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13872</TotalTime>
  <Words>284</Words>
  <Application>Microsoft Office PowerPoint</Application>
  <PresentationFormat>Widescreen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Office Theme</vt:lpstr>
      <vt:lpstr>PROTEUS The Use of Artificial Intelligence in Stress Echocardiography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43</cp:revision>
  <dcterms:created xsi:type="dcterms:W3CDTF">2023-10-18T15:02:58Z</dcterms:created>
  <dcterms:modified xsi:type="dcterms:W3CDTF">2024-09-03T12:37:55Z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</Properties>
</file>