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2" autoAdjust="0"/>
    <p:restoredTop sz="93896" autoAdjust="0"/>
  </p:normalViewPr>
  <p:slideViewPr>
    <p:cSldViewPr snapToGrid="0">
      <p:cViewPr varScale="1">
        <p:scale>
          <a:sx n="85" d="100"/>
          <a:sy n="85" d="100"/>
        </p:scale>
        <p:origin x="163" y="-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>
                <a:solidFill>
                  <a:schemeClr val="bg1"/>
                </a:solidFill>
                <a:latin typeface="Lub Dub Bold" panose="020B0603030403020204" pitchFamily="34" charset="77"/>
                <a:cs typeface="Arial" panose="020B0604020202020204" pitchFamily="34" charset="0"/>
              </a:rPr>
              <a:t>OCEANIC-AF </a:t>
            </a:r>
            <a:b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Lub Dub Bold" panose="020B0603030403020204" pitchFamily="34" charset="77"/>
                <a:cs typeface="Arial" panose="020B0604020202020204" pitchFamily="34" charset="0"/>
              </a:rPr>
              <a:t>Asundexian versus Apixaban in Patients with Atrial Fibrillation</a:t>
            </a:r>
            <a:endParaRPr lang="en-US" sz="1800" b="1" dirty="0">
              <a:solidFill>
                <a:schemeClr val="bg1"/>
              </a:solidFill>
              <a:latin typeface="Lub Dub Bold" panose="020B0603030403020204" pitchFamily="34" charset="77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23450"/>
              </p:ext>
            </p:extLst>
          </p:nvPr>
        </p:nvGraphicFramePr>
        <p:xfrm>
          <a:off x="-888" y="915103"/>
          <a:ext cx="12229735" cy="5999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3947">
                  <a:extLst>
                    <a:ext uri="{9D8B030D-6E8A-4147-A177-3AD203B41FA5}">
                      <a16:colId xmlns:a16="http://schemas.microsoft.com/office/drawing/2014/main" val="2059583084"/>
                    </a:ext>
                  </a:extLst>
                </a:gridCol>
                <a:gridCol w="2154725">
                  <a:extLst>
                    <a:ext uri="{9D8B030D-6E8A-4147-A177-3AD203B41FA5}">
                      <a16:colId xmlns:a16="http://schemas.microsoft.com/office/drawing/2014/main" val="640570538"/>
                    </a:ext>
                  </a:extLst>
                </a:gridCol>
                <a:gridCol w="1973655">
                  <a:extLst>
                    <a:ext uri="{9D8B030D-6E8A-4147-A177-3AD203B41FA5}">
                      <a16:colId xmlns:a16="http://schemas.microsoft.com/office/drawing/2014/main" val="3825977921"/>
                    </a:ext>
                  </a:extLst>
                </a:gridCol>
                <a:gridCol w="2340942">
                  <a:extLst>
                    <a:ext uri="{9D8B030D-6E8A-4147-A177-3AD203B41FA5}">
                      <a16:colId xmlns:a16="http://schemas.microsoft.com/office/drawing/2014/main" val="1668615532"/>
                    </a:ext>
                  </a:extLst>
                </a:gridCol>
              </a:tblGrid>
              <a:tr h="71555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 A once-daily dose of 50 mg asundexian was associated with a higher incidence of stroke or systemic embolism compared to apixaban.  However, asundexian was associated with fewer major bleeding events than apixaban.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79107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The purpose of this trial was to evaluate if 50 mg of asundexian once daily would be non-inferior to apixaban at preventing stroke or systemic embolism, superior to apixaban for bleeding avoidance, and would have a net clinical benefit for those with atrial fibrillation at risk for stroke.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14000">
                <a:tc gridSpan="5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Phase 3,</a:t>
                      </a: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multicenter (international), double-blind, double-dummy, 1:1 randomized clinical trial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38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Asundexian 50 mg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 7415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Apixaban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(N=7395)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Total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(N=14,810)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Cause-Specific Hazard Ratio 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075"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Primary efficacy end point:  stroke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or systemic embolism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847169"/>
                  </a:ext>
                </a:extLst>
              </a:tr>
              <a:tr h="37316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No. of patients (%)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98 (1.3)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26 (0.4)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124 (0.8)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3.79 (2.46–5.83)</a:t>
                      </a:r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09737"/>
                  </a:ext>
                </a:extLst>
              </a:tr>
              <a:tr h="39474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Events/100 patient-yr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3.85 (3.13–4.65)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1.02 (0.66–1.44) 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2.43 (2.02–2.88)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 </a:t>
                      </a:r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17062"/>
                  </a:ext>
                </a:extLst>
              </a:tr>
              <a:tr h="348075"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Ischemic stroke or systemic embolism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749230"/>
                  </a:ext>
                </a:extLst>
              </a:tr>
              <a:tr h="3790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No. of patients (%)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96 (1.3)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22 (0.3)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118 (0.8)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4.38 (2.76-6.96)</a:t>
                      </a:r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548658"/>
                  </a:ext>
                </a:extLst>
              </a:tr>
              <a:tr h="42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Events/100 patient-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yr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(95% CI)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3.77 (3.06 – 4.57)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0.86 (0.54 – 1.26)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2.31 (1.92 – 2.75)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</a:t>
                      </a:r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1234064">
                <a:tc gridSpan="5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Patients prescribed 50 mg of asundexian daily had a higher incidence of stroke or systemic embolism than those prescribed apixaban.  The study was terminated early due to the higher incidence of stroke or systemic embolism in the asundexian group.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849" y="3345527"/>
            <a:ext cx="2873414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Manesh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Patel, MD, Duke University Medical Center – Durham, NC USA.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5f954091-2455-4b8c-90bc-f231fbff24c4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0da055a4-b6ec-4bb6-a3de-4e050d793ca6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F2BB982-06B1-4BDD-83FD-92023C6B1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18596</TotalTime>
  <Words>353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OCEANIC-AF  Asundexian versus Apixaban in Patients with Atrial Fibrillation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33</cp:revision>
  <dcterms:created xsi:type="dcterms:W3CDTF">2023-10-18T15:02:58Z</dcterms:created>
  <dcterms:modified xsi:type="dcterms:W3CDTF">2024-09-03T15:11:47Z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