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00" autoAdjust="0"/>
    <p:restoredTop sz="93896" autoAdjust="0"/>
  </p:normalViewPr>
  <p:slideViewPr>
    <p:cSldViewPr snapToGrid="0">
      <p:cViewPr varScale="1">
        <p:scale>
          <a:sx n="86" d="100"/>
          <a:sy n="86" d="100"/>
        </p:scale>
        <p:origin x="22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5B6A5734-4537-402F-8A0C-C2B051FEE5A8}"/>
    <pc:docChg chg="modSld">
      <pc:chgData name="Alice Wolke" userId="d3fc20e8-9f67-4110-b5e7-8648597a3678" providerId="ADAL" clId="{5B6A5734-4537-402F-8A0C-C2B051FEE5A8}" dt="2024-09-01T17:49:12.563" v="71" actId="13244"/>
      <pc:docMkLst>
        <pc:docMk/>
      </pc:docMkLst>
      <pc:sldChg chg="modSp mod">
        <pc:chgData name="Alice Wolke" userId="d3fc20e8-9f67-4110-b5e7-8648597a3678" providerId="ADAL" clId="{5B6A5734-4537-402F-8A0C-C2B051FEE5A8}" dt="2024-09-01T17:49:12.563" v="71" actId="13244"/>
        <pc:sldMkLst>
          <pc:docMk/>
          <pc:sldMk cId="2495112403" sldId="275"/>
        </pc:sldMkLst>
        <pc:spChg chg="ord">
          <ac:chgData name="Alice Wolke" userId="d3fc20e8-9f67-4110-b5e7-8648597a3678" providerId="ADAL" clId="{5B6A5734-4537-402F-8A0C-C2B051FEE5A8}" dt="2024-09-01T17:49:12.563" v="71" actId="13244"/>
          <ac:spMkLst>
            <pc:docMk/>
            <pc:sldMk cId="2495112403" sldId="275"/>
            <ac:spMk id="9" creationId="{678FE5FF-D656-4B1D-81B3-CA00845BEAB7}"/>
          </ac:spMkLst>
        </pc:spChg>
        <pc:spChg chg="mod">
          <ac:chgData name="Alice Wolke" userId="d3fc20e8-9f67-4110-b5e7-8648597a3678" providerId="ADAL" clId="{5B6A5734-4537-402F-8A0C-C2B051FEE5A8}" dt="2024-09-01T17:49:03.692" v="70" actId="962"/>
          <ac:spMkLst>
            <pc:docMk/>
            <pc:sldMk cId="2495112403" sldId="275"/>
            <ac:spMk id="10" creationId="{870CE4E7-4A17-4CEA-AEE5-430C9934C42C}"/>
          </ac:spMkLst>
        </pc:spChg>
        <pc:picChg chg="mod">
          <ac:chgData name="Alice Wolke" userId="d3fc20e8-9f67-4110-b5e7-8648597a3678" providerId="ADAL" clId="{5B6A5734-4537-402F-8A0C-C2B051FEE5A8}" dt="2024-09-01T17:48:37.406" v="67" actId="962"/>
          <ac:picMkLst>
            <pc:docMk/>
            <pc:sldMk cId="2495112403" sldId="275"/>
            <ac:picMk id="5" creationId="{AE06C520-99D6-C343-64B3-0882FF5258BE}"/>
          </ac:picMkLst>
        </pc:picChg>
        <pc:picChg chg="mod">
          <ac:chgData name="Alice Wolke" userId="d3fc20e8-9f67-4110-b5e7-8648597a3678" providerId="ADAL" clId="{5B6A5734-4537-402F-8A0C-C2B051FEE5A8}" dt="2024-09-01T17:48:52.523" v="69" actId="962"/>
          <ac:picMkLst>
            <pc:docMk/>
            <pc:sldMk cId="2495112403" sldId="275"/>
            <ac:picMk id="16" creationId="{5DC3CDD2-8471-B228-1690-187FF983CBF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13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15103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GUARD-AF</a:t>
            </a:r>
            <a:b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</a:br>
            <a:r>
              <a:rPr lang="en-US" sz="1800" dirty="0" err="1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ReducinG</a:t>
            </a:r>
            <a:r>
              <a:rPr lang="en-US" sz="18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 stroke by screening for </a:t>
            </a:r>
            <a:r>
              <a:rPr lang="en-US" sz="1800" dirty="0" err="1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UndiAgnosed</a:t>
            </a:r>
            <a:r>
              <a:rPr lang="en-US" sz="18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atRial</a:t>
            </a:r>
            <a:r>
              <a:rPr lang="en-US" sz="18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 fibrillation in elderly </a:t>
            </a:r>
            <a:r>
              <a:rPr lang="en-US" sz="1800" dirty="0" err="1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inDividuals</a:t>
            </a:r>
            <a:r>
              <a:rPr lang="en-US" sz="18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 </a:t>
            </a:r>
            <a:endParaRPr lang="en-US" sz="1800" b="1" dirty="0">
              <a:solidFill>
                <a:schemeClr val="bg1"/>
              </a:solidFill>
              <a:latin typeface="Lub Dub Condensed" panose="020B0506030403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047983"/>
              </p:ext>
            </p:extLst>
          </p:nvPr>
        </p:nvGraphicFramePr>
        <p:xfrm>
          <a:off x="-1" y="915102"/>
          <a:ext cx="12191111" cy="5715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95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1547">
                  <a:extLst>
                    <a:ext uri="{9D8B030D-6E8A-4147-A177-3AD203B41FA5}">
                      <a16:colId xmlns:a16="http://schemas.microsoft.com/office/drawing/2014/main" val="2059583084"/>
                    </a:ext>
                  </a:extLst>
                </a:gridCol>
              </a:tblGrid>
              <a:tr h="69298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:  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:  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Using 14-day patch ECG monitors on patients aged 70 and older, 0.5% of participants had persistent AF, while 3.9% experienced paroxysmal AF.</a:t>
                      </a: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7173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PURPOSE: 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To determine whether atrial fibrillation (AF) screening reduces stroke risk and provides a net clinical benefit compared to usual care.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496614">
                <a:tc gridSpan="2">
                  <a:txBody>
                    <a:bodyPr/>
                    <a:lstStyle/>
                    <a:p>
                      <a:r>
                        <a:rPr lang="en-US" sz="16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TRIAL DESIGN:  </a:t>
                      </a:r>
                      <a:r>
                        <a:rPr lang="en-US" sz="16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Randomized (1:1), multicenter (149 primary care sites), N=11,905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62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N (%)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6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AF and Atrial Flutter Incidence and Burden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82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AF incidence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252 (4.4)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749230"/>
                  </a:ext>
                </a:extLst>
              </a:tr>
              <a:tr h="3992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Atrial flutter only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36 (0.6)</a:t>
                      </a: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1998125"/>
                  </a:ext>
                </a:extLst>
              </a:tr>
              <a:tr h="3659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% Time in AF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318066"/>
                  </a:ext>
                </a:extLst>
              </a:tr>
              <a:tr h="4158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Continuous AF (100 %)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29 (0.5)</a:t>
                      </a: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8441"/>
                  </a:ext>
                </a:extLst>
              </a:tr>
              <a:tr h="3742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Paroxysmal AF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223 (3.9)</a:t>
                      </a: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30505"/>
                  </a:ext>
                </a:extLst>
              </a:tr>
              <a:tr h="1107387">
                <a:tc gridSpan="2">
                  <a:txBody>
                    <a:bodyPr/>
                    <a:lstStyle/>
                    <a:p>
                      <a:r>
                        <a:rPr lang="en-US" sz="16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Key Takeaways:   </a:t>
                      </a:r>
                      <a:r>
                        <a:rPr lang="en-US" sz="16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Most cases of screen-detected AF are of low burden, but about a quarter are more substantial, raising concerns about stroke risk and the need for oral anticoagulant therapy. Additionally, clinically-detected and screen-detected AF has the highest incidence in the oldest age group.</a:t>
                      </a:r>
                      <a:endParaRPr lang="en-US" sz="16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385881"/>
            <a:ext cx="12191111" cy="528380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1233"/>
            <a:ext cx="7410893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by:  Renato D. Lopes, MD, PhD., MHS. .   ESC 2024. 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© 2024, American Heart Association. All rights reserved. 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pic>
        <p:nvPicPr>
          <p:cNvPr id="16" name="Picture 15" descr="AHA 100 Years Bold Hearts logo">
            <a:extLst>
              <a:ext uri="{FF2B5EF4-FFF2-40B4-BE49-F238E27FC236}">
                <a16:creationId xmlns:a16="http://schemas.microsoft.com/office/drawing/2014/main" id="{5DC3CDD2-8471-B228-1690-187FF983CB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2" y="40768"/>
            <a:ext cx="881780" cy="833569"/>
          </a:xfrm>
          <a:prstGeom prst="rect">
            <a:avLst/>
          </a:prstGeom>
        </p:spPr>
      </p:pic>
      <p:pic>
        <p:nvPicPr>
          <p:cNvPr id="5" name="Picture 4" descr="AHA 100 Years Bold Hearts logo">
            <a:extLst>
              <a:ext uri="{FF2B5EF4-FFF2-40B4-BE49-F238E27FC236}">
                <a16:creationId xmlns:a16="http://schemas.microsoft.com/office/drawing/2014/main" id="{AE06C520-99D6-C343-64B3-0882FF5258B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8847" y="3069484"/>
            <a:ext cx="2873414" cy="28734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E2A6121-A981-E6BD-589D-7D3E6DF17BDE}"/>
              </a:ext>
            </a:extLst>
          </p:cNvPr>
          <p:cNvSpPr txBox="1"/>
          <p:nvPr/>
        </p:nvSpPr>
        <p:spPr>
          <a:xfrm>
            <a:off x="8842076" y="6454029"/>
            <a:ext cx="3349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@AHAScience</a:t>
            </a:r>
          </a:p>
        </p:txBody>
      </p:sp>
    </p:spTree>
    <p:extLst>
      <p:ext uri="{BB962C8B-B14F-4D97-AF65-F5344CB8AC3E}">
        <p14:creationId xmlns:p14="http://schemas.microsoft.com/office/powerpoint/2010/main" val="2495112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55c6ac1c2e3154633fea152e24ffba6a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f86c52449acde7c4430ad1a94ea69a7a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Props1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078372-7C0F-49F5-AE48-6A158228FA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36F06A5-B16B-485D-8B1B-B6A4D13A9D26}">
  <ds:schemaRefs>
    <ds:schemaRef ds:uri="http://schemas.microsoft.com/office/2006/metadata/properties"/>
    <ds:schemaRef ds:uri="5f954091-2455-4b8c-90bc-f231fbff24c4"/>
    <ds:schemaRef ds:uri="http://purl.org/dc/terms/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documentManagement/types"/>
    <ds:schemaRef ds:uri="0da055a4-b6ec-4bb6-a3de-4e050d793ca6"/>
    <ds:schemaRef ds:uri="http://purl.org/dc/dcmitype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13719</TotalTime>
  <Words>226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Lub Dub Bold</vt:lpstr>
      <vt:lpstr>Lub Dub Condensed</vt:lpstr>
      <vt:lpstr>Lub Dub Medium</vt:lpstr>
      <vt:lpstr>Office Theme</vt:lpstr>
      <vt:lpstr>GUARD-AF ReducinG stroke by screening for UndiAgnosed atRial fibrillation in elderly inDividuals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29</cp:revision>
  <dcterms:created xsi:type="dcterms:W3CDTF">2023-10-18T15:02:58Z</dcterms:created>
  <dcterms:modified xsi:type="dcterms:W3CDTF">2024-09-01T17:49:19Z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</Properties>
</file>