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3885" autoAdjust="0"/>
  </p:normalViewPr>
  <p:slideViewPr>
    <p:cSldViewPr snapToGrid="0">
      <p:cViewPr varScale="1">
        <p:scale>
          <a:sx n="85" d="100"/>
          <a:sy n="85" d="100"/>
        </p:scale>
        <p:origin x="13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FAE001DC-4816-4A6C-A9E5-E023943C920D}"/>
    <pc:docChg chg="mod">
      <pc:chgData name="Alice Wolke" userId="d3fc20e8-9f67-4110-b5e7-8648597a3678" providerId="ADAL" clId="{FAE001DC-4816-4A6C-A9E5-E023943C920D}" dt="2024-09-03T14:21:04.591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78" y="-37345"/>
            <a:ext cx="12192000" cy="806220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FINEARTS-HF</a:t>
            </a:r>
            <a:br>
              <a:rPr lang="en-US" sz="16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</a:br>
            <a:r>
              <a:rPr lang="en-US" sz="1600" dirty="0" err="1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Finerenone</a:t>
            </a: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 in Heart Failure with Mildly Reduced or Preserved Ejection Fraction</a:t>
            </a:r>
            <a:endParaRPr lang="en-US" sz="1600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AHA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2" y="136717"/>
            <a:ext cx="668719" cy="632157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491183"/>
              </p:ext>
            </p:extLst>
          </p:nvPr>
        </p:nvGraphicFramePr>
        <p:xfrm>
          <a:off x="-888" y="707483"/>
          <a:ext cx="12191998" cy="6501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3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5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258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In patients with heart failure and mildly reduced or preserved ejection fraction,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finerenone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 significantly reduced the rate of worsening heart failure events and cardiovascular death compared to placebo.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008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To evaluate if adding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finerenone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to standard therapy reduces total worsening heart failure (HF) events and cardiovascular (CV) deaths in patients with HF and mildly reduced or preserved ejection fraction.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35723">
                <a:tc gridSpan="4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International, multicenter, parallel-group, event-driven, double-blind, randomized, N=6001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outcome and components                                                                                                        </a:t>
                      </a:r>
                      <a:endParaRPr lang="en-US" sz="1400" b="0" i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Finerenone</a:t>
                      </a:r>
                    </a:p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 3003)</a:t>
                      </a:r>
                      <a:endParaRPr lang="en-US" sz="14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(N=2998)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Finerenone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425"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Total worsening HF events and death from cardiovascular causes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085">
                <a:tc>
                  <a:txBody>
                    <a:bodyPr/>
                    <a:lstStyle/>
                    <a:p>
                      <a:pPr marL="2628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Total number of events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1083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1283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  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649205"/>
                  </a:ext>
                </a:extLst>
              </a:tr>
              <a:tr h="401580">
                <a:tc>
                  <a:txBody>
                    <a:bodyPr/>
                    <a:lstStyle/>
                    <a:p>
                      <a:pPr marL="2628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Events per 100 patient-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yr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</a:t>
                      </a:r>
                      <a:endParaRPr lang="en-US" sz="1400" dirty="0">
                        <a:latin typeface="Lub Dub Medium" panose="020B0603030403020204" pitchFamily="34" charset="77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14.9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17.7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358654"/>
                  </a:ext>
                </a:extLst>
              </a:tr>
              <a:tr h="348085">
                <a:tc>
                  <a:txBody>
                    <a:bodyPr/>
                    <a:lstStyle/>
                    <a:p>
                      <a:pPr marL="2628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Rate ratio (95% CI)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0.84 (0.74–0.95) 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4860"/>
                  </a:ext>
                </a:extLst>
              </a:tr>
              <a:tr h="348085">
                <a:tc>
                  <a:txBody>
                    <a:bodyPr/>
                    <a:lstStyle/>
                    <a:p>
                      <a:pPr marL="2628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0.007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329609"/>
                  </a:ext>
                </a:extLst>
              </a:tr>
              <a:tr h="353425">
                <a:tc gridSpan="4">
                  <a:txBody>
                    <a:bodyPr/>
                    <a:lstStyle/>
                    <a:p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Total worsening HF events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085">
                <a:tc>
                  <a:txBody>
                    <a:bodyPr/>
                    <a:lstStyle/>
                    <a:p>
                      <a:pPr marL="2628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Total number of events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842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1024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 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574733"/>
                  </a:ext>
                </a:extLst>
              </a:tr>
              <a:tr h="348085">
                <a:tc>
                  <a:txBody>
                    <a:bodyPr/>
                    <a:lstStyle/>
                    <a:p>
                      <a:pPr marL="2628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Rate ratio (95% CI)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–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0.82 (0.71-0.94)</a:t>
                      </a:r>
                    </a:p>
                  </a:txBody>
                  <a:tcPr marL="121929" marR="121929" marT="60964" marB="60964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98191"/>
                  </a:ext>
                </a:extLst>
              </a:tr>
              <a:tr h="348085">
                <a:tc>
                  <a:txBody>
                    <a:bodyPr/>
                    <a:lstStyle/>
                    <a:p>
                      <a:pPr marL="2628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P value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21929" marR="121929" marT="60964" marB="6096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21929" marR="121929" marT="60964" marB="6096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121929" marR="121929" marT="60964" marB="60964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914163"/>
                  </a:ext>
                </a:extLst>
              </a:tr>
              <a:tr h="1046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400" b="0" dirty="0" err="1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Finerenone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significantly reduced HF events and CV death and improved health status in patients with mildly reduced or preserved ejection fraction compared to placebo.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9" y="6746856"/>
            <a:ext cx="12191111" cy="5109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782989" y="6746856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BC4B4C-3DA8-6A4A-4B92-8D122F0A9A36}"/>
              </a:ext>
            </a:extLst>
          </p:cNvPr>
          <p:cNvSpPr txBox="1"/>
          <p:nvPr/>
        </p:nvSpPr>
        <p:spPr>
          <a:xfrm>
            <a:off x="9875518" y="6765765"/>
            <a:ext cx="2315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69A09C03-B8CB-3DC8-0B8C-8B40D8F34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78" y="6808247"/>
            <a:ext cx="7410893" cy="50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lang="en-US" altLang="en-US" sz="900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 </a:t>
            </a:r>
            <a:r>
              <a:rPr lang="en-US" sz="900" b="0" i="1" u="none" strike="noStrike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Scott Solomon, MD.  </a:t>
            </a:r>
            <a:r>
              <a:rPr lang="en-US" sz="900" b="0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Brigham and Women's Hospital, Harvard Medical School – Boston, U.S. </a:t>
            </a:r>
            <a:r>
              <a:rPr lang="en-US" altLang="en-US" sz="900" i="1" dirty="0">
                <a:solidFill>
                  <a:srgbClr val="FFFFFF"/>
                </a:solidFill>
                <a:latin typeface="Lub Dub Medium" panose="020B0603030403020204" pitchFamily="34" charset="0"/>
              </a:rPr>
              <a:t> ESC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00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2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purl.org/dc/terms/"/>
    <ds:schemaRef ds:uri="5f954091-2455-4b8c-90bc-f231fbff24c4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0da055a4-b6ec-4bb6-a3de-4e050d793ca6"/>
  </ds:schemaRefs>
</ds:datastoreItem>
</file>

<file path=customXml/itemProps3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15151</TotalTime>
  <Words>276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FINEARTS-HF Finerenone in Heart Failure with Mildly Reduced or Preserved Ejection Fraction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41</cp:revision>
  <dcterms:created xsi:type="dcterms:W3CDTF">2023-10-18T15:02:58Z</dcterms:created>
  <dcterms:modified xsi:type="dcterms:W3CDTF">2024-09-03T14:21:08Z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