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" userId="S::Paul.StLaurent@heart.org::2e46ad51-cb08-4cb1-833f-88978fb9af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0BB25C-96E5-433B-9C2D-9642ACE2D9CF}" v="3" dt="2024-08-31T15:44:24.102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37" autoAdjust="0"/>
    <p:restoredTop sz="93896" autoAdjust="0"/>
  </p:normalViewPr>
  <p:slideViewPr>
    <p:cSldViewPr snapToGrid="0">
      <p:cViewPr varScale="1">
        <p:scale>
          <a:sx n="86" d="100"/>
          <a:sy n="86" d="100"/>
        </p:scale>
        <p:origin x="101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FC0BB25C-96E5-433B-9C2D-9642ACE2D9CF}"/>
    <pc:docChg chg="mod modSld">
      <pc:chgData name="Alice Wolke" userId="d3fc20e8-9f67-4110-b5e7-8648597a3678" providerId="ADAL" clId="{FC0BB25C-96E5-433B-9C2D-9642ACE2D9CF}" dt="2024-09-02T20:04:07.317" v="194"/>
      <pc:docMkLst>
        <pc:docMk/>
      </pc:docMkLst>
      <pc:sldChg chg="modSp mod">
        <pc:chgData name="Alice Wolke" userId="d3fc20e8-9f67-4110-b5e7-8648597a3678" providerId="ADAL" clId="{FC0BB25C-96E5-433B-9C2D-9642ACE2D9CF}" dt="2024-08-31T15:44:35.229" v="193" actId="14100"/>
        <pc:sldMkLst>
          <pc:docMk/>
          <pc:sldMk cId="2495112403" sldId="275"/>
        </pc:sldMkLst>
        <pc:spChg chg="mod">
          <ac:chgData name="Alice Wolke" userId="d3fc20e8-9f67-4110-b5e7-8648597a3678" providerId="ADAL" clId="{FC0BB25C-96E5-433B-9C2D-9642ACE2D9CF}" dt="2024-08-31T15:44:24.102" v="192" actId="14100"/>
          <ac:spMkLst>
            <pc:docMk/>
            <pc:sldMk cId="2495112403" sldId="275"/>
            <ac:spMk id="3" creationId="{BE2A6121-A981-E6BD-589D-7D3E6DF17BDE}"/>
          </ac:spMkLst>
        </pc:spChg>
        <pc:spChg chg="mod">
          <ac:chgData name="Alice Wolke" userId="d3fc20e8-9f67-4110-b5e7-8648597a3678" providerId="ADAL" clId="{FC0BB25C-96E5-433B-9C2D-9642ACE2D9CF}" dt="2024-08-31T15:44:35.229" v="193" actId="14100"/>
          <ac:spMkLst>
            <pc:docMk/>
            <pc:sldMk cId="2495112403" sldId="275"/>
            <ac:spMk id="10" creationId="{870CE4E7-4A17-4CEA-AEE5-430C9934C42C}"/>
          </ac:spMkLst>
        </pc:spChg>
        <pc:spChg chg="mod">
          <ac:chgData name="Alice Wolke" userId="d3fc20e8-9f67-4110-b5e7-8648597a3678" providerId="ADAL" clId="{FC0BB25C-96E5-433B-9C2D-9642ACE2D9CF}" dt="2024-08-31T15:44:24.102" v="192" actId="14100"/>
          <ac:spMkLst>
            <pc:docMk/>
            <pc:sldMk cId="2495112403" sldId="275"/>
            <ac:spMk id="15" creationId="{5B6DE5F2-10B1-4F57-AF1B-B7413BA839D6}"/>
          </ac:spMkLst>
        </pc:spChg>
        <pc:picChg chg="mod">
          <ac:chgData name="Alice Wolke" userId="d3fc20e8-9f67-4110-b5e7-8648597a3678" providerId="ADAL" clId="{FC0BB25C-96E5-433B-9C2D-9642ACE2D9CF}" dt="2024-08-31T15:42:51.849" v="64" actId="962"/>
          <ac:picMkLst>
            <pc:docMk/>
            <pc:sldMk cId="2495112403" sldId="275"/>
            <ac:picMk id="5" creationId="{AE06C520-99D6-C343-64B3-0882FF5258BE}"/>
          </ac:picMkLst>
        </pc:picChg>
        <pc:picChg chg="mod ord">
          <ac:chgData name="Alice Wolke" userId="d3fc20e8-9f67-4110-b5e7-8648597a3678" providerId="ADAL" clId="{FC0BB25C-96E5-433B-9C2D-9642ACE2D9CF}" dt="2024-08-31T15:43:53.560" v="189" actId="13244"/>
          <ac:picMkLst>
            <pc:docMk/>
            <pc:sldMk cId="2495112403" sldId="275"/>
            <ac:picMk id="16" creationId="{5DC3CDD2-8471-B228-1690-187FF983CBF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13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15103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800" b="1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The </a:t>
            </a:r>
            <a:r>
              <a:rPr lang="en-US" sz="1800" b="1" dirty="0" err="1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BedMed</a:t>
            </a:r>
            <a:r>
              <a:rPr lang="en-US" sz="1800" b="1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 and </a:t>
            </a:r>
            <a:r>
              <a:rPr lang="en-US" sz="1800" b="1" dirty="0" err="1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BedMed</a:t>
            </a:r>
            <a:r>
              <a:rPr lang="en-US" sz="1800" b="1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-Frail Randomized Controlled Trials</a:t>
            </a:r>
            <a:br>
              <a:rPr lang="en-US" sz="1800" b="1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</a:br>
            <a:r>
              <a:rPr lang="en-US" sz="1600" b="1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Effect of Antihypertensive Timing on Mortality and Morbidity</a:t>
            </a:r>
            <a:endParaRPr lang="en-US" sz="1800" b="1" dirty="0">
              <a:solidFill>
                <a:schemeClr val="bg1"/>
              </a:solidFill>
              <a:latin typeface="Lub Dub Condensed" panose="020B0506030403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 descr="AHA 100 Years Bold Heart logo - white">
            <a:extLst>
              <a:ext uri="{FF2B5EF4-FFF2-40B4-BE49-F238E27FC236}">
                <a16:creationId xmlns:a16="http://schemas.microsoft.com/office/drawing/2014/main" id="{5DC3CDD2-8471-B228-1690-187FF983CB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22" y="40768"/>
            <a:ext cx="881780" cy="833569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202268"/>
              </p:ext>
            </p:extLst>
          </p:nvPr>
        </p:nvGraphicFramePr>
        <p:xfrm>
          <a:off x="-1" y="1043050"/>
          <a:ext cx="12191112" cy="5805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6107">
                  <a:extLst>
                    <a:ext uri="{9D8B030D-6E8A-4147-A177-3AD203B41FA5}">
                      <a16:colId xmlns:a16="http://schemas.microsoft.com/office/drawing/2014/main" val="2059583084"/>
                    </a:ext>
                  </a:extLst>
                </a:gridCol>
                <a:gridCol w="2304288">
                  <a:extLst>
                    <a:ext uri="{9D8B030D-6E8A-4147-A177-3AD203B41FA5}">
                      <a16:colId xmlns:a16="http://schemas.microsoft.com/office/drawing/2014/main" val="2480759960"/>
                    </a:ext>
                  </a:extLst>
                </a:gridCol>
                <a:gridCol w="4528438">
                  <a:extLst>
                    <a:ext uri="{9D8B030D-6E8A-4147-A177-3AD203B41FA5}">
                      <a16:colId xmlns:a16="http://schemas.microsoft.com/office/drawing/2014/main" val="1575595745"/>
                    </a:ext>
                  </a:extLst>
                </a:gridCol>
              </a:tblGrid>
              <a:tr h="757602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:  The </a:t>
                      </a:r>
                      <a:r>
                        <a:rPr lang="en-US" sz="1400" b="0" kern="1200" dirty="0" err="1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BedMed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n-US" sz="1400" b="0" kern="1200" dirty="0" err="1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BedMed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-Frail trials, carried out among patients in general primary-care and nursing-home residents, demonstrated </a:t>
                      </a:r>
                      <a:r>
                        <a:rPr lang="en-US" sz="1400" b="1" u="none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 significant differences in major adverse cardiovascular events (MACE) between administering medication in the evening versus morning. 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464488"/>
                  </a:ext>
                </a:extLst>
              </a:tr>
              <a:tr h="5555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PURPOSE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:  To investigate if taking antihypertensive medication at bedtime, rather than in the morning, lowers the incidence of major adverse cardiovascular events.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33380"/>
                  </a:ext>
                </a:extLst>
              </a:tr>
              <a:tr h="404192">
                <a:tc gridSpan="4">
                  <a:txBody>
                    <a:bodyPr/>
                    <a:lstStyle/>
                    <a:p>
                      <a:r>
                        <a:rPr lang="en-US" sz="14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TRIAL DESIGN</a:t>
                      </a:r>
                      <a:r>
                        <a:rPr lang="en-US" sz="14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:  Prospective, randomized, open-label, blinded end-point pragmatic trials.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9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Bedtime</a:t>
                      </a:r>
                      <a:endParaRPr lang="en-US" sz="1400" dirty="0">
                        <a:solidFill>
                          <a:schemeClr val="bg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 anchor="ctr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Morning</a:t>
                      </a:r>
                    </a:p>
                  </a:txBody>
                  <a:tcPr marL="121929" marR="121929" marT="60964" marB="60964" anchor="ctr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Hazard Ratio (95% CI, p-value)</a:t>
                      </a:r>
                    </a:p>
                  </a:txBody>
                  <a:tcPr marL="121929" marR="121929" marT="60964" marB="60964" anchor="ctr"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26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BedMed</a:t>
                      </a:r>
                      <a:endParaRPr lang="en-US" sz="1400" b="1" i="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N=1677</a:t>
                      </a:r>
                    </a:p>
                  </a:txBody>
                  <a:tcPr marL="121929" marR="121929" marT="60964" marB="60964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N=1680</a:t>
                      </a:r>
                    </a:p>
                  </a:txBody>
                  <a:tcPr marL="121929" marR="121929" marT="60964" marB="60964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32934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Primary Outcome (MACE)</a:t>
                      </a:r>
                    </a:p>
                  </a:txBody>
                  <a:tcPr marL="121929" marR="121929" marT="60964" marB="60964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9.7%</a:t>
                      </a:r>
                    </a:p>
                  </a:txBody>
                  <a:tcPr marL="121929" marR="121929" marT="60964" marB="60964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10.3%</a:t>
                      </a:r>
                    </a:p>
                  </a:txBody>
                  <a:tcPr marL="121929" marR="121929" marT="60964" marB="60964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0.96 (0.77-1.19, p=0.70)</a:t>
                      </a:r>
                    </a:p>
                  </a:txBody>
                  <a:tcPr marL="121929" marR="121929" marT="60964" marB="60964" anchor="ctr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26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BedMed</a:t>
                      </a: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-Frail</a:t>
                      </a:r>
                    </a:p>
                  </a:txBody>
                  <a:tcPr marL="121929" marR="121929" marT="60964" marB="60964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N=394</a:t>
                      </a:r>
                    </a:p>
                  </a:txBody>
                  <a:tcPr marL="121929" marR="121929" marT="60964" marB="60964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N=382</a:t>
                      </a:r>
                    </a:p>
                  </a:txBody>
                  <a:tcPr marL="121929" marR="121929" marT="60964" marB="60964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74923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Primary Outcome (MACE)</a:t>
                      </a:r>
                    </a:p>
                  </a:txBody>
                  <a:tcPr marL="121929" marR="121929" marT="60964" marB="60964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40.6%</a:t>
                      </a:r>
                    </a:p>
                  </a:txBody>
                  <a:tcPr marL="121929" marR="121929" marT="60964" marB="6096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41.9%</a:t>
                      </a:r>
                    </a:p>
                  </a:txBody>
                  <a:tcPr marL="121929" marR="121929" marT="60964" marB="6096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0.88 (0.71-1.11, p=0.28)</a:t>
                      </a:r>
                    </a:p>
                  </a:txBody>
                  <a:tcPr marL="121929" marR="121929" marT="60964" marB="60964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530505"/>
                  </a:ext>
                </a:extLst>
              </a:tr>
              <a:tr h="896356">
                <a:tc gridSpan="4">
                  <a:txBody>
                    <a:bodyPr/>
                    <a:lstStyle/>
                    <a:p>
                      <a:r>
                        <a:rPr lang="en-US" sz="14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Key Takeaways:  </a:t>
                      </a:r>
                      <a:r>
                        <a:rPr lang="en-US" sz="14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The findings from </a:t>
                      </a:r>
                      <a:r>
                        <a:rPr lang="en-US" sz="1400" b="0" dirty="0" err="1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BedMed</a:t>
                      </a:r>
                      <a:r>
                        <a:rPr lang="en-US" sz="14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n-US" sz="1400" b="0" dirty="0" err="1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BedMed</a:t>
                      </a:r>
                      <a:r>
                        <a:rPr lang="en-US" sz="14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-Frail suggest patients should take their blood pressure medication at a time when they are most likely to remember. </a:t>
                      </a:r>
                      <a:b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</a:br>
                      <a:endParaRPr lang="en-US" sz="14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73021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9" y="6518396"/>
            <a:ext cx="12191111" cy="703274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65190"/>
            <a:ext cx="7410893" cy="69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 Professor Scott Garrison, MD, PhD.  University of Alberta, Edmonton, Canada.   ESC 2024. 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© 2024, American Heart Association.  All rights reserved. 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pic>
        <p:nvPicPr>
          <p:cNvPr id="5" name="Picture 4" descr="AGA 100 Years Bold Hearts logo">
            <a:extLst>
              <a:ext uri="{FF2B5EF4-FFF2-40B4-BE49-F238E27FC236}">
                <a16:creationId xmlns:a16="http://schemas.microsoft.com/office/drawing/2014/main" id="{AE06C520-99D6-C343-64B3-0882FF5258B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8848" y="3035591"/>
            <a:ext cx="2873414" cy="28734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E2A6121-A981-E6BD-589D-7D3E6DF17BDE}"/>
              </a:ext>
            </a:extLst>
          </p:cNvPr>
          <p:cNvSpPr txBox="1"/>
          <p:nvPr/>
        </p:nvSpPr>
        <p:spPr>
          <a:xfrm>
            <a:off x="8842964" y="6580439"/>
            <a:ext cx="3349036" cy="573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@AHAScience</a:t>
            </a:r>
          </a:p>
        </p:txBody>
      </p:sp>
    </p:spTree>
    <p:extLst>
      <p:ext uri="{BB962C8B-B14F-4D97-AF65-F5344CB8AC3E}">
        <p14:creationId xmlns:p14="http://schemas.microsoft.com/office/powerpoint/2010/main" val="2495112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55c6ac1c2e3154633fea152e24ffba6a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f86c52449acde7c4430ad1a94ea69a7a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Props1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078372-7C0F-49F5-AE48-6A158228FA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36F06A5-B16B-485D-8B1B-B6A4D13A9D26}">
  <ds:schemaRefs>
    <ds:schemaRef ds:uri="http://purl.org/dc/elements/1.1/"/>
    <ds:schemaRef ds:uri="http://www.w3.org/XML/1998/namespace"/>
    <ds:schemaRef ds:uri="0da055a4-b6ec-4bb6-a3de-4e050d793ca6"/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5f954091-2455-4b8c-90bc-f231fbff24c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13963</TotalTime>
  <Words>234</Words>
  <Application>Microsoft Office PowerPoint</Application>
  <PresentationFormat>Widescreen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Condensed</vt:lpstr>
      <vt:lpstr>Lub Dub Medium</vt:lpstr>
      <vt:lpstr>Office Theme</vt:lpstr>
      <vt:lpstr>The BedMed and BedMed-Frail Randomized Controlled Trials Effect of Antihypertensive Timing on Mortality and Morbidity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31</cp:revision>
  <dcterms:created xsi:type="dcterms:W3CDTF">2023-10-18T15:02:58Z</dcterms:created>
  <dcterms:modified xsi:type="dcterms:W3CDTF">2024-09-02T20:04:16Z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</Properties>
</file>