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4F0AA7-2535-42D5-96AB-622FDEB08917}" v="3" dt="2025-03-28T23:20:34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55"/>
    <p:restoredTop sz="94685"/>
  </p:normalViewPr>
  <p:slideViewPr>
    <p:cSldViewPr snapToGrid="0">
      <p:cViewPr varScale="1">
        <p:scale>
          <a:sx n="94" d="100"/>
          <a:sy n="94" d="100"/>
        </p:scale>
        <p:origin x="22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6CE5FE-C114-661B-D16E-BCA9E8DEB0D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EC9987-6886-66E5-42F0-941BFC4F7574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D85BE602-B94B-DF4E-8A8C-00FF9D7D7AC0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CCCE8AB-6567-6E4A-2AA1-55DCE5AEA9F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ED36E5B-29E6-B0F3-87D1-1830C2DB634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D3F83-F692-F426-DE9B-F05753D9F53C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435676-D890-7395-90B1-1631B448FD6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B71F422-6603-CC45-A24C-1EF3592E5C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00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8750E8-CFD9-CE28-E938-4B75569BEB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C23EF4F-6D49-56DD-7566-864F1EC3AD7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B9F32E-4C41-E4F4-B76B-0D259CCD65CB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2D09B7-10EA-7947-8CDE-AD26D64E8CEB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0DCCD-8FEF-7833-F486-617097423C3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9A1F8F-9B93-1132-F1E3-0BD470BF944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0473-E57D-9FBC-6A86-45C6339B4E4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2EB677-D13C-7D44-A160-4A161D3D6CA1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DCB5-7FED-5796-9751-4069C689D96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3AC1E-C677-C12D-3866-A7534BBCF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6C7B3-49B9-3C46-B21E-D5FF183EB96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262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9D86-286F-B2E5-0726-60DDCB5885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9216C9-EACD-3F86-A241-EC5587EA637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77778-E2E7-DE06-02C1-C581C1190A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59BC1-7E91-B34E-B11C-414365388DC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575FA-DF7B-3A56-B425-073B6620C55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5C515-C4DE-D303-5795-3EFD1ABDFD2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A0FC0EF-7E0B-A841-9EFE-09AADF8049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21F72-FA17-5CAF-1742-2A3A45647D8B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900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E42DE-D8F4-D078-4BEE-D9DA8C13765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2E231-A842-B058-BB64-331B6F6835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14973B-1AE9-6341-88E8-F753D2A655A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3627-4FD5-C458-5531-291DB5ECB7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F8FC2-4A05-B075-B0C8-A59A95E47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2BC79-3D44-CC43-8E30-A07B2DFB1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19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bg>
      <p:bgPr>
        <a:solidFill>
          <a:srgbClr val="E7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9C41-6939-3BF3-C9AE-8682E0354A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83990" y="819631"/>
            <a:ext cx="11024024" cy="123494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TITLE IS ALL CAPS AT 25-30PTS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6B274-2EC9-5C2D-6B45-39AE8B0D5054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583990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42BAE7-EF41-D6A5-38A3-DFE21693539A}"/>
              </a:ext>
            </a:extLst>
          </p:cNvPr>
          <p:cNvSpPr txBox="1">
            <a:spLocks noGrp="1"/>
          </p:cNvSpPr>
          <p:nvPr>
            <p:ph idx="4294967295"/>
          </p:nvPr>
        </p:nvSpPr>
        <p:spPr>
          <a:xfrm>
            <a:off x="6280958" y="2054574"/>
            <a:ext cx="5346807" cy="41223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Lub Dub medium at 12pts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3C952-8737-E45F-7E48-CC4038238A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83981" y="6356351"/>
            <a:ext cx="7340812" cy="365129"/>
          </a:xfrm>
        </p:spPr>
        <p:txBody>
          <a:bodyPr anchorCtr="0"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EE03A-6D7F-CB60-67A4-BDC4595F49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1420920" y="6356351"/>
            <a:ext cx="770189" cy="365129"/>
          </a:xfrm>
        </p:spPr>
        <p:txBody>
          <a:bodyPr/>
          <a:lstStyle>
            <a:lvl1pPr algn="l">
              <a:defRPr sz="1067">
                <a:latin typeface="Lub Dub Medium" pitchFamily="34"/>
              </a:defRPr>
            </a:lvl1pPr>
          </a:lstStyle>
          <a:p>
            <a:pPr lvl="0"/>
            <a:fld id="{6489BC5D-4979-5C49-8FF0-F954720E4172}" type="slidenum">
              <a:t>‹#›</a:t>
            </a:fld>
            <a:endParaRPr lang="en-US"/>
          </a:p>
        </p:txBody>
      </p:sp>
      <p:cxnSp>
        <p:nvCxnSpPr>
          <p:cNvPr id="7" name="Straight Connector 14">
            <a:extLst>
              <a:ext uri="{FF2B5EF4-FFF2-40B4-BE49-F238E27FC236}">
                <a16:creationId xmlns:a16="http://schemas.microsoft.com/office/drawing/2014/main" id="{FAFCD794-030D-4838-C17B-B91DE6C04430}"/>
              </a:ext>
            </a:extLst>
          </p:cNvPr>
          <p:cNvCxnSpPr/>
          <p:nvPr/>
        </p:nvCxnSpPr>
        <p:spPr>
          <a:xfrm>
            <a:off x="11367912" y="6356351"/>
            <a:ext cx="0" cy="365129"/>
          </a:xfrm>
          <a:prstGeom prst="straightConnector1">
            <a:avLst/>
          </a:prstGeom>
          <a:noFill/>
          <a:ln w="6345" cap="flat">
            <a:solidFill>
              <a:srgbClr val="4472C4"/>
            </a:solidFill>
            <a:prstDash val="solid"/>
            <a:miter/>
          </a:ln>
        </p:spPr>
      </p:cxn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7F5C3C97-67CE-F13C-F321-8FCBE4048E24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02028" y="6356351"/>
            <a:ext cx="1326977" cy="365129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Logo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F20BAD1-8E0C-5A42-58E6-CC4BB3A3FE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248153" y="6356351"/>
            <a:ext cx="1600858" cy="365129"/>
          </a:xfrm>
        </p:spPr>
        <p:txBody>
          <a:bodyPr anchor="ctr"/>
          <a:lstStyle>
            <a:lvl1pPr algn="r">
              <a:defRPr sz="1067">
                <a:solidFill>
                  <a:srgbClr val="FFC000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98C323E4-FFE1-5193-AA72-29854CC6710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92832" y="1440874"/>
            <a:ext cx="9096112" cy="428817"/>
          </a:xfrm>
        </p:spPr>
        <p:txBody>
          <a:bodyPr/>
          <a:lstStyle>
            <a:lvl1pPr>
              <a:defRPr sz="2133" b="1"/>
            </a:lvl1pPr>
          </a:lstStyle>
          <a:p>
            <a:pPr lvl="0"/>
            <a:r>
              <a:rPr lang="en-US"/>
              <a:t>Subtitle is Lub Dub Bold at 16pt</a:t>
            </a: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id="{4304BF7A-AA65-D7B5-FD78-315CF6BAD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3530" y="123553"/>
            <a:ext cx="715033" cy="385657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105915624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B6647-67F5-AE67-1657-ADA1B397B07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9B1141-6F2A-0474-7272-1ECA9859157B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97A96-10AD-F465-E230-39FCBE8EB58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6A76A1-A84B-2A47-9425-3174E38EA44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5AC82-72DA-C09B-05BA-4830FD06C0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6B9A-8CBB-2D2F-401C-2E0D5BB141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3F9CE4-81ED-2C48-8F27-78AD34BBD3F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18462-B793-F55C-1FE5-46FB92015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BE96C-27D9-CD65-EBDA-ACBE0944C8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78A995-85D2-B3E7-981A-5F45773669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B22A6C-811A-9944-9362-8BF61EEAA2D8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826AE-EDE0-973D-55BD-F1935253FD9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EECE-D867-1169-8C41-1D2133811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9DD499-3224-7243-8F35-0EC1AC44BC6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660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AE58-D6BE-C05F-13FA-C87138FDF61E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8250-76BC-B6A6-EA0C-9B55FA5162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D9F9D1-0D30-71A3-873F-7B52B2163D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2BA4E-2E52-F559-C318-1D2A07F589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3EA778-D275-554C-A1DE-E15E5EFC21A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93459-97F0-80A5-972A-3727119B228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44D35-6503-CCC7-2CD6-55AF684EF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95D69-6757-9541-A77A-39DC7E53930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E30F-B0D1-203B-81A5-4EE73DCFCE7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42DD5-E318-CAE9-BB65-06ABD2AF567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7E387-0999-2CF6-CC7A-0810D85CCF1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85D22-5602-ACD4-F617-13FB196D7A7E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050091-D96A-B71E-9940-F10779D609E4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63C29F-D8D3-7635-F46B-4469A8A0A3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B700D7-7B4C-EB44-9F54-3B4CE3BA5A8A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E4A3B3-814A-59A2-7C5E-3D47800D49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1E2EDF-D270-D4EF-E76D-FE7AE1AEEA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C7CFB0-DE30-4746-8712-BD5E51113AF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9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15D40-8F85-95CE-F6B9-0AADA8B5C38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1652D-FDFA-4E5A-AD2C-A211C8E82F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AAEA2BC-BF97-CB4C-BB0E-19BA0BB7B913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24FC4-6A85-2FDE-8122-AB6DA337FDD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03051-6DA3-3281-E9AF-86F55FEF9F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C332D-332F-134C-A693-374DFF7231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3655F-2CB1-AAAF-BF2D-EBE9B6EF668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613728-BD41-594A-AF17-0CEA89E97D02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5A922F-1573-D5E3-4BD1-1927FDE0977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EC352E-B9E9-6060-B77A-E5CCAFD9FE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0C0697-3528-B144-927A-DD77916C03F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6B17-9D94-F7BE-15E6-44E52CFB1A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552B6-0441-F647-49CA-B56E6A69184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C3F7A0-48D8-BB64-821A-16FEAFA4FA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C792B-40BE-8470-BB58-F7C88389FDB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16017B-3DF4-5D4A-A1A1-3E6CC43A6C3E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87CC9-C4E2-9CDA-97B9-E0CE23FD1E1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32206-DD47-11D5-50B4-5DB59C709E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FDAA19-4912-BC46-892E-17FCAF461BE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8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033C9-162D-E355-78B9-189B566041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0F053E-11A4-DCB4-6860-5036F6B41191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25F31-0504-E3EE-2C43-BCECF04BCCAD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E7CE9-413C-1BF2-4EBC-664E8BEF48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04A833-8247-9C44-AD1B-6550D0E2739B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90AFB5-B12E-247F-18C4-E343C6484DE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53FD9-E767-45B5-0E58-03B03A0D7A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C2EDAA-02E5-8842-BE04-42E46B8FDB8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81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3D049D-DD91-50B6-4059-89A62EE62F9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5B25D-56D9-C0F8-51E6-AC6D6BA582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C4A58-9BEC-FA90-C279-54F1610E1D9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45FE0B7-BEEE-E74B-A53B-DB95F355706C}" type="datetime1">
              <a:rPr lang="en-US"/>
              <a:pPr lvl="0"/>
              <a:t>3/29/2025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12E9-F267-A71A-4ED5-03508022B76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97238-6756-072E-E0E4-A7E2B21A5B32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15A7CFA4-1177-874E-A2B7-B6B6FC18F57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3E3D1-E223-CB77-43B0-3AE7920B5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0"/>
            <a:ext cx="12191996" cy="1199071"/>
          </a:xfrm>
          <a:solidFill>
            <a:srgbClr val="C10E20"/>
          </a:solidFill>
        </p:spPr>
        <p:txBody>
          <a:bodyPr anchorCtr="1">
            <a:noAutofit/>
          </a:bodyPr>
          <a:lstStyle/>
          <a:p>
            <a:pPr algn="ctr">
              <a:buNone/>
            </a:pPr>
            <a:r>
              <a:rPr lang="en-US" sz="1600" b="1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SOUL</a:t>
            </a:r>
            <a: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  <a:t> </a:t>
            </a:r>
            <a:br>
              <a:rPr lang="en-US" sz="1600" dirty="0">
                <a:solidFill>
                  <a:schemeClr val="bg1"/>
                </a:solidFill>
                <a:latin typeface="Lub Dub Medium" panose="020B0603030403020204" pitchFamily="34" charset="77"/>
                <a:cs typeface="Arial"/>
              </a:rPr>
            </a:br>
            <a:r>
              <a:rPr lang="en-US" sz="16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Oral </a:t>
            </a:r>
            <a:r>
              <a:rPr lang="en-US" sz="1600" dirty="0" err="1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Semaglutide</a:t>
            </a:r>
            <a:r>
              <a:rPr lang="en-US" sz="16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 and Cardiovascular Outcomes </a:t>
            </a:r>
            <a:br>
              <a:rPr lang="en-US" sz="16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</a:br>
            <a:r>
              <a:rPr lang="en-US" sz="1600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in High-Risk Type 2 Diabetes</a:t>
            </a:r>
            <a:endParaRPr lang="en-US" sz="1600" dirty="0">
              <a:solidFill>
                <a:schemeClr val="bg1"/>
              </a:solidFill>
              <a:latin typeface="Lub Dub Medium" panose="020B0603030403020204" pitchFamily="34" charset="77"/>
              <a:cs typeface="Arial" pitchFamily="34"/>
            </a:endParaRPr>
          </a:p>
        </p:txBody>
      </p:sp>
      <p:pic>
        <p:nvPicPr>
          <p:cNvPr id="6" name="Picture 13" descr="American Heart Association logo">
            <a:extLst>
              <a:ext uri="{FF2B5EF4-FFF2-40B4-BE49-F238E27FC236}">
                <a16:creationId xmlns:a16="http://schemas.microsoft.com/office/drawing/2014/main" id="{D88B9D46-B00E-0FC7-49BC-915CA99629D6}"/>
              </a:ext>
            </a:extLst>
          </p:cNvPr>
          <p:cNvPicPr>
            <a:picLocks noMove="1" noResize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00" y="134681"/>
            <a:ext cx="1522256" cy="82296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9" name="Rectangle 18">
            <a:extLst>
              <a:ext uri="{FF2B5EF4-FFF2-40B4-BE49-F238E27FC236}">
                <a16:creationId xmlns:a16="http://schemas.microsoft.com/office/drawing/2014/main" id="{24242E19-CDAB-2F7E-3E92-C54744ED5C7E}"/>
              </a:ext>
            </a:extLst>
          </p:cNvPr>
          <p:cNvSpPr/>
          <p:nvPr/>
        </p:nvSpPr>
        <p:spPr>
          <a:xfrm>
            <a:off x="243482" y="2037738"/>
            <a:ext cx="4797593" cy="326057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PURPOSE:  </a:t>
            </a:r>
            <a:r>
              <a:rPr lang="en-US" sz="1400" dirty="0">
                <a:latin typeface="Lub Dub Medium" panose="020B0603030403020204" pitchFamily="34" charset="77"/>
              </a:rPr>
              <a:t>To evaluate the cardiovascular efficacy of oral </a:t>
            </a:r>
            <a:r>
              <a:rPr lang="en-US" sz="1400" dirty="0" err="1">
                <a:latin typeface="Lub Dub Medium" panose="020B0603030403020204" pitchFamily="34" charset="77"/>
              </a:rPr>
              <a:t>semaglutide</a:t>
            </a:r>
            <a:r>
              <a:rPr lang="en-US" sz="1400" dirty="0">
                <a:latin typeface="Lub Dub Medium" panose="020B0603030403020204" pitchFamily="34" charset="77"/>
              </a:rPr>
              <a:t> in individuals with type 2 diabetes and established atherosclerotic cardiovascular disease (ASCVD), chronic kidney disease (CKD), or both.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>
              <a:buNone/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STUDY DESIGN:  </a:t>
            </a:r>
            <a:r>
              <a:rPr lang="en-US" sz="1400" i="0" u="none" strike="noStrike" kern="1200" cap="none" spc="0" baseline="0" dirty="0">
                <a:solidFill>
                  <a:srgbClr val="141413"/>
                </a:solidFill>
                <a:uFillTx/>
                <a:latin typeface="Lub Dub Medium" panose="020B0603030403020204" pitchFamily="34" charset="77"/>
              </a:rPr>
              <a:t>I</a:t>
            </a:r>
            <a:r>
              <a:rPr lang="en-US" sz="1400" dirty="0">
                <a:solidFill>
                  <a:srgbClr val="141413"/>
                </a:solidFill>
                <a:effectLst/>
                <a:latin typeface="Lub Dub Medium" panose="020B0603030403020204" pitchFamily="34" charset="77"/>
              </a:rPr>
              <a:t>nternational, double-blind,</a:t>
            </a:r>
          </a:p>
          <a:p>
            <a:r>
              <a:rPr lang="en-US" sz="1400" dirty="0">
                <a:solidFill>
                  <a:srgbClr val="141413"/>
                </a:solidFill>
                <a:effectLst/>
                <a:latin typeface="Lub Dub Medium" panose="020B0603030403020204" pitchFamily="34" charset="77"/>
              </a:rPr>
              <a:t>randomized, placebo-controlled, </a:t>
            </a:r>
            <a:r>
              <a:rPr lang="en-US" sz="1400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N=9650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77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itchFamily="34"/>
            </a:endParaRPr>
          </a:p>
          <a:p>
            <a:pPr>
              <a:buNone/>
            </a:pPr>
            <a:r>
              <a:rPr lang="en-US" sz="1400" b="1" i="0" u="none" strike="noStrike" kern="1200" cap="none" spc="0" baseline="0" dirty="0">
                <a:solidFill>
                  <a:srgbClr val="000000"/>
                </a:solidFill>
                <a:uFillTx/>
                <a:latin typeface="Lub Dub Medium" panose="020B0603030403020204" pitchFamily="34" charset="77"/>
              </a:rPr>
              <a:t>KEY TAKEAWAYS:  </a:t>
            </a:r>
            <a:r>
              <a:rPr lang="en-US" sz="1400" dirty="0">
                <a:latin typeface="Lub Dub Medium" panose="020B0603030403020204" pitchFamily="34" charset="77"/>
              </a:rPr>
              <a:t>Oral </a:t>
            </a:r>
            <a:r>
              <a:rPr lang="en-US" sz="1400" dirty="0" err="1">
                <a:latin typeface="Lub Dub Medium" panose="020B0603030403020204" pitchFamily="34" charset="77"/>
              </a:rPr>
              <a:t>semaglutide</a:t>
            </a:r>
            <a:r>
              <a:rPr lang="en-US" sz="1400" dirty="0">
                <a:latin typeface="Lub Dub Medium" panose="020B0603030403020204" pitchFamily="34" charset="77"/>
              </a:rPr>
              <a:t> reduced major adverse cardiovascular events (MACE) in individuals with type 2 diabetes and ASCVD, CKD, or both without increasing serious adverse events.</a:t>
            </a:r>
            <a:endParaRPr lang="en-US" sz="1400" b="1" i="0" u="none" strike="noStrike" kern="1200" cap="none" spc="0" baseline="0" dirty="0">
              <a:solidFill>
                <a:srgbClr val="000000"/>
              </a:solidFill>
              <a:uFillTx/>
              <a:latin typeface="Lub Dub Medium" panose="020B0603030403020204" pitchFamily="34" charset="77"/>
            </a:endParaRPr>
          </a:p>
        </p:txBody>
      </p:sp>
      <p:graphicFrame>
        <p:nvGraphicFramePr>
          <p:cNvPr id="10" name="Table 19">
            <a:extLst>
              <a:ext uri="{FF2B5EF4-FFF2-40B4-BE49-F238E27FC236}">
                <a16:creationId xmlns:a16="http://schemas.microsoft.com/office/drawing/2014/main" id="{C44A7D82-7016-F06E-CBAD-200C28178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126634"/>
              </p:ext>
            </p:extLst>
          </p:nvPr>
        </p:nvGraphicFramePr>
        <p:xfrm>
          <a:off x="5041075" y="2245590"/>
          <a:ext cx="6725942" cy="2844870"/>
        </p:xfrm>
        <a:graphic>
          <a:graphicData uri="http://schemas.openxmlformats.org/drawingml/2006/table">
            <a:tbl>
              <a:tblPr firstRow="1">
                <a:effectLst/>
                <a:tableStyleId>{5C22544A-7EE6-4342-B048-85BDC9FD1C3A}</a:tableStyleId>
              </a:tblPr>
              <a:tblGrid>
                <a:gridCol w="3074225">
                  <a:extLst>
                    <a:ext uri="{9D8B030D-6E8A-4147-A177-3AD203B41FA5}">
                      <a16:colId xmlns:a16="http://schemas.microsoft.com/office/drawing/2014/main" val="3269084193"/>
                    </a:ext>
                  </a:extLst>
                </a:gridCol>
                <a:gridCol w="1079458">
                  <a:extLst>
                    <a:ext uri="{9D8B030D-6E8A-4147-A177-3AD203B41FA5}">
                      <a16:colId xmlns:a16="http://schemas.microsoft.com/office/drawing/2014/main" val="1549791882"/>
                    </a:ext>
                  </a:extLst>
                </a:gridCol>
                <a:gridCol w="842028">
                  <a:extLst>
                    <a:ext uri="{9D8B030D-6E8A-4147-A177-3AD203B41FA5}">
                      <a16:colId xmlns:a16="http://schemas.microsoft.com/office/drawing/2014/main" val="3825772296"/>
                    </a:ext>
                  </a:extLst>
                </a:gridCol>
                <a:gridCol w="1027978">
                  <a:extLst>
                    <a:ext uri="{9D8B030D-6E8A-4147-A177-3AD203B41FA5}">
                      <a16:colId xmlns:a16="http://schemas.microsoft.com/office/drawing/2014/main" val="625031951"/>
                    </a:ext>
                  </a:extLst>
                </a:gridCol>
                <a:gridCol w="702253">
                  <a:extLst>
                    <a:ext uri="{9D8B030D-6E8A-4147-A177-3AD203B41FA5}">
                      <a16:colId xmlns:a16="http://schemas.microsoft.com/office/drawing/2014/main" val="2349351269"/>
                    </a:ext>
                  </a:extLst>
                </a:gridCol>
              </a:tblGrid>
              <a:tr h="415273">
                <a:tc>
                  <a:txBody>
                    <a:bodyPr/>
                    <a:lstStyle/>
                    <a:p>
                      <a:pPr lvl="0" algn="ctr"/>
                      <a:endParaRPr lang="en-US" sz="11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0" i="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Number of participants with event (%)</a:t>
                      </a:r>
                      <a:endParaRPr lang="en-US" b="0" dirty="0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i="0" dirty="0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820939"/>
                  </a:ext>
                </a:extLst>
              </a:tr>
              <a:tr h="147220">
                <a:tc>
                  <a:txBody>
                    <a:bodyPr/>
                    <a:lstStyle/>
                    <a:p>
                      <a:pPr lvl="0" algn="ctr"/>
                      <a:endParaRPr lang="en-US" sz="1100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Oral </a:t>
                      </a:r>
                      <a:r>
                        <a:rPr lang="en-US" sz="1100" b="0" dirty="0" err="1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Semaglutide</a:t>
                      </a:r>
                      <a:endParaRPr lang="en-US" sz="11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Placebo</a:t>
                      </a:r>
                      <a:endParaRPr lang="en-US" sz="11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HR  </a:t>
                      </a:r>
                    </a:p>
                    <a:p>
                      <a:pPr lvl="0" algn="ctr"/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(95% CI)</a:t>
                      </a:r>
                      <a:endParaRPr lang="en-US" sz="1100" b="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</a:rPr>
                        <a:t>P value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075422"/>
                  </a:ext>
                </a:extLst>
              </a:tr>
              <a:tr h="320040">
                <a:tc gridSpan="5">
                  <a:txBody>
                    <a:bodyPr/>
                    <a:lstStyle/>
                    <a:p>
                      <a:pPr lvl="0" algn="l"/>
                      <a:r>
                        <a:rPr lang="en-US" sz="1100" b="1" u="none" dirty="0">
                          <a:latin typeface="Lub Dub Medium" panose="020B0603030403020204" pitchFamily="34" charset="77"/>
                        </a:rPr>
                        <a:t>Primary Outcome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vl="0" algn="l"/>
                      <a:endParaRPr lang="en-US" sz="1100" b="1" u="none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933307"/>
                  </a:ext>
                </a:extLst>
              </a:tr>
              <a:tr h="932373">
                <a:tc>
                  <a:txBody>
                    <a:bodyPr/>
                    <a:lstStyle/>
                    <a:p>
                      <a:r>
                        <a:rPr lang="en-US" sz="1100" u="none" dirty="0">
                          <a:latin typeface="Lub Dub Medium" panose="020B0603030403020204" pitchFamily="34" charset="77"/>
                        </a:rPr>
                        <a:t>MACE (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composite of death from cardiovascular causes, nonfatal myocardial infarction, or nonfatal stroke)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579 </a:t>
                      </a:r>
                    </a:p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(12.0)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668 </a:t>
                      </a:r>
                    </a:p>
                    <a:p>
                      <a:pPr algn="ctr"/>
                      <a:r>
                        <a:rPr lang="en-US" sz="1100">
                          <a:latin typeface="Lub Dub Medium" panose="020B0603030403020204" pitchFamily="34" charset="77"/>
                        </a:rPr>
                        <a:t>(13.8)</a:t>
                      </a:r>
                      <a:endParaRPr lang="en-US" sz="1100" dirty="0">
                        <a:latin typeface="Lub Dub Medium" panose="020B0603030403020204" pitchFamily="34" charset="77"/>
                      </a:endParaRP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0.86</a:t>
                      </a:r>
                    </a:p>
                    <a:p>
                      <a:pPr lvl="0" algn="ctr"/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(0.77 – 0.96)</a:t>
                      </a:r>
                      <a:endParaRPr lang="en-US" dirty="0"/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0.006</a:t>
                      </a:r>
                    </a:p>
                  </a:txBody>
                  <a:tcPr anchor="ctr"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584"/>
                  </a:ext>
                </a:extLst>
              </a:tr>
              <a:tr h="739017">
                <a:tc gridSpan="5">
                  <a:txBody>
                    <a:bodyPr/>
                    <a:lstStyle/>
                    <a:p>
                      <a:r>
                        <a:rPr lang="en-US" sz="1100" b="1" dirty="0">
                          <a:latin typeface="Lub Dub Medium" panose="020B0603030403020204" pitchFamily="34" charset="77"/>
                        </a:rPr>
                        <a:t>RESULTS:  </a:t>
                      </a:r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In individuals with type 2 diabetes and ASCVD, CKD, or both, oral </a:t>
                      </a:r>
                      <a:r>
                        <a:rPr lang="en-US" sz="1100" dirty="0" err="1">
                          <a:latin typeface="Lub Dub Medium" panose="020B0603030403020204" pitchFamily="34" charset="77"/>
                        </a:rPr>
                        <a:t>semaglutide</a:t>
                      </a:r>
                      <a:r>
                        <a:rPr lang="en-US" sz="1100" dirty="0">
                          <a:latin typeface="Lub Dub Medium" panose="020B0603030403020204" pitchFamily="34" charset="77"/>
                        </a:rPr>
                        <a:t> significantly reduced MACE compared to placebo without increasing serious adverse events.</a:t>
                      </a: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Lub Dub Medium" panose="020B0603030403020204" pitchFamily="34" charset="77"/>
                      </a:endParaRPr>
                    </a:p>
                  </a:txBody>
                  <a:tcPr>
                    <a:lnL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995240"/>
                  </a:ext>
                </a:extLst>
              </a:tr>
            </a:tbl>
          </a:graphicData>
        </a:graphic>
      </p:graphicFrame>
      <p:sp>
        <p:nvSpPr>
          <p:cNvPr id="3" name="Rectangle 9">
            <a:extLst>
              <a:ext uri="{FF2B5EF4-FFF2-40B4-BE49-F238E27FC236}">
                <a16:creationId xmlns:a16="http://schemas.microsoft.com/office/drawing/2014/main" id="{183E7887-020D-B05F-28A2-7F8D385E4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6385876"/>
            <a:ext cx="12191109" cy="528376"/>
          </a:xfrm>
          <a:prstGeom prst="rect">
            <a:avLst/>
          </a:prstGeom>
          <a:solidFill>
            <a:srgbClr val="C10E2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66AFC4-6A31-3339-442B-B25CAB71BC6C}"/>
              </a:ext>
            </a:extLst>
          </p:cNvPr>
          <p:cNvSpPr txBox="1"/>
          <p:nvPr/>
        </p:nvSpPr>
        <p:spPr>
          <a:xfrm>
            <a:off x="2467151" y="6391235"/>
            <a:ext cx="7410891" cy="3794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Presented by  Darren K. McGuire, MD, </a:t>
            </a:r>
            <a:r>
              <a:rPr lang="en-US" sz="933" b="0" i="1" u="none" strike="noStrike" kern="1200" cap="none" spc="0" baseline="0" dirty="0" err="1">
                <a:solidFill>
                  <a:srgbClr val="FFFFFF"/>
                </a:solidFill>
                <a:uFillTx/>
                <a:latin typeface="Lub Dub Medium" pitchFamily="34"/>
              </a:rPr>
              <a:t>MHSc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.  </a:t>
            </a:r>
            <a:r>
              <a:rPr lang="en-US" sz="933" i="1" dirty="0">
                <a:solidFill>
                  <a:srgbClr val="FFFFFF"/>
                </a:solidFill>
                <a:latin typeface="Lub Dub Medium" pitchFamily="34"/>
              </a:rPr>
              <a:t>UT Southwestern, Dallas, TX, USA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. ACC 2025.  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</a:rPr>
              <a:t>© 2025, American Heart Association. All rights reserved.  </a:t>
            </a:r>
            <a:r>
              <a:rPr lang="en-US" sz="933" b="0" i="1" u="none" strike="noStrike" kern="1200" cap="none" spc="0" baseline="0" dirty="0">
                <a:solidFill>
                  <a:srgbClr val="FFFFFF"/>
                </a:solidFill>
                <a:uFillTx/>
                <a:latin typeface="Lub Dub Medium" pitchFamily="34"/>
                <a:ea typeface="Calibri" pitchFamily="34"/>
              </a:rPr>
              <a:t>Results reflect the data available at the time of presentation.</a:t>
            </a:r>
          </a:p>
        </p:txBody>
      </p:sp>
      <p:sp>
        <p:nvSpPr>
          <p:cNvPr id="7" name="TextBox 5">
            <a:extLst>
              <a:ext uri="{FF2B5EF4-FFF2-40B4-BE49-F238E27FC236}">
                <a16:creationId xmlns:a16="http://schemas.microsoft.com/office/drawing/2014/main" id="{4E3652B0-EC69-54FD-7CE4-36F711879A60}"/>
              </a:ext>
            </a:extLst>
          </p:cNvPr>
          <p:cNvSpPr txBox="1">
            <a:spLocks noMove="1" noResize="1"/>
          </p:cNvSpPr>
          <p:nvPr/>
        </p:nvSpPr>
        <p:spPr>
          <a:xfrm>
            <a:off x="10455213" y="6435117"/>
            <a:ext cx="1708812" cy="73866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algn="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Professional Heart Daily</a:t>
            </a:r>
            <a:b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</a:br>
            <a:r>
              <a:rPr lang="en-US" sz="900" b="1" dirty="0">
                <a:solidFill>
                  <a:schemeClr val="bg1"/>
                </a:solidFill>
                <a:latin typeface="Lub Dub Medium" panose="020B0603030403020204" pitchFamily="34" charset="77"/>
              </a:rPr>
              <a:t>@</a:t>
            </a:r>
            <a:r>
              <a:rPr lang="en-US" sz="900" b="1" dirty="0" err="1">
                <a:solidFill>
                  <a:schemeClr val="bg1"/>
                </a:solidFill>
                <a:latin typeface="Lub Dub Medium" panose="020B0603030403020204" pitchFamily="34" charset="77"/>
              </a:rPr>
              <a:t>AHAScience</a:t>
            </a:r>
            <a:endParaRPr lang="en-US" sz="900" b="1" dirty="0">
              <a:solidFill>
                <a:schemeClr val="bg1"/>
              </a:solidFill>
              <a:latin typeface="Lub Dub Medium" panose="020B0603030403020204" pitchFamily="34" charset="77"/>
            </a:endParaRPr>
          </a:p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2400" b="1" i="0" u="none" strike="noStrike" kern="1200" cap="none" spc="0" baseline="0" dirty="0">
              <a:solidFill>
                <a:srgbClr val="FFFFFF"/>
              </a:solidFill>
              <a:uFillTx/>
              <a:latin typeface="Lub Dub Bold" pitchFamily="34"/>
              <a:cs typeface="Arial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0da055a4-b6ec-4bb6-a3de-4e050d793ca6">2025-01-27T19:38:35+00:00</DateandTime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  <Date xmlns="0da055a4-b6ec-4bb6-a3de-4e050d793ca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7" ma:contentTypeDescription="Create a new document." ma:contentTypeScope="" ma:versionID="dc9c505736c7c1326d6a91cf992aeae5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0290ec00c193fe562b3a11209694673f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DateandTime"/>
                <xsd:element ref="ns2:MediaServiceObjectDetectorVersions" minOccurs="0"/>
                <xsd:element ref="ns2:MediaServiceSearchProperties" minOccurs="0"/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andTime" ma:index="21" ma:displayName="Date and Time" ma:default="[today]" ma:format="DateTime" ma:internalName="DateandTime">
      <xsd:simpleType>
        <xsd:restriction base="dms:DateTim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" ma:index="24" nillable="true" ma:displayName="Date" ma:format="DateOnly" ma:internalName="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E70A77-9B59-4D63-82C1-40F33F5AFA88}">
  <ds:schemaRefs>
    <ds:schemaRef ds:uri="http://schemas.microsoft.com/office/2006/metadata/properties"/>
    <ds:schemaRef ds:uri="http://schemas.microsoft.com/office/infopath/2007/PartnerControls"/>
    <ds:schemaRef ds:uri="0da055a4-b6ec-4bb6-a3de-4e050d793ca6"/>
    <ds:schemaRef ds:uri="5f954091-2455-4b8c-90bc-f231fbff24c4"/>
  </ds:schemaRefs>
</ds:datastoreItem>
</file>

<file path=customXml/itemProps2.xml><?xml version="1.0" encoding="utf-8"?>
<ds:datastoreItem xmlns:ds="http://schemas.openxmlformats.org/officeDocument/2006/customXml" ds:itemID="{9261A2E1-A055-4C5B-8D4C-506FDA2808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9BB2AFC-736A-4F11-96E7-B7BBF45810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225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SOUL  Oral Semaglutide and Cardiovascular Outcomes  in High-Risk Type 2 Diabetes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Summary</dc:title>
  <dc:creator>Paul St. Laurent</dc:creator>
  <cp:lastModifiedBy>Alice Wolke</cp:lastModifiedBy>
  <cp:revision>47</cp:revision>
  <dcterms:created xsi:type="dcterms:W3CDTF">2023-10-18T15:02:58Z</dcterms:created>
  <dcterms:modified xsi:type="dcterms:W3CDTF">2025-03-29T12:34:07Z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