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/>
    <p:restoredTop sz="94715"/>
  </p:normalViewPr>
  <p:slideViewPr>
    <p:cSldViewPr snapToGrid="0">
      <p:cViewPr varScale="1">
        <p:scale>
          <a:sx n="75" d="100"/>
          <a:sy n="75" d="100"/>
        </p:scale>
        <p:origin x="4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/study/NCT04418479?term=NCT04418479&amp;rank=1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E3D1-E223-CB77-43B0-3AE7920B5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1199071"/>
          </a:xfrm>
          <a:solidFill>
            <a:srgbClr val="C10E20"/>
          </a:solidFill>
        </p:spPr>
        <p:txBody>
          <a:bodyPr anchor="t" anchorCtr="1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en-US" sz="2400" dirty="0">
                <a:solidFill>
                  <a:srgbClr val="FFFFFF"/>
                </a:solidFill>
                <a:latin typeface="Lub Dub Bold" pitchFamily="34"/>
                <a:cs typeface="Arial" pitchFamily="34"/>
              </a:rPr>
              <a:t>	</a:t>
            </a:r>
            <a:r>
              <a:rPr lang="en-US" sz="1600" dirty="0">
                <a:solidFill>
                  <a:srgbClr val="FFFFFF"/>
                </a:solidFill>
                <a:latin typeface="Lub Dub Medium" panose="020B0603030403020204" pitchFamily="34" charset="77"/>
                <a:cs typeface="Arial" pitchFamily="34"/>
              </a:rPr>
              <a:t> </a:t>
            </a:r>
            <a:r>
              <a:rPr lang="en-US" sz="1600" b="1" kern="0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  <a:t>SMART-CHOICE 3</a:t>
            </a:r>
            <a:br>
              <a:rPr lang="en-US" sz="1600" b="1" kern="0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</a:br>
            <a:r>
              <a:rPr lang="en-US" sz="16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  <a:t>Clopidogrel Versus Aspirin For Long-Term Maintenance Monotherapy </a:t>
            </a:r>
            <a:br>
              <a:rPr lang="en-US" sz="16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</a:br>
            <a:r>
              <a:rPr lang="en-US" sz="1600" b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  <a:t>in Patients With High Ischemic Risk After Percutaneous Coronary Intervention</a:t>
            </a:r>
            <a:r>
              <a:rPr lang="en-US" sz="1600" b="1" kern="0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Lub Dub Medium" panose="020B0603030403020204" pitchFamily="34" charset="77"/>
              <a:cs typeface="Arial" pitchFamily="34"/>
            </a:endParaRPr>
          </a:p>
        </p:txBody>
      </p:sp>
      <p:pic>
        <p:nvPicPr>
          <p:cNvPr id="6" name="Picture 13" descr="American Heart Association logo">
            <a:extLst>
              <a:ext uri="{FF2B5EF4-FFF2-40B4-BE49-F238E27FC236}">
                <a16:creationId xmlns:a16="http://schemas.microsoft.com/office/drawing/2014/main" id="{D88B9D46-B00E-0FC7-49BC-915CA99629D6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CC002CA-DC52-C6A7-8D04-3959DDA1D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451184"/>
              </p:ext>
            </p:extLst>
          </p:nvPr>
        </p:nvGraphicFramePr>
        <p:xfrm>
          <a:off x="5413060" y="2041613"/>
          <a:ext cx="6323603" cy="3100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873">
                  <a:extLst>
                    <a:ext uri="{9D8B030D-6E8A-4147-A177-3AD203B41FA5}">
                      <a16:colId xmlns:a16="http://schemas.microsoft.com/office/drawing/2014/main" val="2378239312"/>
                    </a:ext>
                  </a:extLst>
                </a:gridCol>
                <a:gridCol w="1220403">
                  <a:extLst>
                    <a:ext uri="{9D8B030D-6E8A-4147-A177-3AD203B41FA5}">
                      <a16:colId xmlns:a16="http://schemas.microsoft.com/office/drawing/2014/main" val="318598180"/>
                    </a:ext>
                  </a:extLst>
                </a:gridCol>
                <a:gridCol w="972908">
                  <a:extLst>
                    <a:ext uri="{9D8B030D-6E8A-4147-A177-3AD203B41FA5}">
                      <a16:colId xmlns:a16="http://schemas.microsoft.com/office/drawing/2014/main" val="890805246"/>
                    </a:ext>
                  </a:extLst>
                </a:gridCol>
                <a:gridCol w="1271609">
                  <a:extLst>
                    <a:ext uri="{9D8B030D-6E8A-4147-A177-3AD203B41FA5}">
                      <a16:colId xmlns:a16="http://schemas.microsoft.com/office/drawing/2014/main" val="3683501090"/>
                    </a:ext>
                  </a:extLst>
                </a:gridCol>
                <a:gridCol w="1012810">
                  <a:extLst>
                    <a:ext uri="{9D8B030D-6E8A-4147-A177-3AD203B41FA5}">
                      <a16:colId xmlns:a16="http://schemas.microsoft.com/office/drawing/2014/main" val="1602538332"/>
                    </a:ext>
                  </a:extLst>
                </a:gridCol>
              </a:tblGrid>
              <a:tr h="435536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Clopidogrel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Aspirin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Hazard Ratio 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(95% CI)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P value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59197"/>
                  </a:ext>
                </a:extLst>
              </a:tr>
              <a:tr h="252759">
                <a:tc gridSpan="5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1" i="0" u="none" strike="noStrike" dirty="0">
                          <a:effectLst/>
                          <a:latin typeface="Lub Dub Medium" panose="020B0603030403020204" pitchFamily="34" charset="0"/>
                        </a:rPr>
                        <a:t>Primary endpoint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773210"/>
                  </a:ext>
                </a:extLst>
              </a:tr>
              <a:tr h="51191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MACCE (N)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92 (4.4%)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</a:rPr>
                        <a:t>128 (6.6%)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0.71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(0.54-0.93)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0.013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206572"/>
                  </a:ext>
                </a:extLst>
              </a:tr>
              <a:tr h="297793">
                <a:tc gridSpan="5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1" i="0" u="none" strike="noStrike">
                          <a:effectLst/>
                          <a:latin typeface="Lub Dub Medium" panose="020B0603030403020204" pitchFamily="34" charset="0"/>
                        </a:rPr>
                        <a:t>Secondary endpoint</a:t>
                      </a:r>
                      <a:endParaRPr lang="en-US" sz="1200" b="1" i="0" u="none" strike="noStrike" dirty="0"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822302"/>
                  </a:ext>
                </a:extLst>
              </a:tr>
              <a:tr h="5345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Death from any cause (N)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50 (2.4%)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70 (4.0%)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0.71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(0.49-1.02)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–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09171"/>
                  </a:ext>
                </a:extLst>
              </a:tr>
              <a:tr h="1024286">
                <a:tc gridSpan="5"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</a:rPr>
                        <a:t>RESULTS:  </a:t>
                      </a:r>
                      <a:r>
                        <a:rPr lang="en-US" sz="1200" dirty="0">
                          <a:effectLst/>
                          <a:latin typeface="Lub Dub Medium" panose="020B0603030403020204" pitchFamily="34" charset="77"/>
                        </a:rPr>
                        <a:t>Clopidogrel monotherapy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was superior to </a:t>
                      </a:r>
                      <a:r>
                        <a:rPr lang="en-US" sz="1200" dirty="0">
                          <a:effectLst/>
                          <a:latin typeface="Lub Dub Medium" panose="020B0603030403020204" pitchFamily="34" charset="77"/>
                        </a:rPr>
                        <a:t>aspirin monotherapy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in reducing</a:t>
                      </a:r>
                      <a:r>
                        <a:rPr lang="en-US" sz="1200" dirty="0">
                          <a:effectLst/>
                          <a:latin typeface="Lub Dub Medium" panose="020B0603030403020204" pitchFamily="34" charset="77"/>
                        </a:rPr>
                        <a:t> the cumulative incidence of MACCE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following PCI and DAPT </a:t>
                      </a:r>
                      <a:r>
                        <a:rPr lang="en-US" sz="1200" dirty="0">
                          <a:effectLst/>
                          <a:latin typeface="Lub Dub Medium" panose="020B0603030403020204" pitchFamily="34" charset="77"/>
                        </a:rPr>
                        <a:t>without an apparent increase in the risk of bleeding.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58609"/>
                  </a:ext>
                </a:extLst>
              </a:tr>
            </a:tbl>
          </a:graphicData>
        </a:graphic>
      </p:graphicFrame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455337" y="1932845"/>
            <a:ext cx="4968015" cy="331758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PURPOSE: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To assess the efficacy and safety of </a:t>
            </a:r>
            <a:r>
              <a:rPr lang="en-US" sz="1400" dirty="0">
                <a:solidFill>
                  <a:srgbClr val="000000"/>
                </a:solidFill>
                <a:latin typeface="Lub Dub Medium" panose="020B0603030403020204" pitchFamily="34" charset="77"/>
              </a:rPr>
              <a:t>clopidogrel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 versus aspirin monotherapy in patients who completed the standard course of dual antiplatelet therapy (DAPT) following percutaneous coronary intervention (PCI) with drug-eluting stents</a:t>
            </a:r>
            <a:endParaRPr lang="en-US" sz="1400" dirty="0">
              <a:solidFill>
                <a:srgbClr val="000000"/>
              </a:solidFill>
              <a:latin typeface="Lub Dub Medium" panose="020B0603030403020204" pitchFamily="34" charset="77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77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STUDY DESIGN:  </a:t>
            </a:r>
            <a:r>
              <a:rPr lang="en-US" sz="1400" u="none" strike="noStrike" kern="1200" cap="none" spc="0" baseline="0" dirty="0">
                <a:solidFill>
                  <a:srgbClr val="1B1B1B"/>
                </a:solidFill>
                <a:uFillTx/>
                <a:latin typeface="Lub Dub Medium" panose="020B0603030403020204" pitchFamily="34" charset="77"/>
              </a:rPr>
              <a:t>Multicenter</a:t>
            </a:r>
            <a:r>
              <a:rPr lang="en-US" sz="1400" b="0" i="0" dirty="0">
                <a:solidFill>
                  <a:srgbClr val="1B1B1B"/>
                </a:solidFill>
                <a:effectLst/>
                <a:latin typeface="Lub Dub Medium" panose="020B0603030403020204" pitchFamily="34" charset="77"/>
              </a:rPr>
              <a:t>, randomized, prospective, open-label, </a:t>
            </a:r>
            <a:r>
              <a:rPr lang="en-US" sz="1400" b="0" i="0" u="none" strike="noStrike" dirty="0">
                <a:solidFill>
                  <a:srgbClr val="1B1B1B"/>
                </a:solidFill>
                <a:effectLst/>
                <a:latin typeface="Lub Dub Medium" panose="020B0603030403020204" pitchFamily="34" charset="77"/>
              </a:rPr>
              <a:t>parallel </a:t>
            </a:r>
            <a:r>
              <a:rPr lang="en-US" sz="1400" dirty="0">
                <a:solidFill>
                  <a:srgbClr val="1B1B1B"/>
                </a:solidFill>
                <a:latin typeface="Lub Dub Medium" panose="020B0603030403020204" pitchFamily="34" charset="77"/>
              </a:rPr>
              <a:t>a</a:t>
            </a:r>
            <a:r>
              <a:rPr lang="en-US" sz="1400" b="0" i="0" u="none" strike="noStrike" dirty="0">
                <a:solidFill>
                  <a:srgbClr val="1B1B1B"/>
                </a:solidFill>
                <a:effectLst/>
                <a:latin typeface="Lub Dub Medium" panose="020B0603030403020204" pitchFamily="34" charset="77"/>
              </a:rPr>
              <a:t>ssignment; N=5506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77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77"/>
            </a:endParaRPr>
          </a:p>
          <a:p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KEY TAKEAWAYS:  </a:t>
            </a:r>
            <a:r>
              <a:rPr lang="en-US" sz="1400" dirty="0">
                <a:latin typeface="Lub Dub Medium" panose="020B0603030403020204" pitchFamily="34" charset="77"/>
              </a:rPr>
              <a:t>Compared to aspirin monotherapy, clopidogrel monotherapy significantly reduced the cumulative incidence of Major Adverse Cardiac and Cerebrovascular Events (MACCE), a composite of all-cause death, myocardial infarction, and stroke, without increasing the risk of bleeding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0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467151" y="6391235"/>
            <a:ext cx="7528356" cy="5436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77"/>
              </a:rPr>
              <a:t>Presented by  </a:t>
            </a:r>
            <a:r>
              <a:rPr lang="en-US" sz="1000" b="0" i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Joo-Yong Hahn, MD, PhD</a:t>
            </a:r>
            <a:r>
              <a:rPr lang="en-US" sz="1000" i="1" dirty="0">
                <a:solidFill>
                  <a:srgbClr val="FFFFFF"/>
                </a:solidFill>
                <a:effectLst/>
                <a:latin typeface="Lub Dub Medium" panose="020B0603030403020204" pitchFamily="34" charset="77"/>
              </a:rPr>
              <a:t>.</a:t>
            </a:r>
            <a:r>
              <a:rPr lang="en-US" sz="10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77"/>
              </a:rPr>
              <a:t>  </a:t>
            </a:r>
            <a:r>
              <a:rPr lang="en-US" sz="1000" i="1" dirty="0">
                <a:solidFill>
                  <a:srgbClr val="FFFFFF"/>
                </a:solidFill>
                <a:latin typeface="Lub Dub Medium" panose="020B0603030403020204" pitchFamily="34" charset="77"/>
              </a:rPr>
              <a:t>Samsung Medical Center, Seoul, South Korea</a:t>
            </a:r>
            <a:r>
              <a:rPr lang="en-US" sz="10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77"/>
              </a:rPr>
              <a:t>.  ACC 2025.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77"/>
              </a:rPr>
              <a:t>© 2025, American Heart Association.  All rights reserved.  </a:t>
            </a:r>
            <a:r>
              <a:rPr lang="en-US" sz="10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77"/>
                <a:ea typeface="Calibri" pitchFamily="34"/>
              </a:rPr>
              <a:t>Results reflect the data available at the time of presentation.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33" b="0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 dirty="0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7926C0-2C1D-4B3F-BEBF-0B5A97454F61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2.xml><?xml version="1.0" encoding="utf-8"?>
<ds:datastoreItem xmlns:ds="http://schemas.openxmlformats.org/officeDocument/2006/customXml" ds:itemID="{E6577793-22BC-4E59-8B47-22C8416C9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4C8C9B-B956-411E-ADFA-69CB9E48C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269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  SMART-CHOICE 3 Clopidogrel Versus Aspirin For Long-Term Maintenance Monotherapy  in Patients With High Ischemic Risk After Percutaneous Coronary Intervention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45</cp:revision>
  <dcterms:created xsi:type="dcterms:W3CDTF">2023-10-18T15:02:58Z</dcterms:created>
  <dcterms:modified xsi:type="dcterms:W3CDTF">2025-03-30T12:47:15Z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