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AD37A-6D3E-488C-94B1-61C46A160CAA}" v="8" dt="2025-03-29T21:50:06.2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3"/>
    <p:restoredTop sz="94715"/>
  </p:normalViewPr>
  <p:slideViewPr>
    <p:cSldViewPr snapToGrid="0">
      <p:cViewPr varScale="1">
        <p:scale>
          <a:sx n="166" d="100"/>
          <a:sy n="166" d="100"/>
        </p:scale>
        <p:origin x="216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adette Okwu-Gage" userId="4f8bbe89-985d-455e-95c6-ade81aaeb770" providerId="ADAL" clId="{7AAAD37A-6D3E-488C-94B1-61C46A160CAA}"/>
    <pc:docChg chg="undo custSel modSld">
      <pc:chgData name="Bernadette Okwu-Gage" userId="4f8bbe89-985d-455e-95c6-ade81aaeb770" providerId="ADAL" clId="{7AAAD37A-6D3E-488C-94B1-61C46A160CAA}" dt="2025-03-29T21:56:16.750" v="810" actId="20577"/>
      <pc:docMkLst>
        <pc:docMk/>
      </pc:docMkLst>
      <pc:sldChg chg="modSp mod">
        <pc:chgData name="Bernadette Okwu-Gage" userId="4f8bbe89-985d-455e-95c6-ade81aaeb770" providerId="ADAL" clId="{7AAAD37A-6D3E-488C-94B1-61C46A160CAA}" dt="2025-03-29T21:56:16.750" v="810" actId="20577"/>
        <pc:sldMkLst>
          <pc:docMk/>
          <pc:sldMk cId="0" sldId="283"/>
        </pc:sldMkLst>
        <pc:spChg chg="mod">
          <ac:chgData name="Bernadette Okwu-Gage" userId="4f8bbe89-985d-455e-95c6-ade81aaeb770" providerId="ADAL" clId="{7AAAD37A-6D3E-488C-94B1-61C46A160CAA}" dt="2025-03-29T21:12:24.283" v="71" actId="122"/>
          <ac:spMkLst>
            <pc:docMk/>
            <pc:sldMk cId="0" sldId="283"/>
            <ac:spMk id="2" creationId="{72D3E3D1-E223-CB77-43B0-3AE7920B5FB0}"/>
          </ac:spMkLst>
        </pc:spChg>
        <pc:spChg chg="mod">
          <ac:chgData name="Bernadette Okwu-Gage" userId="4f8bbe89-985d-455e-95c6-ade81aaeb770" providerId="ADAL" clId="{7AAAD37A-6D3E-488C-94B1-61C46A160CAA}" dt="2025-03-29T21:55:21.509" v="803" actId="20577"/>
          <ac:spMkLst>
            <pc:docMk/>
            <pc:sldMk cId="0" sldId="283"/>
            <ac:spMk id="5" creationId="{B666AFC4-6A31-3339-442B-B25CAB71BC6C}"/>
          </ac:spMkLst>
        </pc:spChg>
        <pc:spChg chg="mod">
          <ac:chgData name="Bernadette Okwu-Gage" userId="4f8bbe89-985d-455e-95c6-ade81aaeb770" providerId="ADAL" clId="{7AAAD37A-6D3E-488C-94B1-61C46A160CAA}" dt="2025-03-29T21:56:16.750" v="810" actId="20577"/>
          <ac:spMkLst>
            <pc:docMk/>
            <pc:sldMk cId="0" sldId="283"/>
            <ac:spMk id="9" creationId="{24242E19-CDAB-2F7E-3E92-C54744ED5C7E}"/>
          </ac:spMkLst>
        </pc:spChg>
        <pc:graphicFrameChg chg="mod modGraphic">
          <ac:chgData name="Bernadette Okwu-Gage" userId="4f8bbe89-985d-455e-95c6-ade81aaeb770" providerId="ADAL" clId="{7AAAD37A-6D3E-488C-94B1-61C46A160CAA}" dt="2025-03-29T21:53:09.822" v="798" actId="242"/>
          <ac:graphicFrameMkLst>
            <pc:docMk/>
            <pc:sldMk cId="0" sldId="283"/>
            <ac:graphicFrameMk id="10" creationId="{C44A7D82-7016-F06E-CBAD-200C2817886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/study/NCT04662541?id=NCT04662541&amp;rank=1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BBBC625A-F10C-FA0C-310D-D242A6A98205}"/>
              </a:ext>
            </a:extLst>
          </p:cNvPr>
          <p:cNvSpPr txBox="1"/>
          <p:nvPr/>
        </p:nvSpPr>
        <p:spPr>
          <a:xfrm>
            <a:off x="9995507" y="6292690"/>
            <a:ext cx="142541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C10E20"/>
                </a:solidFill>
                <a:uFillTx/>
                <a:latin typeface="Lub Dub Bold"/>
              </a:rPr>
              <a:t>#AHA2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390108" y="6389029"/>
            <a:ext cx="7410891" cy="5333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Presented </a:t>
            </a:r>
            <a:r>
              <a:rPr lang="en-US" sz="933" b="0" i="1" u="none" strike="noStrike" kern="1200" cap="none" spc="0" baseline="0" dirty="0">
                <a:solidFill>
                  <a:schemeClr val="bg1"/>
                </a:solidFill>
                <a:uFillTx/>
                <a:latin typeface="Lub Dub Medium" pitchFamily="34"/>
              </a:rPr>
              <a:t>by </a:t>
            </a:r>
            <a:r>
              <a:rPr lang="en-US" sz="10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Ruth M. Masterson Creber, PhD, RN.  Columbia University</a:t>
            </a:r>
            <a:r>
              <a:rPr lang="en-US" sz="933" b="0" i="1" u="none" strike="noStrike" kern="1200" cap="none" spc="0" baseline="0" dirty="0">
                <a:solidFill>
                  <a:schemeClr val="bg1"/>
                </a:solidFill>
                <a:uFillTx/>
                <a:latin typeface="Lub Dub Medium" panose="020B0603030403020204" pitchFamily="34" charset="0"/>
              </a:rPr>
              <a:t>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anose="020B0603030403020204" pitchFamily="34" charset="0"/>
              </a:rPr>
              <a:t>, NY.  ACC 2025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© 2025, American Heart Association. All rights reserved. 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  <a:ea typeface="Calibri" pitchFamily="34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 dirty="0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339864" y="2178227"/>
            <a:ext cx="4846833" cy="322849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/>
            <a:r>
              <a:rPr lang="en-US" sz="1400" b="1" i="0" u="none" strike="noStrike" kern="1200" cap="none" spc="0" baseline="0" dirty="0">
                <a:uFillTx/>
                <a:latin typeface="Lub Dub Medium" panose="020B0603030403020204" pitchFamily="34" charset="77"/>
              </a:rPr>
              <a:t>PURPOSE:  </a:t>
            </a:r>
            <a:r>
              <a:rPr lang="en-US" sz="1400" dirty="0">
                <a:effectLst/>
                <a:latin typeface="Lub Dub Medium" panose="020B0603030403020204" pitchFamily="34" charset="77"/>
              </a:rPr>
              <a:t>To evaluate the efficacy of a Mobile Integrated Health (MIH) program, including in-home paramedic visits, compared to a Transitions of Care Coordinator (TOCC) phone call on reducing heart failure patient readmissions and symptom burden within 30 days of hospital discharge</a:t>
            </a:r>
            <a:endParaRPr lang="en-US" sz="1400" dirty="0">
              <a:effectLst/>
              <a:latin typeface="Lub Dub Medium" panose="020B0603030403020204" pitchFamily="34" charset="77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STUDY DESIGN: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Pragmatic, randomized, multicenter,  open label, parallel assignment, N=2003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KEY TAKEAWAYS:  </a:t>
            </a:r>
            <a:r>
              <a:rPr lang="en-US" sz="1400" kern="1200" cap="none" spc="0" baseline="0" dirty="0">
                <a:solidFill>
                  <a:srgbClr val="242424"/>
                </a:solidFill>
                <a:uFillTx/>
                <a:latin typeface="Lub Dub Medium" panose="020B0603030403020204" pitchFamily="34" charset="77"/>
              </a:rPr>
              <a:t>Mo</a:t>
            </a:r>
            <a:r>
              <a:rPr lang="en-US" sz="1400" b="0" i="0" u="none" strike="noStrike" dirty="0">
                <a:solidFill>
                  <a:srgbClr val="242424"/>
                </a:solidFill>
                <a:effectLst/>
                <a:latin typeface="Lub Dub Medium" panose="020B0603030403020204" pitchFamily="34" charset="77"/>
              </a:rPr>
              <a:t>bile integrated health program did not significantly reduce 30-day hospital readmissions for heart failure patients compared to standard follow-up calls</a:t>
            </a:r>
          </a:p>
        </p:txBody>
      </p:sp>
      <p:graphicFrame>
        <p:nvGraphicFramePr>
          <p:cNvPr id="10" name="Table 19">
            <a:extLst>
              <a:ext uri="{FF2B5EF4-FFF2-40B4-BE49-F238E27FC236}">
                <a16:creationId xmlns:a16="http://schemas.microsoft.com/office/drawing/2014/main" id="{C44A7D82-7016-F06E-CBAD-200C2817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70944"/>
              </p:ext>
            </p:extLst>
          </p:nvPr>
        </p:nvGraphicFramePr>
        <p:xfrm>
          <a:off x="5186697" y="2299076"/>
          <a:ext cx="6343772" cy="2986794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2185060">
                  <a:extLst>
                    <a:ext uri="{9D8B030D-6E8A-4147-A177-3AD203B41FA5}">
                      <a16:colId xmlns:a16="http://schemas.microsoft.com/office/drawing/2014/main" val="3269084193"/>
                    </a:ext>
                  </a:extLst>
                </a:gridCol>
                <a:gridCol w="1086592">
                  <a:extLst>
                    <a:ext uri="{9D8B030D-6E8A-4147-A177-3AD203B41FA5}">
                      <a16:colId xmlns:a16="http://schemas.microsoft.com/office/drawing/2014/main" val="2907392419"/>
                    </a:ext>
                  </a:extLst>
                </a:gridCol>
                <a:gridCol w="1288473">
                  <a:extLst>
                    <a:ext uri="{9D8B030D-6E8A-4147-A177-3AD203B41FA5}">
                      <a16:colId xmlns:a16="http://schemas.microsoft.com/office/drawing/2014/main" val="1018463356"/>
                    </a:ext>
                  </a:extLst>
                </a:gridCol>
                <a:gridCol w="1783647">
                  <a:extLst>
                    <a:ext uri="{9D8B030D-6E8A-4147-A177-3AD203B41FA5}">
                      <a16:colId xmlns:a16="http://schemas.microsoft.com/office/drawing/2014/main" val="3033169665"/>
                    </a:ext>
                  </a:extLst>
                </a:gridCol>
              </a:tblGrid>
              <a:tr h="609891">
                <a:tc>
                  <a:txBody>
                    <a:bodyPr/>
                    <a:lstStyle/>
                    <a:p>
                      <a:pPr lvl="0" algn="ctr"/>
                      <a:endParaRPr lang="en-US" sz="12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Mobile Integrated Health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Transitions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Of Care Coordinator</a:t>
                      </a:r>
                      <a:endParaRPr lang="en-US" sz="12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OR</a:t>
                      </a:r>
                    </a:p>
                    <a:p>
                      <a:pPr lvl="0" algn="ctr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(95% CI)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20939"/>
                  </a:ext>
                </a:extLst>
              </a:tr>
              <a:tr h="287976">
                <a:tc gridSpan="4">
                  <a:txBody>
                    <a:bodyPr/>
                    <a:lstStyle/>
                    <a:p>
                      <a:pPr lvl="0" algn="l"/>
                      <a:r>
                        <a:rPr lang="en-US" sz="1200" b="1" u="none" dirty="0">
                          <a:latin typeface="Lub Dub Medium" pitchFamily="34"/>
                        </a:rPr>
                        <a:t>Primary Outcomes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 algn="l"/>
                      <a:endParaRPr lang="en-US" sz="1200" b="1" u="none" dirty="0">
                        <a:latin typeface="Lub Dub Medium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33307"/>
                  </a:ext>
                </a:extLst>
              </a:tr>
              <a:tr h="571265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All-cause 30-day hospital readmissions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itchFamily="34"/>
                        </a:rPr>
                        <a:t>20.3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itchFamily="34"/>
                        </a:rPr>
                        <a:t>20.4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0.97 </a:t>
                      </a:r>
                    </a:p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(0.80 to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1.16)​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584"/>
                  </a:ext>
                </a:extLst>
              </a:tr>
              <a:tr h="573369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Health Status 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(KCCQ Score)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200" dirty="0">
                          <a:latin typeface="Lub Dub Medium" pitchFamily="34"/>
                        </a:rPr>
                        <a:t>55.8</a:t>
                      </a:r>
                      <a:endParaRPr lang="en-US" sz="12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itchFamily="34"/>
                        </a:rPr>
                        <a:t>53.19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β 1.83 </a:t>
                      </a:r>
                    </a:p>
                    <a:p>
                      <a:pPr lvl="0" 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(-0.75 to 4.4)</a:t>
                      </a:r>
                      <a:endParaRPr lang="en-US" sz="1200" b="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12068"/>
                  </a:ext>
                </a:extLst>
              </a:tr>
              <a:tr h="914104">
                <a:tc gridSpan="4">
                  <a:txBody>
                    <a:bodyPr/>
                    <a:lstStyle/>
                    <a:p>
                      <a:pPr lvl="0"/>
                      <a:r>
                        <a:rPr lang="en-US" sz="1200" b="1" dirty="0">
                          <a:latin typeface="Lub Dub Medium" panose="020B0603030403020204" pitchFamily="34" charset="77"/>
                        </a:rPr>
                        <a:t>RESULTS:  </a:t>
                      </a:r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There was no significant difference in the outcome of MIH compared to TOCC in reducing 30-day readmissions or health status of heart failure patients</a:t>
                      </a:r>
                      <a:endParaRPr lang="en-US" sz="1200" b="1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200" b="1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9524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45D6587F-6793-0878-57E4-9A343ABD88D9}"/>
              </a:ext>
            </a:extLst>
          </p:cNvPr>
          <p:cNvSpPr txBox="1">
            <a:spLocks/>
          </p:cNvSpPr>
          <p:nvPr/>
        </p:nvSpPr>
        <p:spPr>
          <a:xfrm>
            <a:off x="-444" y="10891"/>
            <a:ext cx="12191996" cy="1199071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The </a:t>
            </a:r>
            <a:r>
              <a:rPr lang="en-US" sz="1600" b="1" dirty="0" err="1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MIGHTy</a:t>
            </a: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 HEART</a:t>
            </a:r>
            <a:b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 pitchFamily="34"/>
              </a:rPr>
            </a:b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</a:rPr>
              <a:t>Comparative Effectiveness Of Mobile Integrated Health Versus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</a:rPr>
              <a:t>A Transitions Of Care Coordinator In Patients With Heart Failure</a:t>
            </a:r>
          </a:p>
        </p:txBody>
      </p:sp>
      <p:pic>
        <p:nvPicPr>
          <p:cNvPr id="15" name="Picture 13">
            <a:extLst>
              <a:ext uri="{FF2B5EF4-FFF2-40B4-BE49-F238E27FC236}">
                <a16:creationId xmlns:a16="http://schemas.microsoft.com/office/drawing/2014/main" id="{65DB6682-D540-6E26-F287-98553B5B5F68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7926C0-2C1D-4B3F-BEBF-0B5A97454F61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3.xml><?xml version="1.0" encoding="utf-8"?>
<ds:datastoreItem xmlns:ds="http://schemas.openxmlformats.org/officeDocument/2006/customXml" ds:itemID="{474C8C9B-B956-411E-ADFA-69CB9E48C2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247</Words>
  <Application>Microsoft Macintosh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Barbara Entl</cp:lastModifiedBy>
  <cp:revision>29</cp:revision>
  <dcterms:created xsi:type="dcterms:W3CDTF">2023-10-18T15:02:58Z</dcterms:created>
  <dcterms:modified xsi:type="dcterms:W3CDTF">2025-03-30T11:55:06Z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