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322A0-2826-4DDD-8675-B99DBED69292}" v="9" dt="2025-03-29T13:16:25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8"/>
    <p:restoredTop sz="94715"/>
  </p:normalViewPr>
  <p:slideViewPr>
    <p:cSldViewPr snapToGrid="0">
      <p:cViewPr varScale="1">
        <p:scale>
          <a:sx n="78" d="100"/>
          <a:sy n="78" d="100"/>
        </p:scale>
        <p:origin x="109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39876699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Rationale and design of the FAIR-HF2-DZHK05 trial: Ferric carboxymaltose assessment of morbidity and mortality in patients with iron deficiency and chronic heart failure - PubMed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E3D1-E223-CB77-43B0-3AE7920B5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1199071"/>
          </a:xfrm>
          <a:solidFill>
            <a:srgbClr val="C10E20"/>
          </a:solidFill>
        </p:spPr>
        <p:txBody>
          <a:bodyPr anchorCtr="1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en-US" sz="1800" b="1" dirty="0">
                <a:solidFill>
                  <a:srgbClr val="FFFFFF"/>
                </a:solidFill>
                <a:latin typeface="Lub Dub Bold"/>
                <a:cs typeface="Arial"/>
              </a:rPr>
              <a:t>FAIR-HF2</a:t>
            </a:r>
            <a:br>
              <a:rPr lang="en-US" sz="1800" dirty="0">
                <a:latin typeface="Lub Dub Bold" pitchFamily="34"/>
                <a:cs typeface="Arial" pitchFamily="34"/>
              </a:rPr>
            </a:br>
            <a:r>
              <a:rPr lang="en-US" sz="1800" dirty="0">
                <a:solidFill>
                  <a:srgbClr val="FFFFFF"/>
                </a:solidFill>
                <a:latin typeface="Lub Dub Bold"/>
                <a:cs typeface="Arial"/>
              </a:rPr>
              <a:t>Intravenous Ferric Carboxymaltose in Heart Failure </a:t>
            </a:r>
            <a:br>
              <a:rPr lang="en-US" sz="1800" dirty="0">
                <a:solidFill>
                  <a:srgbClr val="FFFFFF"/>
                </a:solidFill>
                <a:latin typeface="Lub Dub Bold"/>
                <a:cs typeface="Arial"/>
              </a:rPr>
            </a:br>
            <a:r>
              <a:rPr lang="en-US" sz="1800" dirty="0">
                <a:solidFill>
                  <a:srgbClr val="FFFFFF"/>
                </a:solidFill>
                <a:latin typeface="Lub Dub Bold"/>
                <a:cs typeface="Arial"/>
              </a:rPr>
              <a:t>with Iron Deficiency</a:t>
            </a:r>
          </a:p>
        </p:txBody>
      </p:sp>
      <p:pic>
        <p:nvPicPr>
          <p:cNvPr id="6" name="Picture 13" descr="American Heart Association logo">
            <a:extLst>
              <a:ext uri="{FF2B5EF4-FFF2-40B4-BE49-F238E27FC236}">
                <a16:creationId xmlns:a16="http://schemas.microsoft.com/office/drawing/2014/main" id="{D88B9D46-B00E-0FC7-49BC-915CA99629D6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167700" y="2382934"/>
            <a:ext cx="5065097" cy="281907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PURPOSE:  </a:t>
            </a:r>
            <a:r>
              <a:rPr lang="en-US" sz="1400" dirty="0">
                <a:solidFill>
                  <a:srgbClr val="000000"/>
                </a:solidFill>
                <a:latin typeface="Lub Dub Medium" pitchFamily="34"/>
              </a:rPr>
              <a:t>To assess the efficacy and safety of long-term therapy with intravenous iron (ferric carboxymaltose; FCM) versus placebo for those with heart failure (HF) and iron deficiency (serum ferritin level &lt;100 ng/ml or transferrin saturation (TSAT) &lt;20%)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STUDY DESIGN: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Lub Dub Medium" pitchFamily="34"/>
              </a:rPr>
              <a:t>nternational, multicenter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(70 centers), </a:t>
            </a:r>
            <a:r>
              <a:rPr lang="en-US" sz="1400" dirty="0">
                <a:solidFill>
                  <a:srgbClr val="000000"/>
                </a:solidFill>
                <a:latin typeface="Lub Dub Medium" pitchFamily="34"/>
              </a:rPr>
              <a:t>r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andomized, </a:t>
            </a:r>
            <a:r>
              <a:rPr lang="en-US" sz="1400" dirty="0">
                <a:solidFill>
                  <a:srgbClr val="000000"/>
                </a:solidFill>
                <a:latin typeface="Lub Dub Medium" pitchFamily="34"/>
              </a:rPr>
              <a:t>d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ouble-blind, parallel </a:t>
            </a:r>
            <a:r>
              <a:rPr lang="en-US" sz="1400" dirty="0">
                <a:solidFill>
                  <a:srgbClr val="000000"/>
                </a:solidFill>
                <a:latin typeface="Lub Dub Medium" pitchFamily="34"/>
              </a:rPr>
              <a:t>g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roup; N=1105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KEY TAKEAWAY: 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</a:rPr>
              <a:t>Intravenous FCM compared to placebo did not significantly improve outcomes for patients with HF and iron deficiency 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EE71E98-CBEE-E077-7D79-93F0751531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40224"/>
              </p:ext>
            </p:extLst>
          </p:nvPr>
        </p:nvGraphicFramePr>
        <p:xfrm>
          <a:off x="5232797" y="1764300"/>
          <a:ext cx="6642528" cy="4056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036">
                  <a:extLst>
                    <a:ext uri="{9D8B030D-6E8A-4147-A177-3AD203B41FA5}">
                      <a16:colId xmlns:a16="http://schemas.microsoft.com/office/drawing/2014/main" val="2378239312"/>
                    </a:ext>
                  </a:extLst>
                </a:gridCol>
                <a:gridCol w="1440603">
                  <a:extLst>
                    <a:ext uri="{9D8B030D-6E8A-4147-A177-3AD203B41FA5}">
                      <a16:colId xmlns:a16="http://schemas.microsoft.com/office/drawing/2014/main" val="2636674193"/>
                    </a:ext>
                  </a:extLst>
                </a:gridCol>
                <a:gridCol w="916372">
                  <a:extLst>
                    <a:ext uri="{9D8B030D-6E8A-4147-A177-3AD203B41FA5}">
                      <a16:colId xmlns:a16="http://schemas.microsoft.com/office/drawing/2014/main" val="2310701735"/>
                    </a:ext>
                  </a:extLst>
                </a:gridCol>
                <a:gridCol w="1182565">
                  <a:extLst>
                    <a:ext uri="{9D8B030D-6E8A-4147-A177-3AD203B41FA5}">
                      <a16:colId xmlns:a16="http://schemas.microsoft.com/office/drawing/2014/main" val="4061605484"/>
                    </a:ext>
                  </a:extLst>
                </a:gridCol>
                <a:gridCol w="893952">
                  <a:extLst>
                    <a:ext uri="{9D8B030D-6E8A-4147-A177-3AD203B41FA5}">
                      <a16:colId xmlns:a16="http://schemas.microsoft.com/office/drawing/2014/main" val="1000508191"/>
                    </a:ext>
                  </a:extLst>
                </a:gridCol>
              </a:tblGrid>
              <a:tr h="435536">
                <a:tc rowSpan="2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Ferric Carboxymaltose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Placebo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Estimate 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(95% CI)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Lub Dub Medium" panose="020B0603030403020204" pitchFamily="34" charset="77"/>
                        </a:rPr>
                        <a:t>P value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59197"/>
                  </a:ext>
                </a:extLst>
              </a:tr>
              <a:tr h="261322">
                <a:tc v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(Rate/100 patient-years)</a:t>
                      </a: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77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749009"/>
                  </a:ext>
                </a:extLst>
              </a:tr>
              <a:tr h="312626">
                <a:tc gridSpan="5"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1" i="0" u="none" strike="noStrike" dirty="0">
                          <a:effectLst/>
                          <a:latin typeface="Lub Dub Medium" panose="020B0603030403020204" pitchFamily="34" charset="0"/>
                        </a:rPr>
                        <a:t>Primary Outcomes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endParaRPr lang="en-US" sz="1200" b="0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773210"/>
                  </a:ext>
                </a:extLst>
              </a:tr>
              <a:tr h="511916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Time to first HF hospitalization or cardiovascular (CV) death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141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(16.7)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166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Lub Dub Medium" panose="020B0603030403020204" pitchFamily="34" charset="0"/>
                        </a:rPr>
                        <a:t>(21.9)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HR, 0.79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(0.63-0.99)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0.04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206572"/>
                  </a:ext>
                </a:extLst>
              </a:tr>
              <a:tr h="524875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Total HF hospitalizations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264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(26.4)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320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(33.4)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RR, 0.80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(0.60-1.06)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22302"/>
                  </a:ext>
                </a:extLst>
              </a:tr>
              <a:tr h="6097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Time to first HF hospitalization or CV death in patients with TSAT &lt;</a:t>
                      </a:r>
                      <a:r>
                        <a:rPr lang="en-US" sz="1200" b="0" i="0" u="none" strike="noStrike">
                          <a:effectLst/>
                          <a:latin typeface="Lub Dub Medium" panose="020B0603030403020204" pitchFamily="34" charset="0"/>
                        </a:rPr>
                        <a:t>20%</a:t>
                      </a:r>
                      <a:endParaRPr lang="en-US" sz="1200" b="0" i="0" u="none" strike="noStrike" dirty="0">
                        <a:effectLst/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103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(18.9)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128 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(25.6)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HR, 0.79</a:t>
                      </a:r>
                    </a:p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(0.61-1.02)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buNone/>
                      </a:pPr>
                      <a:r>
                        <a:rPr lang="en-US" sz="1200" b="0" i="0" u="none" strike="noStrike" dirty="0">
                          <a:effectLst/>
                          <a:latin typeface="Lub Dub Medium" panose="020B0603030403020204" pitchFamily="34" charset="0"/>
                        </a:rPr>
                        <a:t>0.07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09171"/>
                  </a:ext>
                </a:extLst>
              </a:tr>
              <a:tr h="1024286">
                <a:tc gridSpan="5">
                  <a:txBody>
                    <a:bodyPr/>
                    <a:lstStyle/>
                    <a:p>
                      <a:pPr marL="0" algn="l" rtl="0" eaLnBrk="1" fontAlgn="t" latinLnBrk="0" hangingPunct="1">
                        <a:buNone/>
                      </a:pPr>
                      <a:r>
                        <a:rPr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/>
                        </a:rPr>
                        <a:t>RESULTS: 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/>
                        </a:rPr>
                        <a:t>Intravenous FCM therapy did not significantly improve the time to first HF hospitalization or  CV death compared to placebo in the total group or the TSAT &lt;20% subset.  There was no significant difference between FCM therapy and placebo in total HF hospitalizations.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858609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337999" y="6391235"/>
            <a:ext cx="7540043" cy="52302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Presented by Ste</a:t>
            </a:r>
            <a:r>
              <a:rPr lang="en-US" sz="900" i="1" dirty="0">
                <a:solidFill>
                  <a:srgbClr val="FFFFFF"/>
                </a:solidFill>
                <a:latin typeface="Lub Dub Medium"/>
              </a:rPr>
              <a:t>fan Anker</a:t>
            </a: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, </a:t>
            </a:r>
            <a:r>
              <a:rPr lang="en-US" sz="900" i="1" dirty="0">
                <a:solidFill>
                  <a:srgbClr val="FFFFFF"/>
                </a:solidFill>
                <a:latin typeface="Lub Dub Medium"/>
              </a:rPr>
              <a:t>MD, </a:t>
            </a:r>
            <a:r>
              <a:rPr lang="en-US" sz="900" i="1" kern="0" dirty="0">
                <a:solidFill>
                  <a:srgbClr val="FFFFFF"/>
                </a:solidFill>
                <a:latin typeface="Lub Dub Medium"/>
              </a:rPr>
              <a:t>PhD</a:t>
            </a:r>
            <a:r>
              <a:rPr lang="en-US" sz="900" i="1" dirty="0">
                <a:solidFill>
                  <a:srgbClr val="FFFFFF"/>
                </a:solidFill>
                <a:latin typeface="Lub Dub Medium"/>
              </a:rPr>
              <a:t>.  German Heart Center Charité, Institute of Health Center for Regenerative Therapies</a:t>
            </a:r>
            <a:r>
              <a:rPr lang="en-US" sz="900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/>
              </a:rPr>
              <a:t>. ACC 2025.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© 2025, American Heart Association. All rights reserved. 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  <a:ea typeface="Calibri" pitchFamily="34"/>
              </a:rPr>
              <a:t>Results reflect the data available at the time of presentation.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33" b="0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4C8C9B-B956-411E-ADFA-69CB9E48C241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17926C0-2C1D-4B3F-BEBF-0B5A97454F61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5f954091-2455-4b8c-90bc-f231fbff24c4"/>
    <ds:schemaRef ds:uri="http://purl.org/dc/elements/1.1/"/>
    <ds:schemaRef ds:uri="http://schemas.openxmlformats.org/package/2006/metadata/core-properties"/>
    <ds:schemaRef ds:uri="0da055a4-b6ec-4bb6-a3de-4e050d793ca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6577793-22BC-4E59-8B47-22C8416C97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324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FAIR-HF2 Intravenous Ferric Carboxymaltose in Heart Failure  with Iron Deficiency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12</cp:revision>
  <dcterms:created xsi:type="dcterms:W3CDTF">2023-10-18T15:02:58Z</dcterms:created>
  <dcterms:modified xsi:type="dcterms:W3CDTF">2025-03-29T14:53:31Z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