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2"/>
    <p:restoredTop sz="94694"/>
  </p:normalViewPr>
  <p:slideViewPr>
    <p:cSldViewPr snapToGrid="0">
      <p:cViewPr varScale="1">
        <p:scale>
          <a:sx n="94" d="100"/>
          <a:sy n="94" d="100"/>
        </p:scale>
        <p:origin x="17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6CE5FE-C114-661B-D16E-BCA9E8DEB0D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9987-6886-66E5-42F0-941BFC4F757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5BE602-B94B-DF4E-8A8C-00FF9D7D7AC0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CCE8AB-6567-6E4A-2AA1-55DCE5AEA9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36E5B-29E6-B0F3-87D1-1830C2DB63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D3F83-F692-F426-DE9B-F05753D9F53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35676-D890-7395-90B1-1631B448FD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B71F422-6603-CC45-A24C-1EF3592E5C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8750E8-CFD9-CE28-E938-4B75569B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23EF4F-6D49-56DD-7566-864F1EC3AD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32E-4C41-E4F4-B76B-0D259CCD65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D09B7-10EA-7947-8CDE-AD26D64E8CEB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DCCD-8FEF-7833-F486-617097423C3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A1F8F-9B93-1132-F1E3-0BD470BF94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0473-E57D-9FBC-6A86-45C6339B4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EB677-D13C-7D44-A160-4A161D3D6CA1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DCB5-7FED-5796-9751-4069C689D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3AC1E-C677-C12D-3866-A7534BBCF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6C7B3-49B9-3C46-B21E-D5FF183EB9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9D86-286F-B2E5-0726-60DDCB5885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16C9-EACD-3F86-A241-EC5587EA63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77778-E2E7-DE06-02C1-C581C1190A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59BC1-7E91-B34E-B11C-414365388DC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75FA-DF7B-3A56-B425-073B6620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C515-C4DE-D303-5795-3EFD1ABDF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FC0EF-7E0B-A841-9EFE-09AADF8049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1F72-FA17-5CAF-1742-2A3A45647D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E42DE-D8F4-D078-4BEE-D9DA8C13765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E231-A842-B058-BB64-331B6F6835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4973B-1AE9-6341-88E8-F753D2A655A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3627-4FD5-C458-5531-291DB5ECB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8FC2-4A05-B075-B0C8-A59A95E47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2BC79-3D44-CC43-8E30-A07B2DFB1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9C41-6939-3BF3-C9AE-8682E0354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990" y="819631"/>
            <a:ext cx="11024024" cy="1234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TITLE IS ALL CAPS AT 25-30PTS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274-2EC9-5C2D-6B45-39AE8B0D50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3990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BAE7-EF41-D6A5-38A3-DFE21693539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80958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C952-8737-E45F-7E48-CC4038238A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83981" y="6356351"/>
            <a:ext cx="7340812" cy="365129"/>
          </a:xfrm>
        </p:spPr>
        <p:txBody>
          <a:bodyPr anchorCtr="0"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EE03A-6D7F-CB60-67A4-BDC4595F49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420920" y="6356351"/>
            <a:ext cx="770189" cy="365129"/>
          </a:xfrm>
        </p:spPr>
        <p:txBody>
          <a:bodyPr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fld id="{6489BC5D-4979-5C49-8FF0-F954720E4172}" type="slidenum">
              <a:t>‹#›</a:t>
            </a:fld>
            <a:endParaRPr lang="en-US"/>
          </a:p>
        </p:txBody>
      </p: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FAFCD794-030D-4838-C17B-B91DE6C04430}"/>
              </a:ext>
            </a:extLst>
          </p:cNvPr>
          <p:cNvCxnSpPr/>
          <p:nvPr/>
        </p:nvCxnSpPr>
        <p:spPr>
          <a:xfrm>
            <a:off x="11367912" y="6356351"/>
            <a:ext cx="0" cy="36512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7F5C3C97-67CE-F13C-F321-8FCBE4048E2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02028" y="6356351"/>
            <a:ext cx="1326977" cy="365129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Logo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F20BAD1-8E0C-5A42-58E6-CC4BB3A3FE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153" y="6356351"/>
            <a:ext cx="1600858" cy="365129"/>
          </a:xfrm>
        </p:spPr>
        <p:txBody>
          <a:bodyPr anchor="ctr"/>
          <a:lstStyle>
            <a:lvl1pPr algn="r">
              <a:defRPr sz="1067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C323E4-FFE1-5193-AA72-29854CC671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2832" y="1440874"/>
            <a:ext cx="9096112" cy="428817"/>
          </a:xfrm>
        </p:spPr>
        <p:txBody>
          <a:bodyPr/>
          <a:lstStyle>
            <a:lvl1pPr>
              <a:defRPr sz="2133" b="1"/>
            </a:lvl1pPr>
          </a:lstStyle>
          <a:p>
            <a:pPr lvl="0"/>
            <a:r>
              <a:rPr lang="en-US"/>
              <a:t>Subtitle is Lub Dub Bold at 16pt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4304BF7A-AA65-D7B5-FD78-315CF6BA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30" y="123553"/>
            <a:ext cx="715033" cy="38565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591562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6647-67F5-AE67-1657-ADA1B397B0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141-6F2A-0474-7272-1ECA9859157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7A96-10AD-F465-E230-39FCBE8EB5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A76A1-A84B-2A47-9425-3174E38EA44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AC82-72DA-C09B-05BA-4830FD06C0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6B9A-8CBB-2D2F-401C-2E0D5BB14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F9CE4-81ED-2C48-8F27-78AD34BB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8462-B793-F55C-1FE5-46FB92015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BE96C-27D9-CD65-EBDA-ACBE0944C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A995-85D2-B3E7-981A-5F457736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B22A6C-811A-9944-9362-8BF61EEAA2D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826AE-EDE0-973D-55BD-F1935253F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EECE-D867-1169-8C41-1D2133811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D499-3224-7243-8F35-0EC1AC44B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AE58-D6BE-C05F-13FA-C87138FDF6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250-76BC-B6A6-EA0C-9B55FA516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9F9D1-0D30-71A3-873F-7B52B2163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2BA4E-2E52-F559-C318-1D2A07F58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EA778-D275-554C-A1DE-E15E5EFC21A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93459-97F0-80A5-972A-3727119B22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4D35-6503-CCC7-2CD6-55AF684EF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95D69-6757-9541-A77A-39DC7E5393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30F-B0D1-203B-81A5-4EE73DCFC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2DD5-E318-CAE9-BB65-06ABD2AF56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E387-0999-2CF6-CC7A-0810D85CC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85D22-5602-ACD4-F617-13FB196D7A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50091-D96A-B71E-9940-F10779D609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3C29F-D8D3-7635-F46B-4469A8A0A3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B700D7-7B4C-EB44-9F54-3B4CE3BA5A8A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4A3B3-814A-59A2-7C5E-3D47800D49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E2EDF-D270-D4EF-E76D-FE7AE1AEE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7CFB0-DE30-4746-8712-BD5E51113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5D40-8F85-95CE-F6B9-0AADA8B5C3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1652D-FDFA-4E5A-AD2C-A211C8E82F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AEA2BC-BF97-CB4C-BB0E-19BA0BB7B91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4FC4-6A85-2FDE-8122-AB6DA337FD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03051-6DA3-3281-E9AF-86F55FEF9F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C332D-332F-134C-A693-374DFF7231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655F-2CB1-AAAF-BF2D-EBE9B6EF6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13728-BD41-594A-AF17-0CEA89E97D02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A922F-1573-D5E3-4BD1-1927FDE097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C352E-B9E9-6060-B77A-E5CCAFD9FE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C0697-3528-B144-927A-DD77916C0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6B17-9D94-F7BE-15E6-44E52CFB1A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52B6-0441-F647-49CA-B56E6A6918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3F7A0-48D8-BB64-821A-16FEAFA4FA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92B-40BE-8470-BB58-F7C88389FD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017B-3DF4-5D4A-A1A1-3E6CC43A6C3E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CC9-C4E2-9CDA-97B9-E0CE23FD1E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32206-DD47-11D5-50B4-5DB59C709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FDAA19-4912-BC46-892E-17FCAF461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33C9-162D-E355-78B9-189B56604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F053E-11A4-DCB4-6860-5036F6B4119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25F31-0504-E3EE-2C43-BCECF04BCC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E7CE9-413C-1BF2-4EBC-664E8BEF4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4A833-8247-9C44-AD1B-6550D0E2739B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AFB5-B12E-247F-18C4-E343C6484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3FD9-E767-45B5-0E58-03B03A0D7A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2EDAA-02E5-8842-BE04-42E46B8FD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D049D-DD91-50B6-4059-89A62EE62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B25D-56D9-C0F8-51E6-AC6D6BA58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4A58-9BEC-FA90-C279-54F1610E1D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5FE0B7-BEEE-E74B-A53B-DB95F355706C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12E9-F267-A71A-4ED5-03508022B76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7238-6756-072E-E0E4-A7E2B21A5B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A7CFA4-1177-874E-A2B7-B6B6FC18F5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E3D1-E223-CB77-43B0-3AE7920B5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1199071"/>
          </a:xfrm>
          <a:solidFill>
            <a:srgbClr val="C10E20"/>
          </a:solidFill>
        </p:spPr>
        <p:txBody>
          <a:bodyPr anchorCtr="1"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Lub Dub Bold" panose="020B0803030403020204" pitchFamily="34" charset="0"/>
                <a:cs typeface="Arial"/>
              </a:rPr>
              <a:t>API-CAT </a:t>
            </a:r>
            <a:br>
              <a:rPr lang="en-US" sz="1800" b="1" dirty="0">
                <a:solidFill>
                  <a:schemeClr val="bg1"/>
                </a:solidFill>
                <a:latin typeface="Lub Dub Bold" panose="020B0803030403020204" pitchFamily="34" charset="0"/>
                <a:cs typeface="Arial"/>
              </a:rPr>
            </a:br>
            <a:r>
              <a:rPr lang="en-US" sz="1800" b="1" dirty="0">
                <a:solidFill>
                  <a:schemeClr val="bg1"/>
                </a:solidFill>
                <a:latin typeface="Lub Dub Bold" panose="020B0803030403020204" pitchFamily="34" charset="0"/>
                <a:cs typeface="Arial"/>
              </a:rPr>
              <a:t>Extended Reduced-Dose Apixaban for Cancer-Associated </a:t>
            </a:r>
            <a:br>
              <a:rPr lang="en-US" sz="1800" b="1" dirty="0">
                <a:solidFill>
                  <a:schemeClr val="bg1"/>
                </a:solidFill>
                <a:latin typeface="Lub Dub Bold" panose="020B0803030403020204" pitchFamily="34" charset="0"/>
                <a:cs typeface="Arial"/>
              </a:rPr>
            </a:br>
            <a:r>
              <a:rPr lang="en-US" sz="1800" b="1" dirty="0">
                <a:solidFill>
                  <a:schemeClr val="bg1"/>
                </a:solidFill>
                <a:latin typeface="Lub Dub Bold" panose="020B0803030403020204" pitchFamily="34" charset="0"/>
                <a:cs typeface="Arial"/>
              </a:rPr>
              <a:t>Venous Thromboembolism</a:t>
            </a:r>
          </a:p>
        </p:txBody>
      </p:sp>
      <p:pic>
        <p:nvPicPr>
          <p:cNvPr id="6" name="Picture 13" descr="American Heart Association logo">
            <a:extLst>
              <a:ext uri="{FF2B5EF4-FFF2-40B4-BE49-F238E27FC236}">
                <a16:creationId xmlns:a16="http://schemas.microsoft.com/office/drawing/2014/main" id="{D88B9D46-B00E-0FC7-49BC-915CA99629D6}"/>
              </a:ext>
            </a:extLst>
          </p:cNvPr>
          <p:cNvPicPr>
            <a:picLocks noMove="1" noResiz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56" cy="8229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18">
            <a:extLst>
              <a:ext uri="{FF2B5EF4-FFF2-40B4-BE49-F238E27FC236}">
                <a16:creationId xmlns:a16="http://schemas.microsoft.com/office/drawing/2014/main" id="{24242E19-CDAB-2F7E-3E92-C54744ED5C7E}"/>
              </a:ext>
            </a:extLst>
          </p:cNvPr>
          <p:cNvSpPr/>
          <p:nvPr/>
        </p:nvSpPr>
        <p:spPr>
          <a:xfrm>
            <a:off x="167700" y="1714443"/>
            <a:ext cx="4886062" cy="408588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PURPOSE:</a:t>
            </a:r>
            <a:r>
              <a:rPr lang="en-US" sz="1400" b="1" dirty="0">
                <a:solidFill>
                  <a:srgbClr val="000000"/>
                </a:solidFill>
                <a:latin typeface="Lub Dub Medium"/>
              </a:rPr>
              <a:t>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To determine whether </a:t>
            </a:r>
            <a:r>
              <a:rPr lang="en-US" sz="1400" dirty="0">
                <a:solidFill>
                  <a:srgbClr val="000000"/>
                </a:solidFill>
                <a:latin typeface="Lub Dub Medium"/>
              </a:rPr>
              <a:t>reduced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-dose apixaban (2.5 mg twice daily) is non-inferior to full-dose apixaban (5 mg twice daily) for preventing recurrent venous thromboembolism (VTE) in </a:t>
            </a:r>
            <a:r>
              <a:rPr lang="en-US" sz="1400" dirty="0">
                <a:solidFill>
                  <a:srgbClr val="000000"/>
                </a:solidFill>
                <a:latin typeface="Lub Dub Medium"/>
              </a:rPr>
              <a:t>patients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  with cancer during a 12-month treatment period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STUDY DESIGN: </a:t>
            </a:r>
            <a:r>
              <a:rPr lang="en-US" sz="1400" b="1" dirty="0">
                <a:solidFill>
                  <a:srgbClr val="000000"/>
                </a:solidFill>
                <a:latin typeface="Lub Dub Medium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Lub Dub Medium"/>
              </a:rPr>
              <a:t>Multicenter (121 centers), international (11 countries), prospective, r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andomized, parallel-group, double-blind non-inferiority trial with blinded adjudication of outcome events</a:t>
            </a:r>
            <a:r>
              <a:rPr lang="en-US" sz="1400" dirty="0">
                <a:solidFill>
                  <a:srgbClr val="000000"/>
                </a:solidFill>
                <a:latin typeface="Lub Dub Medium"/>
              </a:rPr>
              <a:t>; N=1766</a:t>
            </a:r>
            <a:endParaRPr lang="en-US" sz="1400" i="0" u="none" strike="noStrike" kern="1200" cap="none" spc="0" baseline="0" dirty="0">
              <a:solidFill>
                <a:srgbClr val="000000"/>
              </a:solidFill>
              <a:uFillTx/>
              <a:latin typeface="Lub Dub Medium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KEY TAKEAWAYS: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Reduced-dose apixaban is non-inferior to full-dose apixaban to prevent recurrent VTE</a:t>
            </a:r>
            <a:r>
              <a:rPr lang="en-US" sz="1400" dirty="0">
                <a:solidFill>
                  <a:srgbClr val="000000"/>
                </a:solidFill>
                <a:latin typeface="Lub Dub Medium"/>
              </a:rPr>
              <a:t> </a:t>
            </a:r>
            <a:r>
              <a:rPr lang="en-US" sz="1400">
                <a:solidFill>
                  <a:srgbClr val="000000"/>
                </a:solidFill>
                <a:latin typeface="Lub Dub Medium"/>
              </a:rPr>
              <a:t>and </a:t>
            </a:r>
            <a:r>
              <a:rPr lang="en-US" sz="1400" i="0" u="none" strike="noStrike" kern="1200" cap="none" spc="0" baseline="0">
                <a:solidFill>
                  <a:srgbClr val="000000"/>
                </a:solidFill>
                <a:uFillTx/>
                <a:latin typeface="Lub Dub Medium"/>
              </a:rPr>
              <a:t>results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in a lower cumulative incidence of clinically significant bleeding events.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091D692-62DF-E60F-0A68-A74E0ECAD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803254"/>
              </p:ext>
            </p:extLst>
          </p:nvPr>
        </p:nvGraphicFramePr>
        <p:xfrm>
          <a:off x="5053762" y="2120285"/>
          <a:ext cx="6832587" cy="3274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329">
                  <a:extLst>
                    <a:ext uri="{9D8B030D-6E8A-4147-A177-3AD203B41FA5}">
                      <a16:colId xmlns:a16="http://schemas.microsoft.com/office/drawing/2014/main" val="3969495691"/>
                    </a:ext>
                  </a:extLst>
                </a:gridCol>
                <a:gridCol w="1242203">
                  <a:extLst>
                    <a:ext uri="{9D8B030D-6E8A-4147-A177-3AD203B41FA5}">
                      <a16:colId xmlns:a16="http://schemas.microsoft.com/office/drawing/2014/main" val="517412066"/>
                    </a:ext>
                  </a:extLst>
                </a:gridCol>
                <a:gridCol w="1233578">
                  <a:extLst>
                    <a:ext uri="{9D8B030D-6E8A-4147-A177-3AD203B41FA5}">
                      <a16:colId xmlns:a16="http://schemas.microsoft.com/office/drawing/2014/main" val="1146614066"/>
                    </a:ext>
                  </a:extLst>
                </a:gridCol>
                <a:gridCol w="1122554">
                  <a:extLst>
                    <a:ext uri="{9D8B030D-6E8A-4147-A177-3AD203B41FA5}">
                      <a16:colId xmlns:a16="http://schemas.microsoft.com/office/drawing/2014/main" val="915170261"/>
                    </a:ext>
                  </a:extLst>
                </a:gridCol>
                <a:gridCol w="877923">
                  <a:extLst>
                    <a:ext uri="{9D8B030D-6E8A-4147-A177-3AD203B41FA5}">
                      <a16:colId xmlns:a16="http://schemas.microsoft.com/office/drawing/2014/main" val="2487252952"/>
                    </a:ext>
                  </a:extLst>
                </a:gridCol>
              </a:tblGrid>
              <a:tr h="657676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Apixaban Reduced Dose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Apixaban </a:t>
                      </a:r>
                    </a:p>
                    <a:p>
                      <a:pPr marL="0" marR="0" indent="0" algn="ctr" rtl="0" eaLnBrk="1" fontAlgn="auto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Full Dose</a:t>
                      </a:r>
                    </a:p>
                    <a:p>
                      <a:pPr marL="0" marR="0" indent="0" algn="ctr" rtl="0" eaLnBrk="1" fontAlgn="auto" latinLnBrk="0" hangingPunct="1">
                        <a:buNone/>
                      </a:pPr>
                      <a:endParaRPr lang="en-US" sz="1200" b="1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Treatment Effect </a:t>
                      </a:r>
                      <a:endParaRPr lang="en-US" sz="1200" b="1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(95% CI)</a:t>
                      </a:r>
                      <a:endParaRPr lang="en-US" sz="1200" b="1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P value</a:t>
                      </a:r>
                      <a:endParaRPr lang="en-US" sz="1200" b="1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151592"/>
                  </a:ext>
                </a:extLst>
              </a:tr>
              <a:tr h="281861">
                <a:tc gridSpan="5"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1" i="0" u="none" strike="noStrike" dirty="0">
                          <a:effectLst/>
                          <a:latin typeface="Lub Dub Medium" panose="020B0603030403020204" pitchFamily="34" charset="77"/>
                        </a:rPr>
                        <a:t>Primary Efficacy Outcome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86102"/>
                  </a:ext>
                </a:extLst>
              </a:tr>
              <a:tr h="39462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Incident recurrent VTE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18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(2.1%)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24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(2.8%)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0.76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(0.41-1.41)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0.001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657620"/>
                  </a:ext>
                </a:extLst>
              </a:tr>
              <a:tr h="281861">
                <a:tc gridSpan="5"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1" i="0" u="none" strike="noStrike" dirty="0">
                          <a:effectLst/>
                          <a:latin typeface="Lub Dub Medium" panose="020B0603030403020204" pitchFamily="34" charset="77"/>
                        </a:rPr>
                        <a:t>Secondary Safety Outcome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512999"/>
                  </a:ext>
                </a:extLst>
              </a:tr>
              <a:tr h="493191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0" i="0" u="none" strike="noStrike">
                          <a:effectLst/>
                          <a:latin typeface="Lub Dub Medium" panose="020B0603030403020204" pitchFamily="34" charset="77"/>
                        </a:rPr>
                        <a:t>Major or clinically relevant non-major bleeding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102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(12.1%)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136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(15.6%)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0.75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(0.58-0.97)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77"/>
                        </a:rPr>
                        <a:t>0.03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59719"/>
                  </a:ext>
                </a:extLst>
              </a:tr>
              <a:tr h="1102414">
                <a:tc gridSpan="5"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</a:rPr>
                        <a:t>RESULTS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</a:rPr>
                        <a:t>:  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For patients with cancer and a history of VTE, a reduced dose of apixaban was non-inferior to a full dose at preventing recurrent VTE.  The reduced dose also resulted in fewer clinically relevant bleeding events over the treatment period.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1806110"/>
                  </a:ext>
                </a:extLst>
              </a:tr>
            </a:tbl>
          </a:graphicData>
        </a:graphic>
      </p:graphicFrame>
      <p:sp>
        <p:nvSpPr>
          <p:cNvPr id="3" name="Rectangle 9">
            <a:extLst>
              <a:ext uri="{FF2B5EF4-FFF2-40B4-BE49-F238E27FC236}">
                <a16:creationId xmlns:a16="http://schemas.microsoft.com/office/drawing/2014/main" id="{183E7887-020D-B05F-28A2-7F8D385E4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6385876"/>
            <a:ext cx="12191109" cy="528376"/>
          </a:xfrm>
          <a:prstGeom prst="rect">
            <a:avLst/>
          </a:prstGeom>
          <a:solidFill>
            <a:srgbClr val="C10E2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6AFC4-6A31-3339-442B-B25CAB71BC6C}"/>
              </a:ext>
            </a:extLst>
          </p:cNvPr>
          <p:cNvSpPr txBox="1"/>
          <p:nvPr/>
        </p:nvSpPr>
        <p:spPr>
          <a:xfrm>
            <a:off x="2467151" y="6391235"/>
            <a:ext cx="7410891" cy="53335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/>
              </a:rPr>
              <a:t>Presented by Isabelle Mahé,</a:t>
            </a:r>
            <a:r>
              <a:rPr lang="en-US" sz="900" i="1" dirty="0">
                <a:solidFill>
                  <a:srgbClr val="FFFFFF"/>
                </a:solidFill>
                <a:latin typeface="Lub Dub Medium"/>
              </a:rPr>
              <a:t> MD, PhD.  </a:t>
            </a:r>
            <a:r>
              <a:rPr lang="fr-FR" sz="950" b="0" i="1" dirty="0">
                <a:solidFill>
                  <a:schemeClr val="bg1"/>
                </a:solidFill>
                <a:effectLst/>
                <a:latin typeface="Lub Dub Medium"/>
              </a:rPr>
              <a:t>Assistance Publique des Hôpitaux de Paris (APHP), Paris, France</a:t>
            </a:r>
            <a:r>
              <a:rPr lang="en-US" sz="9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/>
              </a:rPr>
              <a:t>.  ACC 2025.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/>
              </a:rPr>
              <a:t>© 2025, American Heart Association. All rights reserved.  </a:t>
            </a:r>
            <a:r>
              <a:rPr lang="en-US" sz="9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/>
                <a:ea typeface="Calibri"/>
              </a:rPr>
              <a:t>Results reflect the data available at the time of presentation.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33" b="0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E3652B0-EC69-54FD-7CE4-36F711879A60}"/>
              </a:ext>
            </a:extLst>
          </p:cNvPr>
          <p:cNvSpPr txBox="1">
            <a:spLocks noMove="1" noResize="1"/>
          </p:cNvSpPr>
          <p:nvPr/>
        </p:nvSpPr>
        <p:spPr>
          <a:xfrm>
            <a:off x="10455213" y="6435117"/>
            <a:ext cx="1708812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900" b="1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endParaRPr lang="en-US" sz="900" b="1">
              <a:solidFill>
                <a:schemeClr val="bg1"/>
              </a:solidFill>
              <a:latin typeface="Lub Dub Medium" panose="020B0603030403020204" pitchFamily="34" charset="77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>
              <a:solidFill>
                <a:srgbClr val="FFFFFF"/>
              </a:solidFill>
              <a:uFillTx/>
              <a:latin typeface="Lub Dub Bold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2025-01-27T19:38:35+00:00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E6577793-22BC-4E59-8B47-22C8416C97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4C8C9B-B956-411E-ADFA-69CB9E48C241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17926C0-2C1D-4B3F-BEBF-0B5A97454F61}">
  <ds:schemaRefs>
    <ds:schemaRef ds:uri="0da055a4-b6ec-4bb6-a3de-4e050d793ca6"/>
    <ds:schemaRef ds:uri="5f954091-2455-4b8c-90bc-f231fbff24c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264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API-CAT  Extended Reduced-Dose Apixaban for Cancer-Associated  Venous Thromboembolism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8</cp:revision>
  <dcterms:created xsi:type="dcterms:W3CDTF">2023-10-18T15:02:58Z</dcterms:created>
  <dcterms:modified xsi:type="dcterms:W3CDTF">2025-03-29T12:32:36Z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