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270" r:id="rId2"/>
  </p:sldIdLst>
  <p:sldSz cx="9144000" cy="5143500" type="screen16x9"/>
  <p:notesSz cx="6858000" cy="9144000"/>
  <p:embeddedFontLst>
    <p:embeddedFont>
      <p:font typeface="Arial Narrow" panose="020B060602020203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Lub Dub Bold" panose="020B0803030403020204" pitchFamily="34" charset="0"/>
      <p:bold r:id="rId12"/>
      <p:boldItalic r:id="rId13"/>
    </p:embeddedFont>
    <p:embeddedFont>
      <p:font typeface="Lub Dub Heavy" panose="020B0903030403020204" pitchFamily="34" charset="0"/>
      <p:bold r:id="rId14"/>
      <p:boldItalic r:id="rId15"/>
    </p:embeddedFont>
    <p:embeddedFont>
      <p:font typeface="Lub Dub Light" panose="020B0303030403020204" pitchFamily="34" charset="0"/>
      <p:regular r:id="rId16"/>
      <p:italic r:id="rId17"/>
    </p:embeddedFont>
    <p:embeddedFont>
      <p:font typeface="Lub Dub Medium" panose="020B0603030403020204"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id="{14C4FA52-AE0B-C74E-B7F0-8EB2B21CE45E}">
          <p14:sldIdLst/>
        </p14:section>
        <p14:section name="Blank Slides" id="{8FDC8F71-28F8-5E40-AD76-AF246F95BA12}">
          <p14:sldIdLst/>
        </p14:section>
        <p14:section name="Template" id="{89B0C5F4-A315-7640-ABE1-4F0DE1FE9CAB}">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E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18CD7-9047-4F85-B818-EF66A63BD829}" v="1" dt="2022-04-03T15:18:31.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55" autoAdjust="0"/>
  </p:normalViewPr>
  <p:slideViewPr>
    <p:cSldViewPr snapToGrid="0" snapToObjects="1">
      <p:cViewPr varScale="1">
        <p:scale>
          <a:sx n="150" d="100"/>
          <a:sy n="150" d="100"/>
        </p:scale>
        <p:origin x="5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microsoft.com/office/2015/10/relationships/revisionInfo" Target="revisionInfo.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80647-A374-2E40-8098-CFEA282B3582}" type="datetimeFigureOut">
              <a:rPr lang="en-US" smtClean="0"/>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1E8CF-6542-954F-8DA2-B9786D13B588}" type="slidenum">
              <a:rPr lang="en-US" smtClean="0"/>
              <a:t>‹#›</a:t>
            </a:fld>
            <a:endParaRPr lang="en-US"/>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1</a:t>
            </a:fld>
            <a:endParaRPr lang="en-US"/>
          </a:p>
        </p:txBody>
      </p:sp>
    </p:spTree>
    <p:extLst>
      <p:ext uri="{BB962C8B-B14F-4D97-AF65-F5344CB8AC3E}">
        <p14:creationId xmlns:p14="http://schemas.microsoft.com/office/powerpoint/2010/main" val="3049525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8" name="Delay 2">
            <a:extLst>
              <a:ext uri="{FF2B5EF4-FFF2-40B4-BE49-F238E27FC236}">
                <a16:creationId xmlns:a16="http://schemas.microsoft.com/office/drawing/2014/main" id="{2A26AB6B-C4E4-6E4E-B01F-46F44FCF9E42}"/>
              </a:ext>
            </a:extLst>
          </p:cNvPr>
          <p:cNvSpPr/>
          <p:nvPr userDrawn="1"/>
        </p:nvSpPr>
        <p:spPr>
          <a:xfrm>
            <a:off x="-66269" y="-32526"/>
            <a:ext cx="7878073" cy="5211233"/>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8310201" y="0"/>
            <a:ext cx="833799"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2"/>
          <a:stretch>
            <a:fillRect/>
          </a:stretch>
        </p:blipFill>
        <p:spPr>
          <a:xfrm>
            <a:off x="7361307" y="3983289"/>
            <a:ext cx="1441095" cy="781074"/>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197789" y="543312"/>
            <a:ext cx="1348385" cy="259687"/>
          </a:xfrm>
          <a:prstGeom prst="rect">
            <a:avLst/>
          </a:prstGeom>
        </p:spPr>
        <p:txBody>
          <a:bodyPr vert="horz" lIns="91440" tIns="45720" rIns="91440" bIns="4572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1600" dirty="0">
                <a:solidFill>
                  <a:schemeClr val="bg1"/>
                </a:solidFill>
              </a:rPr>
              <a:t>#AHA21</a:t>
            </a:r>
          </a:p>
        </p:txBody>
      </p:sp>
      <p:sp>
        <p:nvSpPr>
          <p:cNvPr id="23" name="Title 1">
            <a:extLst>
              <a:ext uri="{FF2B5EF4-FFF2-40B4-BE49-F238E27FC236}">
                <a16:creationId xmlns:a16="http://schemas.microsoft.com/office/drawing/2014/main" id="{15744E20-B3CF-FC49-A6E4-CAE72341CB84}"/>
              </a:ext>
            </a:extLst>
          </p:cNvPr>
          <p:cNvSpPr>
            <a:spLocks noGrp="1"/>
          </p:cNvSpPr>
          <p:nvPr>
            <p:ph type="ctrTitle" hasCustomPrompt="1"/>
          </p:nvPr>
        </p:nvSpPr>
        <p:spPr>
          <a:xfrm>
            <a:off x="1063667" y="1874576"/>
            <a:ext cx="4943632" cy="1989851"/>
          </a:xfrm>
        </p:spPr>
        <p:txBody>
          <a:bodyPr anchor="t">
            <a:normAutofit/>
          </a:bodyPr>
          <a:lstStyle>
            <a:lvl1pPr algn="l">
              <a:lnSpc>
                <a:spcPts val="4000"/>
              </a:lnSpc>
              <a:defRPr sz="4000" b="1" i="0">
                <a:solidFill>
                  <a:schemeClr val="bg1"/>
                </a:solidFill>
                <a:latin typeface="Lub Dub Heavy" panose="020B0603030403020204" pitchFamily="34" charset="77"/>
              </a:defRPr>
            </a:lvl1pPr>
          </a:lstStyle>
          <a:p>
            <a:r>
              <a:rPr lang="en-US" dirty="0"/>
              <a:t>PRESENTATION TITLE LUB DUB HEAVY ALL CAPS</a:t>
            </a:r>
          </a:p>
        </p:txBody>
      </p:sp>
      <p:sp>
        <p:nvSpPr>
          <p:cNvPr id="24" name="Subtitle 2">
            <a:extLst>
              <a:ext uri="{FF2B5EF4-FFF2-40B4-BE49-F238E27FC236}">
                <a16:creationId xmlns:a16="http://schemas.microsoft.com/office/drawing/2014/main" id="{9C60544B-8CAE-6A4B-BB90-589FE22D133A}"/>
              </a:ext>
            </a:extLst>
          </p:cNvPr>
          <p:cNvSpPr>
            <a:spLocks noGrp="1"/>
          </p:cNvSpPr>
          <p:nvPr>
            <p:ph type="subTitle" idx="1" hasCustomPrompt="1"/>
          </p:nvPr>
        </p:nvSpPr>
        <p:spPr>
          <a:xfrm>
            <a:off x="1063667" y="4090669"/>
            <a:ext cx="4943632" cy="409793"/>
          </a:xfrm>
        </p:spPr>
        <p:txBody>
          <a:bodyPr anchor="t"/>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cxnSp>
        <p:nvCxnSpPr>
          <p:cNvPr id="25" name="Straight Connector 24">
            <a:extLst>
              <a:ext uri="{FF2B5EF4-FFF2-40B4-BE49-F238E27FC236}">
                <a16:creationId xmlns:a16="http://schemas.microsoft.com/office/drawing/2014/main" id="{CF71AA8C-4EAE-A84A-BD67-F52EFFEEF6E4}"/>
              </a:ext>
            </a:extLst>
          </p:cNvPr>
          <p:cNvCxnSpPr>
            <a:cxnSpLocks/>
          </p:cNvCxnSpPr>
          <p:nvPr userDrawn="1"/>
        </p:nvCxnSpPr>
        <p:spPr>
          <a:xfrm>
            <a:off x="759913" y="969604"/>
            <a:ext cx="0" cy="363521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Picture Placeholder 4">
            <a:extLst>
              <a:ext uri="{FF2B5EF4-FFF2-40B4-BE49-F238E27FC236}">
                <a16:creationId xmlns:a16="http://schemas.microsoft.com/office/drawing/2014/main" id="{9FE623C2-9F19-A24F-98D6-BB2EB239517C}"/>
              </a:ext>
            </a:extLst>
          </p:cNvPr>
          <p:cNvSpPr>
            <a:spLocks noGrp="1"/>
          </p:cNvSpPr>
          <p:nvPr>
            <p:ph type="pic" sz="quarter" idx="10" hasCustomPrompt="1"/>
          </p:nvPr>
        </p:nvSpPr>
        <p:spPr>
          <a:xfrm>
            <a:off x="1063668" y="969604"/>
            <a:ext cx="1873838" cy="678729"/>
          </a:xfrm>
        </p:spPr>
        <p:txBody>
          <a:bodyPr/>
          <a:lstStyle>
            <a:lvl1pPr>
              <a:defRPr>
                <a:solidFill>
                  <a:schemeClr val="bg1"/>
                </a:solidFill>
              </a:defRPr>
            </a:lvl1pPr>
          </a:lstStyle>
          <a:p>
            <a:r>
              <a:rPr lang="en-US" dirty="0"/>
              <a:t>Your Company Logo</a:t>
            </a:r>
          </a:p>
        </p:txBody>
      </p:sp>
      <p:sp>
        <p:nvSpPr>
          <p:cNvPr id="29" name="Delay 2">
            <a:extLst>
              <a:ext uri="{FF2B5EF4-FFF2-40B4-BE49-F238E27FC236}">
                <a16:creationId xmlns:a16="http://schemas.microsoft.com/office/drawing/2014/main" id="{4E30C3E5-3C8E-C845-93BF-1D1E1A128F27}"/>
              </a:ext>
            </a:extLst>
          </p:cNvPr>
          <p:cNvSpPr/>
          <p:nvPr userDrawn="1"/>
        </p:nvSpPr>
        <p:spPr>
          <a:xfrm>
            <a:off x="-341376" y="-106105"/>
            <a:ext cx="8241526" cy="5786628"/>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elay 2">
            <a:extLst>
              <a:ext uri="{FF2B5EF4-FFF2-40B4-BE49-F238E27FC236}">
                <a16:creationId xmlns:a16="http://schemas.microsoft.com/office/drawing/2014/main" id="{DD1B18BD-1997-114B-9594-C2CD089CB4AB}"/>
              </a:ext>
            </a:extLst>
          </p:cNvPr>
          <p:cNvSpPr/>
          <p:nvPr userDrawn="1"/>
        </p:nvSpPr>
        <p:spPr>
          <a:xfrm>
            <a:off x="-838593" y="-106106"/>
            <a:ext cx="8884736" cy="5498237"/>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44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4" name="Content Placeholder 3"/>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t>
            </a:r>
            <a:r>
              <a:rPr lang="en-US" dirty="0" err="1"/>
              <a:t>Lub</a:t>
            </a:r>
            <a:r>
              <a:rPr lang="en-US" dirty="0"/>
              <a:t> Dub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t>
            </a:r>
            <a:r>
              <a:rPr lang="en-US" dirty="0" err="1"/>
              <a:t>Lub</a:t>
            </a:r>
            <a:r>
              <a:rPr lang="en-US" dirty="0"/>
              <a:t> Dub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426520493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3" name="Content Placeholder 2"/>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t>
            </a:r>
            <a:r>
              <a:rPr lang="en-US" dirty="0" err="1"/>
              <a:t>Lub</a:t>
            </a:r>
            <a:r>
              <a:rPr lang="en-US" dirty="0"/>
              <a:t> Dub medium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t>
            </a:r>
            <a:r>
              <a:rPr lang="en-US" dirty="0" err="1"/>
              <a:t>Lub</a:t>
            </a:r>
            <a:r>
              <a:rPr lang="en-US" dirty="0"/>
              <a:t> Dub medium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t>
            </a:r>
            <a:r>
              <a:rPr lang="en-US" dirty="0" err="1"/>
              <a:t>Lub</a:t>
            </a:r>
            <a:r>
              <a:rPr lang="en-US" dirty="0"/>
              <a:t> Dub medium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t>
            </a:r>
            <a:r>
              <a:rPr lang="en-US" dirty="0" err="1"/>
              <a:t>Lub</a:t>
            </a:r>
            <a:r>
              <a:rPr lang="en-US" dirty="0"/>
              <a:t> Dub medium at 10-12pts</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7981344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t>
            </a:r>
            <a:r>
              <a:rPr lang="en-US" dirty="0" err="1"/>
              <a:t>Lub</a:t>
            </a:r>
            <a:r>
              <a:rPr lang="en-US" dirty="0"/>
              <a:t> Dub medium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t>
            </a:r>
            <a:r>
              <a:rPr lang="en-US" dirty="0" err="1"/>
              <a:t>Lub</a:t>
            </a:r>
            <a:r>
              <a:rPr lang="en-US" dirty="0"/>
              <a:t> Dub medium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gradFill>
          <a:gsLst>
            <a:gs pos="0">
              <a:schemeClr val="accent2"/>
            </a:gs>
            <a:gs pos="5000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5229" y="1202268"/>
            <a:ext cx="4073838" cy="2676008"/>
          </a:xfrm>
        </p:spPr>
        <p:txBody>
          <a:bodyPr anchor="t">
            <a:normAutofit/>
          </a:bodyPr>
          <a:lstStyle>
            <a:lvl1pPr algn="l">
              <a:lnSpc>
                <a:spcPts val="4000"/>
              </a:lnSpc>
              <a:defRPr sz="3500" b="1" i="0">
                <a:solidFill>
                  <a:schemeClr val="bg1"/>
                </a:solidFill>
                <a:latin typeface="Lub Dub Heavy" panose="020B0603030403020204" pitchFamily="34" charset="77"/>
              </a:defRPr>
            </a:lvl1pPr>
          </a:lstStyle>
          <a:p>
            <a:r>
              <a:rPr lang="en-US" dirty="0"/>
              <a:t>SECTION TITLE, LUB DUB HEAVY, ALL CAPS 30 - 35PTS</a:t>
            </a:r>
          </a:p>
        </p:txBody>
      </p:sp>
      <p:sp>
        <p:nvSpPr>
          <p:cNvPr id="12" name="Title 1">
            <a:extLst>
              <a:ext uri="{FF2B5EF4-FFF2-40B4-BE49-F238E27FC236}">
                <a16:creationId xmlns:a16="http://schemas.microsoft.com/office/drawing/2014/main" id="{CFD5BB84-FBAB-6947-BDF4-995DBA6BD8C9}"/>
              </a:ext>
            </a:extLst>
          </p:cNvPr>
          <p:cNvSpPr txBox="1">
            <a:spLocks/>
          </p:cNvSpPr>
          <p:nvPr userDrawn="1"/>
        </p:nvSpPr>
        <p:spPr>
          <a:xfrm>
            <a:off x="558597" y="4562138"/>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ctr"/>
            <a:r>
              <a:rPr lang="en-US" sz="2000" dirty="0">
                <a:solidFill>
                  <a:schemeClr val="bg1"/>
                </a:solidFill>
              </a:rPr>
              <a:t>#AHA21</a:t>
            </a:r>
          </a:p>
        </p:txBody>
      </p:sp>
      <p:grpSp>
        <p:nvGrpSpPr>
          <p:cNvPr id="13" name="Group 12">
            <a:extLst>
              <a:ext uri="{FF2B5EF4-FFF2-40B4-BE49-F238E27FC236}">
                <a16:creationId xmlns:a16="http://schemas.microsoft.com/office/drawing/2014/main" id="{2CE72C68-958C-8A40-AC13-1CED570576E6}"/>
              </a:ext>
            </a:extLst>
          </p:cNvPr>
          <p:cNvGrpSpPr/>
          <p:nvPr userDrawn="1"/>
        </p:nvGrpSpPr>
        <p:grpSpPr>
          <a:xfrm>
            <a:off x="5424674" y="-2235470"/>
            <a:ext cx="5968193" cy="5852032"/>
            <a:chOff x="6336320" y="-2192957"/>
            <a:chExt cx="5872534" cy="5758234"/>
          </a:xfrm>
        </p:grpSpPr>
        <p:sp>
          <p:nvSpPr>
            <p:cNvPr id="15" name="Oval 14">
              <a:extLst>
                <a:ext uri="{FF2B5EF4-FFF2-40B4-BE49-F238E27FC236}">
                  <a16:creationId xmlns:a16="http://schemas.microsoft.com/office/drawing/2014/main" id="{CBF8E1CA-1A64-1445-B8E1-28749882D649}"/>
                </a:ext>
              </a:extLst>
            </p:cNvPr>
            <p:cNvSpPr/>
            <p:nvPr userDrawn="1"/>
          </p:nvSpPr>
          <p:spPr>
            <a:xfrm>
              <a:off x="6336320" y="-2192957"/>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3534BB-EA3A-A94B-94F3-F87AA2639027}"/>
                </a:ext>
              </a:extLst>
            </p:cNvPr>
            <p:cNvSpPr/>
            <p:nvPr userDrawn="1"/>
          </p:nvSpPr>
          <p:spPr>
            <a:xfrm>
              <a:off x="6593495" y="-2050082"/>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E01B4B-4639-7D4F-A89C-A32EBBB1C094}"/>
                </a:ext>
              </a:extLst>
            </p:cNvPr>
            <p:cNvSpPr/>
            <p:nvPr userDrawn="1"/>
          </p:nvSpPr>
          <p:spPr>
            <a:xfrm>
              <a:off x="6735945" y="-1923044"/>
              <a:ext cx="5189831" cy="518983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A0CC5D33-EEDD-CD42-9B76-0D5D8008D81B}"/>
              </a:ext>
            </a:extLst>
          </p:cNvPr>
          <p:cNvSpPr>
            <a:spLocks noGrp="1"/>
          </p:cNvSpPr>
          <p:nvPr>
            <p:ph type="body" sz="quarter" idx="11" hasCustomPrompt="1"/>
          </p:nvPr>
        </p:nvSpPr>
        <p:spPr>
          <a:xfrm>
            <a:off x="5890178" y="745067"/>
            <a:ext cx="2678089" cy="2330526"/>
          </a:xfrm>
        </p:spPr>
        <p:txBody>
          <a:bodyPr>
            <a:noAutofit/>
          </a:bodyPr>
          <a:lstStyle>
            <a:lvl1pPr algn="r">
              <a:defRPr sz="10000" b="0" i="1">
                <a:solidFill>
                  <a:schemeClr val="accent2"/>
                </a:solidFill>
                <a:latin typeface="Lub Dub Light" panose="020B0303030403020204" pitchFamily="34" charset="77"/>
              </a:defRPr>
            </a:lvl1pPr>
          </a:lstStyle>
          <a:p>
            <a:pPr lvl="0"/>
            <a:r>
              <a:rPr lang="en-US" dirty="0"/>
              <a:t>01</a:t>
            </a:r>
          </a:p>
        </p:txBody>
      </p:sp>
      <p:grpSp>
        <p:nvGrpSpPr>
          <p:cNvPr id="18" name="Group 17">
            <a:extLst>
              <a:ext uri="{FF2B5EF4-FFF2-40B4-BE49-F238E27FC236}">
                <a16:creationId xmlns:a16="http://schemas.microsoft.com/office/drawing/2014/main" id="{5A1DF0DC-1138-594E-9C64-A0A32F3A8CFA}"/>
              </a:ext>
            </a:extLst>
          </p:cNvPr>
          <p:cNvGrpSpPr/>
          <p:nvPr userDrawn="1"/>
        </p:nvGrpSpPr>
        <p:grpSpPr>
          <a:xfrm>
            <a:off x="328099" y="4268004"/>
            <a:ext cx="1760698" cy="1726429"/>
            <a:chOff x="6336320" y="-2192957"/>
            <a:chExt cx="5872534" cy="5758234"/>
          </a:xfrm>
        </p:grpSpPr>
        <p:sp>
          <p:nvSpPr>
            <p:cNvPr id="19" name="Oval 18">
              <a:extLst>
                <a:ext uri="{FF2B5EF4-FFF2-40B4-BE49-F238E27FC236}">
                  <a16:creationId xmlns:a16="http://schemas.microsoft.com/office/drawing/2014/main" id="{6BF17B0D-61C3-2C48-B4E8-11D14192D94A}"/>
                </a:ext>
              </a:extLst>
            </p:cNvPr>
            <p:cNvSpPr/>
            <p:nvPr userDrawn="1"/>
          </p:nvSpPr>
          <p:spPr>
            <a:xfrm>
              <a:off x="6336320" y="-2192957"/>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D1AA7E8-2B0D-5C4E-A8DC-D046A1D02645}"/>
                </a:ext>
              </a:extLst>
            </p:cNvPr>
            <p:cNvSpPr/>
            <p:nvPr userDrawn="1"/>
          </p:nvSpPr>
          <p:spPr>
            <a:xfrm>
              <a:off x="6593495" y="-2050082"/>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E7A5590E-8346-7543-89E7-E253B4BEFAE6}"/>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9AA2C1-52EF-2840-9A06-63923847AC6B}"/>
              </a:ext>
            </a:extLst>
          </p:cNvPr>
          <p:cNvGrpSpPr/>
          <p:nvPr userDrawn="1"/>
        </p:nvGrpSpPr>
        <p:grpSpPr>
          <a:xfrm>
            <a:off x="3610600" y="-1837996"/>
            <a:ext cx="8861933" cy="8819489"/>
            <a:chOff x="5586413" y="-905629"/>
            <a:chExt cx="5858111" cy="5830054"/>
          </a:xfrm>
        </p:grpSpPr>
        <p:sp>
          <p:nvSpPr>
            <p:cNvPr id="7" name="Chord 6">
              <a:extLst>
                <a:ext uri="{FF2B5EF4-FFF2-40B4-BE49-F238E27FC236}">
                  <a16:creationId xmlns:a16="http://schemas.microsoft.com/office/drawing/2014/main" id="{6C034A43-D4CE-6841-8F56-4B514BEDD6FC}"/>
                </a:ext>
              </a:extLst>
            </p:cNvPr>
            <p:cNvSpPr/>
            <p:nvPr userDrawn="1"/>
          </p:nvSpPr>
          <p:spPr>
            <a:xfrm>
              <a:off x="5586413" y="-905629"/>
              <a:ext cx="5762783" cy="5762783"/>
            </a:xfrm>
            <a:prstGeom prst="chord">
              <a:avLst>
                <a:gd name="adj1" fmla="val 4107390"/>
                <a:gd name="adj2" fmla="val 174093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BB1C537-1BDA-A04A-8B43-B3CBFBAF9AEF}"/>
                </a:ext>
              </a:extLst>
            </p:cNvPr>
            <p:cNvSpPr/>
            <p:nvPr userDrawn="1"/>
          </p:nvSpPr>
          <p:spPr>
            <a:xfrm>
              <a:off x="5681741" y="-838358"/>
              <a:ext cx="5762783" cy="5762783"/>
            </a:xfrm>
            <a:prstGeom prst="chord">
              <a:avLst>
                <a:gd name="adj1" fmla="val 4115296"/>
                <a:gd name="adj2" fmla="val 1748650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noChangeAspect="1"/>
          </p:cNvSpPr>
          <p:nvPr>
            <p:ph type="pic" idx="1"/>
          </p:nvPr>
        </p:nvSpPr>
        <p:spPr>
          <a:xfrm>
            <a:off x="3882245" y="-1673366"/>
            <a:ext cx="8614672" cy="8429304"/>
          </a:xfrm>
          <a:prstGeom prst="chord">
            <a:avLst>
              <a:gd name="adj1" fmla="val 4516262"/>
              <a:gd name="adj2" fmla="val 17044772"/>
            </a:avLst>
          </a:prstGeom>
          <a:solidFill>
            <a:schemeClr val="bg2"/>
          </a:solidFill>
          <a:ln>
            <a:noFill/>
          </a:ln>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t>
            </a:r>
            <a:r>
              <a:rPr lang="en-US" dirty="0" err="1"/>
              <a:t>Lub</a:t>
            </a:r>
            <a:r>
              <a:rPr lang="en-US" dirty="0"/>
              <a:t> Dub medium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t>
            </a:r>
            <a:r>
              <a:rPr lang="en-US" dirty="0" err="1"/>
              <a:t>Lub</a:t>
            </a:r>
            <a:r>
              <a:rPr lang="en-US" dirty="0"/>
              <a:t> Dub medium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a:solidFill>
                  <a:schemeClr val="accent1"/>
                </a:solidFill>
                <a:latin typeface="Lub Dub Bold" panose="020B0603030403020204" pitchFamily="34" charset="77"/>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t>
            </a:r>
            <a:r>
              <a:rPr lang="en-US" dirty="0" err="1"/>
              <a:t>Lub</a:t>
            </a:r>
            <a:r>
              <a:rPr lang="en-US" dirty="0"/>
              <a:t> Dub bold at 12-14pts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572001" y="-1"/>
            <a:ext cx="4572000" cy="5143499"/>
          </a:xfrm>
          <a:solidFill>
            <a:schemeClr val="bg2"/>
          </a:solidFill>
        </p:spPr>
        <p:txBody>
          <a:bodyPr anchor="t">
            <a:normAutofit/>
          </a:bodyPr>
          <a:lstStyle>
            <a:lvl1pPr marL="0" indent="0" algn="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Picture</a:t>
            </a:r>
          </a:p>
        </p:txBody>
      </p:sp>
      <p:sp>
        <p:nvSpPr>
          <p:cNvPr id="12" name="Picture Placeholder 3">
            <a:extLst>
              <a:ext uri="{FF2B5EF4-FFF2-40B4-BE49-F238E27FC236}">
                <a16:creationId xmlns:a16="http://schemas.microsoft.com/office/drawing/2014/main" id="{BD05C74F-DBC9-2743-A7BB-54B4FC5463BA}"/>
              </a:ext>
            </a:extLst>
          </p:cNvPr>
          <p:cNvSpPr>
            <a:spLocks noGrp="1"/>
          </p:cNvSpPr>
          <p:nvPr>
            <p:ph type="pic" sz="quarter" idx="20" hasCustomPrompt="1"/>
          </p:nvPr>
        </p:nvSpPr>
        <p:spPr>
          <a:xfrm>
            <a:off x="-122548" y="-106108"/>
            <a:ext cx="6743370" cy="5786627"/>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noFill/>
          <a:ln w="19050">
            <a:solidFill>
              <a:schemeClr val="accent1"/>
            </a:solidFill>
          </a:ln>
        </p:spPr>
        <p:txBody>
          <a:bodyPr/>
          <a:lstStyle/>
          <a:p>
            <a:r>
              <a:rPr lang="en-US" dirty="0"/>
              <a:t>Box</a:t>
            </a:r>
          </a:p>
        </p:txBody>
      </p:sp>
      <p:sp>
        <p:nvSpPr>
          <p:cNvPr id="13" name="Picture Placeholder 3">
            <a:extLst>
              <a:ext uri="{FF2B5EF4-FFF2-40B4-BE49-F238E27FC236}">
                <a16:creationId xmlns:a16="http://schemas.microsoft.com/office/drawing/2014/main" id="{24C57024-53FF-5045-B92F-679D83266E02}"/>
              </a:ext>
            </a:extLst>
          </p:cNvPr>
          <p:cNvSpPr>
            <a:spLocks noGrp="1"/>
          </p:cNvSpPr>
          <p:nvPr>
            <p:ph type="pic" sz="quarter" idx="21" hasCustomPrompt="1"/>
          </p:nvPr>
        </p:nvSpPr>
        <p:spPr>
          <a:xfrm>
            <a:off x="-103695" y="-273377"/>
            <a:ext cx="6872139" cy="5557971"/>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noFill/>
          <a:ln w="19050">
            <a:solidFill>
              <a:schemeClr val="accent1"/>
            </a:solidFill>
          </a:ln>
        </p:spPr>
        <p:txBody>
          <a:bodyPr/>
          <a:lstStyle/>
          <a:p>
            <a:r>
              <a:rPr lang="en-US" dirty="0"/>
              <a:t>Box</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9426" y="-35209"/>
            <a:ext cx="6526554" cy="5178708"/>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gradFill>
            <a:gsLst>
              <a:gs pos="0">
                <a:schemeClr val="accent2"/>
              </a:gs>
              <a:gs pos="50000">
                <a:schemeClr val="accent1"/>
              </a:gs>
              <a:gs pos="100000">
                <a:schemeClr val="accent2"/>
              </a:gs>
            </a:gsLst>
            <a:lin ang="5400000" scaled="1"/>
          </a:gradFill>
          <a:ln>
            <a:noFill/>
          </a:ln>
        </p:spPr>
        <p:txBody>
          <a:bodyPr/>
          <a:lstStyle/>
          <a:p>
            <a:r>
              <a:rPr lang="en-US" dirty="0"/>
              <a:t>Color 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t>
            </a:r>
            <a:r>
              <a:rPr lang="en-US" dirty="0" err="1"/>
              <a:t>Lub</a:t>
            </a:r>
            <a:r>
              <a:rPr lang="en-US" dirty="0"/>
              <a:t> Dub medium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defRPr sz="3000" b="1" i="0">
                <a:solidFill>
                  <a:schemeClr val="bg1"/>
                </a:solidFill>
                <a:latin typeface="Lub Dub Bold" panose="020B0603030403020204" pitchFamily="34" charset="77"/>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30PTS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6877210" cy="977010"/>
          </a:xfrm>
        </p:spPr>
        <p:txBody>
          <a:bodyPr/>
          <a:lstStyle/>
          <a:p>
            <a:r>
              <a:rPr lang="en-US" dirty="0"/>
              <a:t>TITLE IS ALL CAPS AT 25-30PTS</a:t>
            </a:r>
          </a:p>
        </p:txBody>
      </p:sp>
      <p:sp>
        <p:nvSpPr>
          <p:cNvPr id="7" name="Text Placeholder 6">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437990" y="4069460"/>
            <a:ext cx="5505610" cy="273845"/>
          </a:xfrm>
        </p:spPr>
        <p:txBody>
          <a:bodyPr/>
          <a:lstStyle>
            <a:lvl1pPr>
              <a:defRPr b="1">
                <a:solidFill>
                  <a:schemeClr val="accent4"/>
                </a:solidFill>
              </a:defRPr>
            </a:lvl1pPr>
          </a:lstStyle>
          <a:p>
            <a:pPr lvl="0"/>
            <a:r>
              <a:rPr lang="en-US" dirty="0"/>
              <a:t>Caption is </a:t>
            </a:r>
            <a:r>
              <a:rPr lang="en-US" dirty="0" err="1"/>
              <a:t>Lub</a:t>
            </a:r>
            <a:r>
              <a:rPr lang="en-US" dirty="0"/>
              <a:t> Dub bold at 12pts </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0ECAF5-9958-A14D-A435-03CDAD7C93A5}"/>
              </a:ext>
            </a:extLst>
          </p:cNvPr>
          <p:cNvSpPr/>
          <p:nvPr userDrawn="1"/>
        </p:nvSpPr>
        <p:spPr>
          <a:xfrm>
            <a:off x="8600688" y="0"/>
            <a:ext cx="543312"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72B7117-B49F-A744-B2A2-035F484656EB}"/>
              </a:ext>
            </a:extLst>
          </p:cNvPr>
          <p:cNvGrpSpPr/>
          <p:nvPr userDrawn="1"/>
        </p:nvGrpSpPr>
        <p:grpSpPr>
          <a:xfrm rot="10800000">
            <a:off x="1099250" y="-532826"/>
            <a:ext cx="9439281" cy="5786629"/>
            <a:chOff x="-838594" y="-106106"/>
            <a:chExt cx="9439281" cy="5786629"/>
          </a:xfrm>
        </p:grpSpPr>
        <p:sp>
          <p:nvSpPr>
            <p:cNvPr id="8" name="Delay 2">
              <a:extLst>
                <a:ext uri="{FF2B5EF4-FFF2-40B4-BE49-F238E27FC236}">
                  <a16:creationId xmlns:a16="http://schemas.microsoft.com/office/drawing/2014/main" id="{2FE69FBA-751A-6C40-9984-B5EF4C49F529}"/>
                </a:ext>
              </a:extLst>
            </p:cNvPr>
            <p:cNvSpPr/>
            <p:nvPr userDrawn="1"/>
          </p:nvSpPr>
          <p:spPr>
            <a:xfrm>
              <a:off x="-66269" y="-32526"/>
              <a:ext cx="8369787" cy="5211233"/>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100000">
                  <a:schemeClr val="accent1">
                    <a:shade val="30000"/>
                    <a:satMod val="115000"/>
                  </a:schemeClr>
                </a:gs>
                <a:gs pos="0">
                  <a:schemeClr val="accent1">
                    <a:shade val="675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elay 2">
              <a:extLst>
                <a:ext uri="{FF2B5EF4-FFF2-40B4-BE49-F238E27FC236}">
                  <a16:creationId xmlns:a16="http://schemas.microsoft.com/office/drawing/2014/main" id="{93C80465-6897-A642-84B9-3405032045C5}"/>
                </a:ext>
              </a:extLst>
            </p:cNvPr>
            <p:cNvSpPr/>
            <p:nvPr userDrawn="1"/>
          </p:nvSpPr>
          <p:spPr>
            <a:xfrm>
              <a:off x="-341377" y="-106105"/>
              <a:ext cx="8755925" cy="5786628"/>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elay 2">
              <a:extLst>
                <a:ext uri="{FF2B5EF4-FFF2-40B4-BE49-F238E27FC236}">
                  <a16:creationId xmlns:a16="http://schemas.microsoft.com/office/drawing/2014/main" id="{FCC8CEDF-9D2A-7742-A93D-6498181029CC}"/>
                </a:ext>
              </a:extLst>
            </p:cNvPr>
            <p:cNvSpPr/>
            <p:nvPr userDrawn="1"/>
          </p:nvSpPr>
          <p:spPr>
            <a:xfrm>
              <a:off x="-838594" y="-106106"/>
              <a:ext cx="9439281" cy="5498237"/>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7244696" y="3678449"/>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1500" dirty="0">
                <a:solidFill>
                  <a:schemeClr val="bg1"/>
                </a:solidFill>
              </a:rPr>
              <a:t>#AHA21</a:t>
            </a:r>
          </a:p>
        </p:txBody>
      </p:sp>
      <p:sp>
        <p:nvSpPr>
          <p:cNvPr id="2" name="Title 1"/>
          <p:cNvSpPr>
            <a:spLocks noGrp="1"/>
          </p:cNvSpPr>
          <p:nvPr>
            <p:ph type="title" hasCustomPrompt="1"/>
          </p:nvPr>
        </p:nvSpPr>
        <p:spPr>
          <a:xfrm>
            <a:off x="4419012" y="654371"/>
            <a:ext cx="4105960" cy="2354940"/>
          </a:xfrm>
        </p:spPr>
        <p:txBody>
          <a:bodyPr anchor="b">
            <a:normAutofit/>
          </a:bodyPr>
          <a:lstStyle>
            <a:lvl1pPr algn="r">
              <a:lnSpc>
                <a:spcPts val="4000"/>
              </a:lnSpc>
              <a:defRPr sz="4000" b="1" i="0">
                <a:solidFill>
                  <a:schemeClr val="bg1"/>
                </a:solidFill>
                <a:latin typeface="Lub Dub Heavy" panose="020B0603030403020204" pitchFamily="34" charset="77"/>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094DE3A1-1C72-8746-9506-A8595458CB3E}"/>
              </a:ext>
            </a:extLst>
          </p:cNvPr>
          <p:cNvCxnSpPr>
            <a:cxnSpLocks/>
          </p:cNvCxnSpPr>
          <p:nvPr userDrawn="1"/>
        </p:nvCxnSpPr>
        <p:spPr>
          <a:xfrm>
            <a:off x="4419012" y="3297494"/>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7F7F4375-55B2-3645-805B-8633B02A1A92}"/>
              </a:ext>
            </a:extLst>
          </p:cNvPr>
          <p:cNvPicPr>
            <a:picLocks noChangeAspect="1"/>
          </p:cNvPicPr>
          <p:nvPr userDrawn="1"/>
        </p:nvPicPr>
        <p:blipFill>
          <a:blip r:embed="rId2"/>
          <a:stretch>
            <a:fillRect/>
          </a:stretch>
        </p:blipFill>
        <p:spPr>
          <a:xfrm>
            <a:off x="4413351" y="3421490"/>
            <a:ext cx="1358973" cy="80750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BF2AF87-698A-AE4A-B2CE-BCF5841E8AD2}"/>
              </a:ext>
            </a:extLst>
          </p:cNvPr>
          <p:cNvPicPr>
            <a:picLocks noChangeAspect="1"/>
          </p:cNvPicPr>
          <p:nvPr userDrawn="1"/>
        </p:nvPicPr>
        <p:blipFill>
          <a:blip r:embed="rId3"/>
          <a:stretch>
            <a:fillRect/>
          </a:stretch>
        </p:blipFill>
        <p:spPr>
          <a:xfrm>
            <a:off x="6219049" y="3760136"/>
            <a:ext cx="1129086" cy="358082"/>
          </a:xfrm>
          <a:prstGeom prst="rect">
            <a:avLst/>
          </a:prstGeom>
        </p:spPr>
      </p:pic>
    </p:spTree>
    <p:extLst>
      <p:ext uri="{BB962C8B-B14F-4D97-AF65-F5344CB8AC3E}">
        <p14:creationId xmlns:p14="http://schemas.microsoft.com/office/powerpoint/2010/main" val="26837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8483955" y="0"/>
            <a:ext cx="657164" cy="492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grpSp>
        <p:nvGrpSpPr>
          <p:cNvPr id="7" name="Group 6">
            <a:extLst>
              <a:ext uri="{FF2B5EF4-FFF2-40B4-BE49-F238E27FC236}">
                <a16:creationId xmlns:a16="http://schemas.microsoft.com/office/drawing/2014/main" id="{8D6A2641-0823-E046-9584-458E0C8590E1}"/>
              </a:ext>
            </a:extLst>
          </p:cNvPr>
          <p:cNvGrpSpPr/>
          <p:nvPr userDrawn="1"/>
        </p:nvGrpSpPr>
        <p:grpSpPr>
          <a:xfrm>
            <a:off x="-442359" y="5781167"/>
            <a:ext cx="1760698" cy="1726429"/>
            <a:chOff x="6336320" y="-2192957"/>
            <a:chExt cx="5872534" cy="5758234"/>
          </a:xfrm>
        </p:grpSpPr>
        <p:sp>
          <p:nvSpPr>
            <p:cNvPr id="6" name="Oval 5">
              <a:extLst>
                <a:ext uri="{FF2B5EF4-FFF2-40B4-BE49-F238E27FC236}">
                  <a16:creationId xmlns:a16="http://schemas.microsoft.com/office/drawing/2014/main" id="{C3BCCB62-D219-DC47-88CA-C6DE5EEC4765}"/>
                </a:ext>
              </a:extLst>
            </p:cNvPr>
            <p:cNvSpPr/>
            <p:nvPr userDrawn="1"/>
          </p:nvSpPr>
          <p:spPr>
            <a:xfrm>
              <a:off x="6336320" y="-2192957"/>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8F243B9-E0BB-3345-8CDE-63FBDCB7E334}"/>
                </a:ext>
              </a:extLst>
            </p:cNvPr>
            <p:cNvSpPr/>
            <p:nvPr userDrawn="1"/>
          </p:nvSpPr>
          <p:spPr>
            <a:xfrm>
              <a:off x="6593495" y="-2050082"/>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DEA563E-3450-B84C-A050-07E5944D40DD}"/>
                </a:ext>
              </a:extLst>
            </p:cNvPr>
            <p:cNvSpPr/>
            <p:nvPr userDrawn="1"/>
          </p:nvSpPr>
          <p:spPr>
            <a:xfrm>
              <a:off x="6735945" y="-1923044"/>
              <a:ext cx="5189831" cy="518983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AD76CC3-14A6-D444-8247-6FD07F5D0974}"/>
              </a:ext>
            </a:extLst>
          </p:cNvPr>
          <p:cNvGrpSpPr/>
          <p:nvPr userDrawn="1"/>
        </p:nvGrpSpPr>
        <p:grpSpPr>
          <a:xfrm rot="1156728">
            <a:off x="6463088" y="-563901"/>
            <a:ext cx="6319880" cy="6196870"/>
            <a:chOff x="6336320" y="-2192957"/>
            <a:chExt cx="5872534" cy="5758234"/>
          </a:xfrm>
        </p:grpSpPr>
        <p:sp>
          <p:nvSpPr>
            <p:cNvPr id="29" name="Oval 28">
              <a:extLst>
                <a:ext uri="{FF2B5EF4-FFF2-40B4-BE49-F238E27FC236}">
                  <a16:creationId xmlns:a16="http://schemas.microsoft.com/office/drawing/2014/main" id="{2B7B1920-6C60-6143-954D-95B59F010D8D}"/>
                </a:ext>
              </a:extLst>
            </p:cNvPr>
            <p:cNvSpPr/>
            <p:nvPr userDrawn="1"/>
          </p:nvSpPr>
          <p:spPr>
            <a:xfrm>
              <a:off x="6336320" y="-2192957"/>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ADA14BB-D56A-D047-94DA-5F3874AFF4D9}"/>
                </a:ext>
              </a:extLst>
            </p:cNvPr>
            <p:cNvSpPr/>
            <p:nvPr userDrawn="1"/>
          </p:nvSpPr>
          <p:spPr>
            <a:xfrm>
              <a:off x="6593495" y="-2050082"/>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icture Placeholder 5">
            <a:extLst>
              <a:ext uri="{FF2B5EF4-FFF2-40B4-BE49-F238E27FC236}">
                <a16:creationId xmlns:a16="http://schemas.microsoft.com/office/drawing/2014/main" id="{B6C0DA71-E7CB-3748-80A6-D202C90C4B76}"/>
              </a:ext>
            </a:extLst>
          </p:cNvPr>
          <p:cNvSpPr>
            <a:spLocks noGrp="1"/>
          </p:cNvSpPr>
          <p:nvPr>
            <p:ph type="pic" sz="quarter" idx="24"/>
          </p:nvPr>
        </p:nvSpPr>
        <p:spPr>
          <a:xfrm>
            <a:off x="6852489" y="-195147"/>
            <a:ext cx="5466062" cy="5466061"/>
          </a:xfrm>
          <a:prstGeom prst="ellipse">
            <a:avLst/>
          </a:prstGeom>
          <a:solidFill>
            <a:schemeClr val="bg1">
              <a:lumMod val="85000"/>
            </a:schemeClr>
          </a:solidFill>
        </p:spPr>
        <p:txBody>
          <a:bodyPr anchor="ctr"/>
          <a:lstStyle>
            <a:lvl1pPr algn="r">
              <a:defRPr/>
            </a:lvl1pPr>
          </a:lstStyle>
          <a:p>
            <a:endParaRPr lang="en-US"/>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accent4"/>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peakers">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4572000" cy="51435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623143" y="1266737"/>
            <a:ext cx="2226318" cy="321610"/>
          </a:xfrm>
        </p:spPr>
        <p:txBody>
          <a:bodyPr anchor="t">
            <a:noAutofit/>
          </a:bodyPr>
          <a:lstStyle>
            <a:lvl1pPr algn="l">
              <a:lnSpc>
                <a:spcPct val="100000"/>
              </a:lnSpc>
              <a:defRPr sz="1500">
                <a:solidFill>
                  <a:schemeClr val="accent1"/>
                </a:solidFill>
              </a:defRPr>
            </a:lvl1pPr>
          </a:lstStyle>
          <a:p>
            <a:r>
              <a:rPr lang="en-US" dirty="0"/>
              <a:t>SPEAKER NAME</a:t>
            </a:r>
          </a:p>
        </p:txBody>
      </p:sp>
      <p:sp>
        <p:nvSpPr>
          <p:cNvPr id="4" name="Content Placeholder 3"/>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t>
            </a:r>
            <a:r>
              <a:rPr lang="en-US" dirty="0" err="1"/>
              <a:t>Lub</a:t>
            </a:r>
            <a:r>
              <a:rPr lang="en-US" dirty="0"/>
              <a:t> Dub medium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accent4"/>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t>
            </a:r>
            <a:r>
              <a:rPr lang="en-US" dirty="0" err="1"/>
              <a:t>Lub</a:t>
            </a:r>
            <a:r>
              <a:rPr lang="en-US" dirty="0"/>
              <a:t> Dub medium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1995616" y="1266736"/>
            <a:ext cx="2226318" cy="337157"/>
          </a:xfrm>
        </p:spPr>
        <p:txBody>
          <a:bodyPr>
            <a:normAutofit/>
          </a:bodyPr>
          <a:lstStyle>
            <a:lvl1pPr>
              <a:defRPr sz="1500" b="1" i="0">
                <a:solidFill>
                  <a:schemeClr val="bg1"/>
                </a:solidFill>
                <a:latin typeface="Lub Dub Bold" panose="020B0603030403020204" pitchFamily="34" charset="77"/>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3949348" y="-1002677"/>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3984672" y="-782545"/>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564642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Ref idx="1001">
        <a:schemeClr val="bg2"/>
      </p:bgRef>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accent4"/>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accent4"/>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accent4"/>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accent4"/>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89" y="614723"/>
            <a:ext cx="6828720" cy="922084"/>
          </a:xfrm>
        </p:spPr>
        <p:txBody>
          <a:bodyPr/>
          <a:lstStyle>
            <a:lvl1pPr>
              <a:defRPr>
                <a:solidFill>
                  <a:schemeClr val="accent4"/>
                </a:solidFill>
              </a:defRPr>
            </a:lvl1pPr>
          </a:lstStyle>
          <a:p>
            <a:r>
              <a:rPr lang="en-US" dirty="0"/>
              <a:t>TITLE IS ALL CAPS AT 25 – 30PTS</a:t>
            </a:r>
          </a:p>
        </p:txBody>
      </p:sp>
      <p:sp>
        <p:nvSpPr>
          <p:cNvPr id="3" name="Content Placeholder 2"/>
          <p:cNvSpPr>
            <a:spLocks noGrp="1"/>
          </p:cNvSpPr>
          <p:nvPr>
            <p:ph idx="1" hasCustomPrompt="1"/>
          </p:nvPr>
        </p:nvSpPr>
        <p:spPr>
          <a:xfrm>
            <a:off x="437990" y="1536807"/>
            <a:ext cx="5962810" cy="2868139"/>
          </a:xfrm>
        </p:spPr>
        <p:txBody>
          <a:bodyPr/>
          <a:lstStyle/>
          <a:p>
            <a:pPr lvl="0"/>
            <a:r>
              <a:rPr lang="en-US" dirty="0"/>
              <a:t>Body copy is </a:t>
            </a:r>
            <a:r>
              <a:rPr lang="en-US" dirty="0" err="1"/>
              <a:t>Lub</a:t>
            </a:r>
            <a:r>
              <a:rPr lang="en-US" dirty="0"/>
              <a:t> Dub medium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t>
            </a:r>
            <a:r>
              <a:rPr lang="en-US" dirty="0" err="1"/>
              <a:t>Lub</a:t>
            </a:r>
            <a:r>
              <a:rPr lang="en-US" dirty="0"/>
              <a:t> Dub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Ref idx="1001">
        <a:schemeClr val="bg2"/>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6B231A0-06A5-4D47-A6E6-CB45BAC12AE3}"/>
              </a:ext>
            </a:extLst>
          </p:cNvPr>
          <p:cNvGrpSpPr/>
          <p:nvPr userDrawn="1"/>
        </p:nvGrpSpPr>
        <p:grpSpPr>
          <a:xfrm>
            <a:off x="5475859" y="-1287819"/>
            <a:ext cx="6221803" cy="6192004"/>
            <a:chOff x="5586413" y="-905629"/>
            <a:chExt cx="5858111" cy="5830054"/>
          </a:xfrm>
        </p:grpSpPr>
        <p:sp>
          <p:nvSpPr>
            <p:cNvPr id="5" name="Chord 4">
              <a:extLst>
                <a:ext uri="{FF2B5EF4-FFF2-40B4-BE49-F238E27FC236}">
                  <a16:creationId xmlns:a16="http://schemas.microsoft.com/office/drawing/2014/main" id="{2CD7D9F7-E6C8-ED42-8C36-A00DC97A4499}"/>
                </a:ext>
              </a:extLst>
            </p:cNvPr>
            <p:cNvSpPr/>
            <p:nvPr userDrawn="1"/>
          </p:nvSpPr>
          <p:spPr>
            <a:xfrm>
              <a:off x="5777071" y="-804862"/>
              <a:ext cx="5572125" cy="5572125"/>
            </a:xfrm>
            <a:prstGeom prst="chord">
              <a:avLst>
                <a:gd name="adj1" fmla="val 4286170"/>
                <a:gd name="adj2" fmla="val 17273589"/>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a:extLst>
                <a:ext uri="{FF2B5EF4-FFF2-40B4-BE49-F238E27FC236}">
                  <a16:creationId xmlns:a16="http://schemas.microsoft.com/office/drawing/2014/main" id="{204E6B56-60D4-014E-B3AA-FC5211D6F3B1}"/>
                </a:ext>
              </a:extLst>
            </p:cNvPr>
            <p:cNvSpPr/>
            <p:nvPr userDrawn="1"/>
          </p:nvSpPr>
          <p:spPr>
            <a:xfrm>
              <a:off x="5586413" y="-905629"/>
              <a:ext cx="5762783" cy="5762783"/>
            </a:xfrm>
            <a:prstGeom prst="chord">
              <a:avLst>
                <a:gd name="adj1" fmla="val 4107390"/>
                <a:gd name="adj2" fmla="val 174093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5F8F5873-0277-9A47-8D48-AA293D724088}"/>
                </a:ext>
              </a:extLst>
            </p:cNvPr>
            <p:cNvSpPr/>
            <p:nvPr userDrawn="1"/>
          </p:nvSpPr>
          <p:spPr>
            <a:xfrm>
              <a:off x="5681741" y="-838358"/>
              <a:ext cx="5762783" cy="5762783"/>
            </a:xfrm>
            <a:prstGeom prst="chord">
              <a:avLst>
                <a:gd name="adj1" fmla="val 4115296"/>
                <a:gd name="adj2" fmla="val 1748650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437990" y="614723"/>
            <a:ext cx="4823557" cy="922084"/>
          </a:xfrm>
        </p:spPr>
        <p:txBody>
          <a:bodyPr/>
          <a:lstStyle>
            <a:lvl1pPr>
              <a:defRPr>
                <a:solidFill>
                  <a:schemeClr val="accent4"/>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437991" y="1536807"/>
            <a:ext cx="4823557" cy="3095915"/>
          </a:xfrm>
        </p:spPr>
        <p:txBody>
          <a:bodyPr/>
          <a:lstStyle/>
          <a:p>
            <a:pPr lvl="0"/>
            <a:r>
              <a:rPr lang="en-US" dirty="0"/>
              <a:t>Body copy is </a:t>
            </a:r>
            <a:r>
              <a:rPr lang="en-US" dirty="0" err="1"/>
              <a:t>Lub</a:t>
            </a:r>
            <a:r>
              <a:rPr lang="en-US" dirty="0"/>
              <a:t> Dub medium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926208"/>
          </a:xfrm>
        </p:spPr>
        <p:txBody>
          <a:bodyPr/>
          <a:lstStyle/>
          <a:p>
            <a:r>
              <a:rPr lang="en-US" dirty="0"/>
              <a:t>TITLE IS ALL CAPS AT 25-30PTS</a:t>
            </a:r>
          </a:p>
        </p:txBody>
      </p:sp>
      <p:sp>
        <p:nvSpPr>
          <p:cNvPr id="3" name="Content Placeholder 2"/>
          <p:cNvSpPr>
            <a:spLocks noGrp="1"/>
          </p:cNvSpPr>
          <p:nvPr>
            <p:ph sz="half" idx="1" hasCustomPrompt="1"/>
          </p:nvPr>
        </p:nvSpPr>
        <p:spPr>
          <a:xfrm>
            <a:off x="437990" y="1540933"/>
            <a:ext cx="4010105" cy="3091790"/>
          </a:xfrm>
        </p:spPr>
        <p:txBody>
          <a:bodyPr/>
          <a:lstStyle/>
          <a:p>
            <a:pPr lvl="0"/>
            <a:r>
              <a:rPr lang="en-US" dirty="0"/>
              <a:t>Body copy is </a:t>
            </a:r>
            <a:r>
              <a:rPr lang="en-US" dirty="0" err="1"/>
              <a:t>Lub</a:t>
            </a:r>
            <a:r>
              <a:rPr lang="en-US" dirty="0"/>
              <a:t> Dub medium at 12pts</a:t>
            </a:r>
          </a:p>
        </p:txBody>
      </p:sp>
      <p:sp>
        <p:nvSpPr>
          <p:cNvPr id="4" name="Content Placeholder 3"/>
          <p:cNvSpPr>
            <a:spLocks noGrp="1"/>
          </p:cNvSpPr>
          <p:nvPr>
            <p:ph sz="half" idx="2" hasCustomPrompt="1"/>
          </p:nvPr>
        </p:nvSpPr>
        <p:spPr>
          <a:xfrm>
            <a:off x="4710722" y="1540931"/>
            <a:ext cx="4010105" cy="3091791"/>
          </a:xfrm>
        </p:spPr>
        <p:txBody>
          <a:body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t>
            </a:r>
            <a:r>
              <a:rPr lang="en-US" dirty="0" err="1"/>
              <a:t>Lub</a:t>
            </a:r>
            <a:r>
              <a:rPr lang="en-US" dirty="0"/>
              <a:t> Dub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990" y="614723"/>
            <a:ext cx="8268020" cy="806821"/>
          </a:xfrm>
          <a:prstGeom prst="rect">
            <a:avLst/>
          </a:prstGeom>
        </p:spPr>
        <p:txBody>
          <a:bodyPr vert="horz" lIns="91440" tIns="45720" rIns="91440" bIns="45720" rtlCol="0" anchor="t">
            <a:normAutofit/>
          </a:bodyPr>
          <a:lstStyle/>
          <a:p>
            <a:r>
              <a:rPr lang="en-US" dirty="0"/>
              <a:t>TITLE IS ALL CAPS AT 25-30PTS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t>
            </a:r>
            <a:r>
              <a:rPr lang="en-US" dirty="0" err="1"/>
              <a:t>Lub</a:t>
            </a:r>
            <a:r>
              <a:rPr lang="en-US" dirty="0"/>
              <a:t> Dub medium at 12pts</a:t>
            </a:r>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3" r:id="rId5"/>
    <p:sldLayoutId id="2147483694" r:id="rId6"/>
    <p:sldLayoutId id="2147483662" r:id="rId7"/>
    <p:sldLayoutId id="2147483678" r:id="rId8"/>
    <p:sldLayoutId id="2147483664" r:id="rId9"/>
    <p:sldLayoutId id="2147483671" r:id="rId10"/>
    <p:sldLayoutId id="2147483672" r:id="rId11"/>
    <p:sldLayoutId id="2147483696" r:id="rId12"/>
    <p:sldLayoutId id="2147483686" r:id="rId13"/>
    <p:sldLayoutId id="2147483673" r:id="rId14"/>
    <p:sldLayoutId id="2147483674" r:id="rId15"/>
    <p:sldLayoutId id="2147483680" r:id="rId16"/>
    <p:sldLayoutId id="2147483675"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Lst>
  <p:hf hdr="0" dt="0"/>
  <p:txStyles>
    <p:titleStyle>
      <a:lvl1pPr algn="l" defTabSz="685800" rtl="0" eaLnBrk="1" latinLnBrk="0" hangingPunct="1">
        <a:lnSpc>
          <a:spcPts val="3000"/>
        </a:lnSpc>
        <a:spcBef>
          <a:spcPct val="0"/>
        </a:spcBef>
        <a:buNone/>
        <a:defRPr sz="3000" b="1" i="0" kern="1200">
          <a:solidFill>
            <a:schemeClr val="accent4"/>
          </a:solidFill>
          <a:latin typeface="Lub Dub Bold" panose="020B0603030403020204" pitchFamily="34" charset="77"/>
          <a:ea typeface="+mj-ea"/>
          <a:cs typeface="+mj-cs"/>
        </a:defRPr>
      </a:lvl1pPr>
    </p:titleStyle>
    <p:bodyStyle>
      <a:lvl1pPr marL="0" indent="0" algn="l" defTabSz="685800" rtl="0" eaLnBrk="1" latinLnBrk="0" hangingPunct="1">
        <a:lnSpc>
          <a:spcPct val="90000"/>
        </a:lnSpc>
        <a:spcBef>
          <a:spcPts val="750"/>
        </a:spcBef>
        <a:buFontTx/>
        <a:buNone/>
        <a:defRPr sz="1200" kern="1200">
          <a:solidFill>
            <a:schemeClr val="tx1"/>
          </a:solidFill>
          <a:latin typeface="Lub Dub Medium" panose="020B0603030403020204" pitchFamily="34" charset="77"/>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0CE4E7-4A17-4CEA-AEE5-430C9934C42C}"/>
              </a:ext>
            </a:extLst>
          </p:cNvPr>
          <p:cNvSpPr/>
          <p:nvPr/>
        </p:nvSpPr>
        <p:spPr>
          <a:xfrm>
            <a:off x="0" y="5143500"/>
            <a:ext cx="91440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92D61E-4EF2-9041-8F44-38794650077F}"/>
              </a:ext>
            </a:extLst>
          </p:cNvPr>
          <p:cNvSpPr>
            <a:spLocks noGrp="1"/>
          </p:cNvSpPr>
          <p:nvPr>
            <p:ph type="title"/>
          </p:nvPr>
        </p:nvSpPr>
        <p:spPr>
          <a:xfrm>
            <a:off x="141743" y="97566"/>
            <a:ext cx="8458243" cy="687920"/>
          </a:xfrm>
        </p:spPr>
        <p:txBody>
          <a:bodyPr>
            <a:noAutofit/>
          </a:bodyPr>
          <a:lstStyle/>
          <a:p>
            <a:pPr algn="ctr">
              <a:lnSpc>
                <a:spcPct val="100000"/>
              </a:lnSpc>
            </a:pPr>
            <a:r>
              <a:rPr lang="en-US" sz="2000" dirty="0">
                <a:solidFill>
                  <a:schemeClr val="tx1"/>
                </a:solidFill>
                <a:latin typeface="Arial Narrow" panose="020B0606020202030204" pitchFamily="34" charset="0"/>
                <a:cs typeface="Arial" panose="020B0604020202020204" pitchFamily="34" charset="0"/>
              </a:rPr>
              <a:t>IVVE: Randomized Controlled Trial of Influenza Vaccine in Patients with Heart Failure to Reduce Adverse Vascular Events</a:t>
            </a:r>
          </a:p>
        </p:txBody>
      </p:sp>
      <p:sp>
        <p:nvSpPr>
          <p:cNvPr id="3" name="Content Placeholder 2">
            <a:extLst>
              <a:ext uri="{FF2B5EF4-FFF2-40B4-BE49-F238E27FC236}">
                <a16:creationId xmlns:a16="http://schemas.microsoft.com/office/drawing/2014/main" id="{3713F02E-6A54-CB4C-88AD-26EED42563D0}"/>
              </a:ext>
            </a:extLst>
          </p:cNvPr>
          <p:cNvSpPr>
            <a:spLocks noGrp="1"/>
          </p:cNvSpPr>
          <p:nvPr>
            <p:ph sz="half" idx="1"/>
          </p:nvPr>
        </p:nvSpPr>
        <p:spPr>
          <a:xfrm>
            <a:off x="202194" y="801056"/>
            <a:ext cx="3464931" cy="3715548"/>
          </a:xfrm>
        </p:spPr>
        <p:txBody>
          <a:bodyPr>
            <a:noAutofit/>
          </a:bodyPr>
          <a:lstStyle/>
          <a:p>
            <a:r>
              <a:rPr lang="en-US" sz="1100" b="1" dirty="0">
                <a:latin typeface="Arial Narrow" panose="020B0606020202030204" pitchFamily="34" charset="0"/>
                <a:cs typeface="Arial" panose="020B0604020202020204" pitchFamily="34" charset="0"/>
              </a:rPr>
              <a:t>Purpose</a:t>
            </a:r>
            <a:r>
              <a:rPr lang="en-US" sz="1100" dirty="0">
                <a:latin typeface="Arial Narrow" panose="020B0606020202030204" pitchFamily="34" charset="0"/>
                <a:cs typeface="Arial" panose="020B0604020202020204" pitchFamily="34" charset="0"/>
              </a:rPr>
              <a:t>: Multicenter clinical </a:t>
            </a:r>
            <a:r>
              <a:rPr lang="en-US" sz="1100" dirty="0">
                <a:effectLst/>
                <a:latin typeface="Arial Narrow" panose="020B0606020202030204" pitchFamily="34" charset="0"/>
                <a:ea typeface="Calibri" panose="020F0502020204030204" pitchFamily="34" charset="0"/>
                <a:cs typeface="Arial" panose="020B0604020202020204" pitchFamily="34" charset="0"/>
              </a:rPr>
              <a:t>trial assessed whether influenza vaccination (IV) prevented vascular events such as myocardial infarctions (MI) and stroke in patients with heart failure (HF). Adults with clinical HF were randomized to inactivated IV or saline placebo each year for 3 consecutive years and followed over 6 months for a composite of cardiovascular (CV) death, non-fatal MI, non-fatal stroke and hospitalizations </a:t>
            </a:r>
            <a:r>
              <a:rPr lang="en-US" sz="1100">
                <a:effectLst/>
                <a:latin typeface="Arial Narrow" panose="020B0606020202030204" pitchFamily="34" charset="0"/>
                <a:ea typeface="Calibri" panose="020F0502020204030204" pitchFamily="34" charset="0"/>
                <a:cs typeface="Arial" panose="020B0604020202020204" pitchFamily="34" charset="0"/>
              </a:rPr>
              <a:t>for HF using </a:t>
            </a:r>
            <a:r>
              <a:rPr lang="en-US" sz="1100" dirty="0">
                <a:effectLst/>
                <a:latin typeface="Arial Narrow" panose="020B0606020202030204" pitchFamily="34" charset="0"/>
                <a:ea typeface="Calibri" panose="020F0502020204030204" pitchFamily="34" charset="0"/>
                <a:cs typeface="Arial" panose="020B0604020202020204" pitchFamily="34" charset="0"/>
              </a:rPr>
              <a:t>standardized criteria. </a:t>
            </a:r>
          </a:p>
          <a:p>
            <a:r>
              <a:rPr lang="en-US" sz="1100" b="1" dirty="0">
                <a:latin typeface="Arial Narrow" panose="020B0606020202030204" pitchFamily="34" charset="0"/>
                <a:cs typeface="Arial" panose="020B0604020202020204" pitchFamily="34" charset="0"/>
              </a:rPr>
              <a:t>Trial Design</a:t>
            </a:r>
            <a:r>
              <a:rPr lang="en-US" sz="1100" dirty="0">
                <a:latin typeface="Arial Narrow" panose="020B0606020202030204" pitchFamily="34" charset="0"/>
                <a:cs typeface="Arial" panose="020B0604020202020204" pitchFamily="34" charset="0"/>
              </a:rPr>
              <a:t>: (N=5129) Randomized, parallel assignment, double blinding. </a:t>
            </a:r>
            <a:r>
              <a:rPr lang="en-US" sz="1100" u="sng" dirty="0">
                <a:latin typeface="Arial Narrow" panose="020B0606020202030204" pitchFamily="34" charset="0"/>
                <a:cs typeface="Arial" panose="020B0604020202020204" pitchFamily="34" charset="0"/>
              </a:rPr>
              <a:t>&gt;</a:t>
            </a:r>
            <a:r>
              <a:rPr lang="en-US" sz="1100" dirty="0">
                <a:latin typeface="Arial Narrow" panose="020B0606020202030204" pitchFamily="34" charset="0"/>
                <a:cs typeface="Arial" panose="020B0604020202020204" pitchFamily="34" charset="0"/>
              </a:rPr>
              <a:t> 18 y, clinical diagnosis of HF, NYHA class II-IV, mean age = 57y, female = 51%, 23% diabetes, follow-up 36 mo. India 23%, China 14%, Africa 40%. </a:t>
            </a:r>
          </a:p>
          <a:p>
            <a:r>
              <a:rPr lang="en-US" sz="1100" b="1" dirty="0">
                <a:latin typeface="Arial Narrow" panose="020B0606020202030204" pitchFamily="34" charset="0"/>
                <a:cs typeface="Arial" panose="020B0604020202020204" pitchFamily="34" charset="0"/>
              </a:rPr>
              <a:t>Primary Endpoints</a:t>
            </a:r>
            <a:r>
              <a:rPr lang="en-US" sz="1100" dirty="0">
                <a:latin typeface="Arial Narrow" panose="020B0606020202030204" pitchFamily="34" charset="0"/>
                <a:cs typeface="Arial" panose="020B0604020202020204" pitchFamily="34" charset="0"/>
              </a:rPr>
              <a:t>: Composite of CV death, non-fatal MI, non-fatal stroke, hospitalizations for HF using standardized criteria.</a:t>
            </a:r>
          </a:p>
          <a:p>
            <a:r>
              <a:rPr lang="en-US" sz="1100" b="1" dirty="0">
                <a:latin typeface="Arial Narrow" panose="020B0606020202030204" pitchFamily="34" charset="0"/>
                <a:cs typeface="Arial" panose="020B0604020202020204" pitchFamily="34" charset="0"/>
              </a:rPr>
              <a:t>Secondary Endpoints</a:t>
            </a:r>
            <a:r>
              <a:rPr lang="en-US" sz="1100" dirty="0">
                <a:latin typeface="Arial Narrow" panose="020B0606020202030204" pitchFamily="34" charset="0"/>
                <a:cs typeface="Arial" panose="020B0604020202020204" pitchFamily="34" charset="0"/>
              </a:rPr>
              <a:t>: CV death, all-cause mortality, non-fatal MI, all hospitalizations, pneumonia.</a:t>
            </a:r>
          </a:p>
          <a:p>
            <a:r>
              <a:rPr lang="en-US" sz="1100" b="1" dirty="0">
                <a:latin typeface="Arial Narrow" panose="020B0606020202030204" pitchFamily="34" charset="0"/>
                <a:cs typeface="Arial" panose="020B0604020202020204" pitchFamily="34" charset="0"/>
              </a:rPr>
              <a:t>Key Takeaways for the Clinician</a:t>
            </a:r>
            <a:r>
              <a:rPr lang="en-US" sz="1100" dirty="0">
                <a:latin typeface="Arial Narrow" panose="020B0606020202030204" pitchFamily="34" charset="0"/>
                <a:cs typeface="Arial" panose="020B0604020202020204" pitchFamily="34" charset="0"/>
              </a:rPr>
              <a:t>: IV among patients with symptomatic HF in LMICs did not result in a reduction in CV outcomes compared with placebo. All hospitalizations and pneumonia were reduced. Reductions in the primary endpoint were noted during peak influenza season.</a:t>
            </a:r>
          </a:p>
        </p:txBody>
      </p:sp>
      <p:graphicFrame>
        <p:nvGraphicFramePr>
          <p:cNvPr id="11" name="Table 10">
            <a:extLst>
              <a:ext uri="{FF2B5EF4-FFF2-40B4-BE49-F238E27FC236}">
                <a16:creationId xmlns:a16="http://schemas.microsoft.com/office/drawing/2014/main" id="{5CF230A0-4777-42A1-9C04-F84CA4894AED}"/>
              </a:ext>
            </a:extLst>
          </p:cNvPr>
          <p:cNvGraphicFramePr>
            <a:graphicFrameLocks noGrp="1"/>
          </p:cNvGraphicFramePr>
          <p:nvPr>
            <p:extLst>
              <p:ext uri="{D42A27DB-BD31-4B8C-83A1-F6EECF244321}">
                <p14:modId xmlns:p14="http://schemas.microsoft.com/office/powerpoint/2010/main" val="1875970042"/>
              </p:ext>
            </p:extLst>
          </p:nvPr>
        </p:nvGraphicFramePr>
        <p:xfrm>
          <a:off x="3734927" y="842918"/>
          <a:ext cx="5206879" cy="4222916"/>
        </p:xfrm>
        <a:graphic>
          <a:graphicData uri="http://schemas.openxmlformats.org/drawingml/2006/table">
            <a:tbl>
              <a:tblPr firstRow="1" bandRow="1">
                <a:tableStyleId>{5C22544A-7EE6-4342-B048-85BDC9FD1C3A}</a:tableStyleId>
              </a:tblPr>
              <a:tblGrid>
                <a:gridCol w="2063861">
                  <a:extLst>
                    <a:ext uri="{9D8B030D-6E8A-4147-A177-3AD203B41FA5}">
                      <a16:colId xmlns:a16="http://schemas.microsoft.com/office/drawing/2014/main" val="20000"/>
                    </a:ext>
                  </a:extLst>
                </a:gridCol>
                <a:gridCol w="712521">
                  <a:extLst>
                    <a:ext uri="{9D8B030D-6E8A-4147-A177-3AD203B41FA5}">
                      <a16:colId xmlns:a16="http://schemas.microsoft.com/office/drawing/2014/main" val="396878878"/>
                    </a:ext>
                  </a:extLst>
                </a:gridCol>
                <a:gridCol w="868690">
                  <a:extLst>
                    <a:ext uri="{9D8B030D-6E8A-4147-A177-3AD203B41FA5}">
                      <a16:colId xmlns:a16="http://schemas.microsoft.com/office/drawing/2014/main" val="4036518870"/>
                    </a:ext>
                  </a:extLst>
                </a:gridCol>
                <a:gridCol w="879153">
                  <a:extLst>
                    <a:ext uri="{9D8B030D-6E8A-4147-A177-3AD203B41FA5}">
                      <a16:colId xmlns:a16="http://schemas.microsoft.com/office/drawing/2014/main" val="2147779136"/>
                    </a:ext>
                  </a:extLst>
                </a:gridCol>
                <a:gridCol w="682654">
                  <a:extLst>
                    <a:ext uri="{9D8B030D-6E8A-4147-A177-3AD203B41FA5}">
                      <a16:colId xmlns:a16="http://schemas.microsoft.com/office/drawing/2014/main" val="20004"/>
                    </a:ext>
                  </a:extLst>
                </a:gridCol>
              </a:tblGrid>
              <a:tr h="338464">
                <a:tc>
                  <a:txBody>
                    <a:bodyPr/>
                    <a:lstStyle/>
                    <a:p>
                      <a:endParaRPr lang="en-US" sz="1050" dirty="0">
                        <a:latin typeface="Arial Narrow" panose="020B0606020202030204" pitchFamily="34" charset="0"/>
                        <a:cs typeface="Arial" panose="020B0604020202020204" pitchFamily="34" charset="0"/>
                      </a:endParaRPr>
                    </a:p>
                  </a:txBody>
                  <a:tcPr marL="91447" marR="91447" marT="45723" marB="45723">
                    <a:solidFill>
                      <a:srgbClr val="C10E21"/>
                    </a:solidFill>
                  </a:tcPr>
                </a:tc>
                <a:tc>
                  <a:txBody>
                    <a:bodyPr/>
                    <a:lstStyle/>
                    <a:p>
                      <a:pPr algn="ctr"/>
                      <a:r>
                        <a:rPr lang="en-US" sz="1050" dirty="0">
                          <a:latin typeface="Arial Narrow" panose="020B0606020202030204" pitchFamily="34" charset="0"/>
                          <a:cs typeface="Arial" panose="020B0604020202020204" pitchFamily="34" charset="0"/>
                        </a:rPr>
                        <a:t>Control</a:t>
                      </a:r>
                    </a:p>
                  </a:txBody>
                  <a:tcPr marL="91447" marR="91447" marT="45723" marB="45723">
                    <a:solidFill>
                      <a:srgbClr val="C10E21"/>
                    </a:solidFill>
                  </a:tcPr>
                </a:tc>
                <a:tc>
                  <a:txBody>
                    <a:bodyPr/>
                    <a:lstStyle/>
                    <a:p>
                      <a:pPr algn="ctr"/>
                      <a:r>
                        <a:rPr lang="en-US" sz="1050" dirty="0">
                          <a:latin typeface="Arial Narrow" panose="020B0606020202030204" pitchFamily="34" charset="0"/>
                          <a:cs typeface="Arial" panose="020B0604020202020204" pitchFamily="34" charset="0"/>
                        </a:rPr>
                        <a:t>Intervention</a:t>
                      </a:r>
                    </a:p>
                  </a:txBody>
                  <a:tcPr marL="91447" marR="91447" marT="45723" marB="45723">
                    <a:solidFill>
                      <a:srgbClr val="C10E21"/>
                    </a:solidFill>
                  </a:tcPr>
                </a:tc>
                <a:tc>
                  <a:txBody>
                    <a:bodyPr/>
                    <a:lstStyle/>
                    <a:p>
                      <a:pPr algn="ctr"/>
                      <a:r>
                        <a:rPr lang="en-US" sz="1050" dirty="0">
                          <a:latin typeface="Arial Narrow" panose="020B0606020202030204" pitchFamily="34" charset="0"/>
                          <a:cs typeface="Arial" panose="020B0604020202020204" pitchFamily="34" charset="0"/>
                        </a:rPr>
                        <a:t>HR</a:t>
                      </a:r>
                      <a:r>
                        <a:rPr lang="sr-Latn-RS" sz="1050" dirty="0">
                          <a:latin typeface="Arial Narrow" panose="020B0606020202030204" pitchFamily="34" charset="0"/>
                          <a:cs typeface="Arial" panose="020B0604020202020204" pitchFamily="34" charset="0"/>
                        </a:rPr>
                        <a:t> or OR</a:t>
                      </a:r>
                      <a:endParaRPr lang="en-US" sz="1050" dirty="0">
                        <a:latin typeface="Arial Narrow" panose="020B0606020202030204" pitchFamily="34" charset="0"/>
                        <a:cs typeface="Arial" panose="020B0604020202020204" pitchFamily="34" charset="0"/>
                      </a:endParaRPr>
                    </a:p>
                    <a:p>
                      <a:pPr algn="ctr"/>
                      <a:r>
                        <a:rPr lang="en-US" sz="1050" dirty="0">
                          <a:latin typeface="Arial Narrow" panose="020B0606020202030204" pitchFamily="34" charset="0"/>
                          <a:cs typeface="Arial" panose="020B0604020202020204" pitchFamily="34" charset="0"/>
                        </a:rPr>
                        <a:t>(95%CI)</a:t>
                      </a:r>
                    </a:p>
                  </a:txBody>
                  <a:tcPr marL="91447" marR="91447" marT="45723" marB="45723">
                    <a:solidFill>
                      <a:srgbClr val="C10E21"/>
                    </a:solidFill>
                  </a:tcPr>
                </a:tc>
                <a:tc>
                  <a:txBody>
                    <a:bodyPr/>
                    <a:lstStyle/>
                    <a:p>
                      <a:pPr algn="ctr"/>
                      <a:r>
                        <a:rPr lang="en-US" sz="1050" dirty="0">
                          <a:latin typeface="Arial Narrow" panose="020B0606020202030204" pitchFamily="34" charset="0"/>
                          <a:cs typeface="Arial" panose="020B0604020202020204" pitchFamily="34" charset="0"/>
                        </a:rPr>
                        <a:t>P value</a:t>
                      </a:r>
                    </a:p>
                  </a:txBody>
                  <a:tcPr marL="91447" marR="91447" marT="45723" marB="45723">
                    <a:solidFill>
                      <a:srgbClr val="C10E21"/>
                    </a:solidFill>
                  </a:tcPr>
                </a:tc>
                <a:extLst>
                  <a:ext uri="{0D108BD9-81ED-4DB2-BD59-A6C34878D82A}">
                    <a16:rowId xmlns:a16="http://schemas.microsoft.com/office/drawing/2014/main" val="10000"/>
                  </a:ext>
                </a:extLst>
              </a:tr>
              <a:tr h="20891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Narrow" panose="020B0606020202030204" pitchFamily="34" charset="0"/>
                          <a:cs typeface="Arial" panose="020B0604020202020204" pitchFamily="34" charset="0"/>
                        </a:rPr>
                        <a:t>N=5129 (Influenza vaccine N=2560, Control N=2569)</a:t>
                      </a:r>
                    </a:p>
                  </a:txBody>
                  <a:tcPr marL="91447" marR="91447" marT="45723" marB="45723">
                    <a:solidFill>
                      <a:srgbClr val="C0C0C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50" dirty="0">
                        <a:latin typeface="Arial" panose="020B0604020202020204" pitchFamily="34" charset="0"/>
                        <a:cs typeface="Arial" panose="020B0604020202020204" pitchFamily="34" charset="0"/>
                      </a:endParaRPr>
                    </a:p>
                  </a:txBody>
                  <a:tcPr marL="91447" marR="91447" marT="45723" marB="45723">
                    <a:solidFill>
                      <a:srgbClr val="C0C0C1"/>
                    </a:solidFill>
                  </a:tcPr>
                </a:tc>
                <a:extLst>
                  <a:ext uri="{0D108BD9-81ED-4DB2-BD59-A6C34878D82A}">
                    <a16:rowId xmlns:a16="http://schemas.microsoft.com/office/drawing/2014/main" val="862504607"/>
                  </a:ext>
                </a:extLst>
              </a:tr>
              <a:tr h="212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Narrow" panose="020B0606020202030204" pitchFamily="34" charset="0"/>
                          <a:cs typeface="Arial" panose="020B0604020202020204" pitchFamily="34" charset="0"/>
                        </a:rPr>
                        <a:t>Primary Endpoints</a:t>
                      </a:r>
                    </a:p>
                  </a:txBody>
                  <a:tcPr marL="91447" marR="91447" marT="45723" marB="45723">
                    <a:solidFill>
                      <a:srgbClr val="C0C0C1"/>
                    </a:solidFill>
                  </a:tcPr>
                </a:tc>
                <a:tc>
                  <a:txBody>
                    <a:bodyPr/>
                    <a:lstStyle/>
                    <a:p>
                      <a:pPr algn="ctr"/>
                      <a:endParaRPr lang="en-US"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tc>
                  <a:txBody>
                    <a:bodyPr/>
                    <a:lstStyle/>
                    <a:p>
                      <a:pPr algn="ctr"/>
                      <a:endParaRPr lang="en-US"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tc>
                  <a:txBody>
                    <a:bodyPr/>
                    <a:lstStyle/>
                    <a:p>
                      <a:pPr algn="ctr"/>
                      <a:endParaRPr lang="en-GB"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tc>
                  <a:txBody>
                    <a:bodyPr/>
                    <a:lstStyle/>
                    <a:p>
                      <a:pPr algn="ctr"/>
                      <a:endParaRPr lang="en-US"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extLst>
                  <a:ext uri="{0D108BD9-81ED-4DB2-BD59-A6C34878D82A}">
                    <a16:rowId xmlns:a16="http://schemas.microsoft.com/office/drawing/2014/main" val="10001"/>
                  </a:ext>
                </a:extLst>
              </a:tr>
              <a:tr h="400676">
                <a:tc>
                  <a:txBody>
                    <a:bodyPr/>
                    <a:lstStyle/>
                    <a:p>
                      <a:r>
                        <a:rPr lang="en-US" sz="1050" b="0" dirty="0">
                          <a:latin typeface="Arial Narrow" panose="020B0606020202030204" pitchFamily="34" charset="0"/>
                          <a:cs typeface="Arial" panose="020B0604020202020204" pitchFamily="34" charset="0"/>
                        </a:rPr>
                        <a:t>Total: CV death, non-fatal MI, non-fatal stroke </a:t>
                      </a: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16%</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14.8%</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0.93, 0.81-1.07</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b="0" dirty="0">
                          <a:latin typeface="Arial Narrow" panose="020B0606020202030204" pitchFamily="34" charset="0"/>
                          <a:cs typeface="Arial" panose="020B0604020202020204" pitchFamily="34" charset="0"/>
                        </a:rPr>
                        <a:t>0.30</a:t>
                      </a:r>
                    </a:p>
                  </a:txBody>
                  <a:tcPr marL="91447" marR="91447" marT="45723" marB="45723">
                    <a:solidFill>
                      <a:srgbClr val="E8E8E8"/>
                    </a:solidFill>
                  </a:tcPr>
                </a:tc>
                <a:extLst>
                  <a:ext uri="{0D108BD9-81ED-4DB2-BD59-A6C34878D82A}">
                    <a16:rowId xmlns:a16="http://schemas.microsoft.com/office/drawing/2014/main" val="10002"/>
                  </a:ext>
                </a:extLst>
              </a:tr>
              <a:tr h="467685">
                <a:tc>
                  <a:txBody>
                    <a:bodyPr/>
                    <a:lstStyle/>
                    <a:p>
                      <a:r>
                        <a:rPr lang="en-US" sz="1050" b="0" dirty="0">
                          <a:latin typeface="Arial Narrow" panose="020B0606020202030204" pitchFamily="34" charset="0"/>
                          <a:cs typeface="Arial" panose="020B0604020202020204" pitchFamily="34" charset="0"/>
                        </a:rPr>
                        <a:t>Peak Influenza Season:</a:t>
                      </a:r>
                    </a:p>
                    <a:p>
                      <a:r>
                        <a:rPr lang="en-US" sz="1050" b="0" dirty="0">
                          <a:latin typeface="Arial Narrow" panose="020B0606020202030204" pitchFamily="34" charset="0"/>
                          <a:cs typeface="Arial" panose="020B0604020202020204" pitchFamily="34" charset="0"/>
                        </a:rPr>
                        <a:t>CV death, non-fatal MI, non-fatal stroke </a:t>
                      </a: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9.4%</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7.7%</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a:latin typeface="Arial Narrow" panose="020B0606020202030204" pitchFamily="34" charset="0"/>
                          <a:cs typeface="Arial" panose="020B0604020202020204" pitchFamily="34" charset="0"/>
                        </a:rPr>
                        <a:t>0.82, 0.68-0.99</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b="0" dirty="0">
                          <a:latin typeface="Arial Narrow" panose="020B0606020202030204" pitchFamily="34" charset="0"/>
                          <a:cs typeface="Arial" panose="020B0604020202020204" pitchFamily="34" charset="0"/>
                        </a:rPr>
                        <a:t>NS</a:t>
                      </a:r>
                    </a:p>
                  </a:txBody>
                  <a:tcPr marL="91447" marR="91447" marT="45723" marB="45723">
                    <a:solidFill>
                      <a:srgbClr val="E8E8E8"/>
                    </a:solidFill>
                  </a:tcPr>
                </a:tc>
                <a:extLst>
                  <a:ext uri="{0D108BD9-81ED-4DB2-BD59-A6C34878D82A}">
                    <a16:rowId xmlns:a16="http://schemas.microsoft.com/office/drawing/2014/main" val="1427482951"/>
                  </a:ext>
                </a:extLst>
              </a:tr>
              <a:tr h="531185">
                <a:tc>
                  <a:txBody>
                    <a:bodyPr/>
                    <a:lstStyle/>
                    <a:p>
                      <a:r>
                        <a:rPr lang="en-US" sz="1050" b="0" dirty="0">
                          <a:latin typeface="Arial Narrow" panose="020B0606020202030204" pitchFamily="34" charset="0"/>
                          <a:cs typeface="Arial" panose="020B0604020202020204" pitchFamily="34" charset="0"/>
                        </a:rPr>
                        <a:t>Non-Peak Influenza Season:</a:t>
                      </a:r>
                    </a:p>
                    <a:p>
                      <a:r>
                        <a:rPr lang="en-US" sz="1050" b="0" dirty="0">
                          <a:latin typeface="Arial Narrow" panose="020B0606020202030204" pitchFamily="34" charset="0"/>
                          <a:cs typeface="Arial" panose="020B0604020202020204" pitchFamily="34" charset="0"/>
                        </a:rPr>
                        <a:t>CV death, non-fatal MI, non-fatal stroke </a:t>
                      </a: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6.9%</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7.5%</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1.08, 0.88-1.33 </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b="0" dirty="0">
                          <a:latin typeface="Arial Narrow" panose="020B0606020202030204" pitchFamily="34" charset="0"/>
                          <a:cs typeface="Arial" panose="020B0604020202020204" pitchFamily="34" charset="0"/>
                        </a:rPr>
                        <a:t>NS</a:t>
                      </a:r>
                    </a:p>
                  </a:txBody>
                  <a:tcPr marL="91447" marR="91447" marT="45723" marB="45723">
                    <a:solidFill>
                      <a:srgbClr val="E8E8E8"/>
                    </a:solidFill>
                  </a:tcPr>
                </a:tc>
                <a:extLst>
                  <a:ext uri="{0D108BD9-81ED-4DB2-BD59-A6C34878D82A}">
                    <a16:rowId xmlns:a16="http://schemas.microsoft.com/office/drawing/2014/main" val="1157638271"/>
                  </a:ext>
                </a:extLst>
              </a:tr>
              <a:tr h="258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latin typeface="Arial Narrow" panose="020B0606020202030204" pitchFamily="34" charset="0"/>
                          <a:cs typeface="Arial" panose="020B0604020202020204" pitchFamily="34" charset="0"/>
                        </a:rPr>
                        <a:t>Secondary Endpoints</a:t>
                      </a:r>
                    </a:p>
                  </a:txBody>
                  <a:tcPr marL="91447" marR="91447" marT="45723" marB="45723">
                    <a:solidFill>
                      <a:srgbClr val="C0C0C1"/>
                    </a:solidFill>
                  </a:tcPr>
                </a:tc>
                <a:tc>
                  <a:txBody>
                    <a:bodyPr/>
                    <a:lstStyle/>
                    <a:p>
                      <a:pPr algn="ctr"/>
                      <a:endParaRPr lang="en-US"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tc>
                  <a:txBody>
                    <a:bodyPr/>
                    <a:lstStyle/>
                    <a:p>
                      <a:pPr algn="ctr"/>
                      <a:endParaRPr lang="en-US"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tc>
                  <a:txBody>
                    <a:bodyPr/>
                    <a:lstStyle/>
                    <a:p>
                      <a:pPr algn="ctr"/>
                      <a:endParaRPr lang="en-GB"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tc>
                  <a:txBody>
                    <a:bodyPr/>
                    <a:lstStyle/>
                    <a:p>
                      <a:pPr algn="ctr"/>
                      <a:endParaRPr lang="en-US" sz="1050" dirty="0">
                        <a:latin typeface="Arial Narrow" panose="020B0606020202030204" pitchFamily="34" charset="0"/>
                        <a:cs typeface="Arial" panose="020B0604020202020204" pitchFamily="34" charset="0"/>
                      </a:endParaRPr>
                    </a:p>
                  </a:txBody>
                  <a:tcPr marL="91447" marR="91447" marT="45723" marB="45723">
                    <a:solidFill>
                      <a:srgbClr val="C0C0C1"/>
                    </a:solidFill>
                  </a:tcPr>
                </a:tc>
                <a:extLst>
                  <a:ext uri="{0D108BD9-81ED-4DB2-BD59-A6C34878D82A}">
                    <a16:rowId xmlns:a16="http://schemas.microsoft.com/office/drawing/2014/main" val="10003"/>
                  </a:ext>
                </a:extLst>
              </a:tr>
              <a:tr h="348858">
                <a:tc>
                  <a:txBody>
                    <a:bodyPr/>
                    <a:lstStyle/>
                    <a:p>
                      <a:r>
                        <a:rPr lang="en-US" sz="1050" dirty="0">
                          <a:latin typeface="Arial Narrow" panose="020B0606020202030204" pitchFamily="34" charset="0"/>
                          <a:cs typeface="Arial" panose="020B0604020202020204" pitchFamily="34" charset="0"/>
                        </a:rPr>
                        <a:t>CV death, all-cause mortality, non-fatal MI, all hospitalizations, pneumonia</a:t>
                      </a: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22.1%</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20.3%</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endParaRPr lang="en-GB"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dirty="0">
                          <a:latin typeface="Arial Narrow" panose="020B0606020202030204" pitchFamily="34" charset="0"/>
                          <a:cs typeface="Arial" panose="020B0604020202020204" pitchFamily="34" charset="0"/>
                        </a:rPr>
                        <a:t>0.13</a:t>
                      </a:r>
                    </a:p>
                  </a:txBody>
                  <a:tcPr marL="91447" marR="91447" marT="45723" marB="45723">
                    <a:solidFill>
                      <a:srgbClr val="E8E8E8"/>
                    </a:solidFill>
                  </a:tcPr>
                </a:tc>
                <a:extLst>
                  <a:ext uri="{0D108BD9-81ED-4DB2-BD59-A6C34878D82A}">
                    <a16:rowId xmlns:a16="http://schemas.microsoft.com/office/drawing/2014/main" val="132491122"/>
                  </a:ext>
                </a:extLst>
              </a:tr>
              <a:tr h="261043">
                <a:tc>
                  <a:txBody>
                    <a:bodyPr/>
                    <a:lstStyle/>
                    <a:p>
                      <a:r>
                        <a:rPr lang="en-US" sz="1050" dirty="0">
                          <a:latin typeface="Arial Narrow" panose="020B0606020202030204" pitchFamily="34" charset="0"/>
                          <a:cs typeface="Arial" panose="020B0604020202020204" pitchFamily="34" charset="0"/>
                        </a:rPr>
                        <a:t>All cause mortality</a:t>
                      </a: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18.4%</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a:latin typeface="Arial Narrow" panose="020B0606020202030204" pitchFamily="34" charset="0"/>
                          <a:cs typeface="Arial" panose="020B0604020202020204" pitchFamily="34" charset="0"/>
                        </a:rPr>
                        <a:t>16.7%</a:t>
                      </a:r>
                      <a:endParaRPr lang="en-US"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endParaRPr lang="en-GB"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dirty="0">
                          <a:latin typeface="Arial Narrow" panose="020B0606020202030204" pitchFamily="34" charset="0"/>
                          <a:cs typeface="Arial" panose="020B0604020202020204" pitchFamily="34" charset="0"/>
                        </a:rPr>
                        <a:t>0.13</a:t>
                      </a:r>
                    </a:p>
                  </a:txBody>
                  <a:tcPr marL="91447" marR="91447" marT="45723" marB="45723">
                    <a:solidFill>
                      <a:srgbClr val="E8E8E8"/>
                    </a:solidFill>
                  </a:tcPr>
                </a:tc>
                <a:extLst>
                  <a:ext uri="{0D108BD9-81ED-4DB2-BD59-A6C34878D82A}">
                    <a16:rowId xmlns:a16="http://schemas.microsoft.com/office/drawing/2014/main" val="10004"/>
                  </a:ext>
                </a:extLst>
              </a:tr>
              <a:tr h="187763">
                <a:tc>
                  <a:txBody>
                    <a:bodyPr/>
                    <a:lstStyle/>
                    <a:p>
                      <a:r>
                        <a:rPr lang="en-US" sz="1050" dirty="0">
                          <a:latin typeface="Arial Narrow" panose="020B0606020202030204" pitchFamily="34" charset="0"/>
                          <a:cs typeface="Arial" panose="020B0604020202020204" pitchFamily="34" charset="0"/>
                        </a:rPr>
                        <a:t>Pneumonia</a:t>
                      </a:r>
                    </a:p>
                  </a:txBody>
                  <a:tcPr marL="91447" marR="91447" marT="45723" marB="45723">
                    <a:solidFill>
                      <a:srgbClr val="E8E8E8"/>
                    </a:solidFill>
                  </a:tcPr>
                </a:tc>
                <a:tc>
                  <a:txBody>
                    <a:bodyPr/>
                    <a:lstStyle/>
                    <a:p>
                      <a:pPr algn="ctr"/>
                      <a:r>
                        <a:rPr lang="en-US" sz="1050" dirty="0">
                          <a:latin typeface="Arial Narrow" panose="020B0606020202030204" pitchFamily="34" charset="0"/>
                          <a:cs typeface="Arial" panose="020B0604020202020204" pitchFamily="34" charset="0"/>
                        </a:rPr>
                        <a:t>4.0%</a:t>
                      </a:r>
                    </a:p>
                  </a:txBody>
                  <a:tcPr marL="91447" marR="91447" marT="45723" marB="45723">
                    <a:solidFill>
                      <a:srgbClr val="E8E8E8"/>
                    </a:solidFill>
                  </a:tcPr>
                </a:tc>
                <a:tc>
                  <a:txBody>
                    <a:bodyPr/>
                    <a:lstStyle/>
                    <a:p>
                      <a:pPr algn="ctr"/>
                      <a:r>
                        <a:rPr lang="en-US" sz="1050" dirty="0">
                          <a:latin typeface="Arial Narrow" panose="020B0606020202030204" pitchFamily="34" charset="0"/>
                          <a:cs typeface="Arial" panose="020B0604020202020204" pitchFamily="34" charset="0"/>
                        </a:rPr>
                        <a:t>2.4%</a:t>
                      </a:r>
                    </a:p>
                  </a:txBody>
                  <a:tcPr marL="91447" marR="91447" marT="45723" marB="45723">
                    <a:solidFill>
                      <a:srgbClr val="E8E8E8"/>
                    </a:solidFill>
                  </a:tcPr>
                </a:tc>
                <a:tc>
                  <a:txBody>
                    <a:bodyPr/>
                    <a:lstStyle/>
                    <a:p>
                      <a:pPr algn="ctr"/>
                      <a:endParaRPr lang="en-GB" sz="1050" dirty="0">
                        <a:latin typeface="Arial Narrow" panose="020B0606020202030204" pitchFamily="34" charset="0"/>
                        <a:cs typeface="Arial" panose="020B0604020202020204" pitchFamily="34" charset="0"/>
                      </a:endParaRPr>
                    </a:p>
                  </a:txBody>
                  <a:tcPr marL="91447" marR="91447" marT="45723" marB="45723">
                    <a:solidFill>
                      <a:srgbClr val="E8E8E8"/>
                    </a:solidFill>
                  </a:tcPr>
                </a:tc>
                <a:tc>
                  <a:txBody>
                    <a:bodyPr/>
                    <a:lstStyle/>
                    <a:p>
                      <a:pPr algn="ctr"/>
                      <a:r>
                        <a:rPr lang="en-US" sz="1050" dirty="0">
                          <a:latin typeface="Arial Narrow" panose="020B0606020202030204" pitchFamily="34" charset="0"/>
                          <a:cs typeface="Arial" panose="020B0604020202020204" pitchFamily="34" charset="0"/>
                        </a:rPr>
                        <a:t>0.0006</a:t>
                      </a:r>
                    </a:p>
                  </a:txBody>
                  <a:tcPr marL="91447" marR="91447" marT="45723" marB="45723">
                    <a:solidFill>
                      <a:srgbClr val="E8E8E8"/>
                    </a:solidFill>
                  </a:tcPr>
                </a:tc>
                <a:extLst>
                  <a:ext uri="{0D108BD9-81ED-4DB2-BD59-A6C34878D82A}">
                    <a16:rowId xmlns:a16="http://schemas.microsoft.com/office/drawing/2014/main" val="3010426532"/>
                  </a:ext>
                </a:extLst>
              </a:tr>
              <a:tr h="48324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dk1"/>
                          </a:solidFill>
                          <a:latin typeface="Arial Narrow" panose="020B0606020202030204" pitchFamily="34" charset="0"/>
                          <a:ea typeface="+mn-ea"/>
                          <a:cs typeface="Arial" panose="020B0604020202020204" pitchFamily="34" charset="0"/>
                        </a:rPr>
                        <a:t>Results:</a:t>
                      </a:r>
                      <a:r>
                        <a:rPr lang="sr-Latn-RS" sz="1050" b="1" kern="1200" dirty="0">
                          <a:solidFill>
                            <a:schemeClr val="dk1"/>
                          </a:solidFill>
                          <a:latin typeface="Arial Narrow" panose="020B0606020202030204" pitchFamily="34" charset="0"/>
                          <a:ea typeface="+mn-ea"/>
                          <a:cs typeface="Arial" panose="020B0604020202020204" pitchFamily="34" charset="0"/>
                        </a:rPr>
                        <a:t> </a:t>
                      </a:r>
                      <a:r>
                        <a:rPr lang="en-US" sz="1050" dirty="0">
                          <a:latin typeface="Arial Narrow" panose="020B0606020202030204" pitchFamily="34" charset="0"/>
                          <a:cs typeface="Arial" panose="020B0604020202020204" pitchFamily="34" charset="0"/>
                        </a:rPr>
                        <a:t>IV among patients with symptomatic HF in LMICs did not result in a reduction in CV outcomes compared with placebo. All hospitalizations and pneumonia were reduced. Reductions in the primary endpoint were noted during peak influenza season.</a:t>
                      </a:r>
                      <a:endParaRPr lang="en-US" sz="1050" b="1" kern="1200" dirty="0">
                        <a:solidFill>
                          <a:schemeClr val="dk1"/>
                        </a:solidFill>
                        <a:latin typeface="Arial Narrow" panose="020B0606020202030204" pitchFamily="34" charset="0"/>
                        <a:ea typeface="+mn-ea"/>
                        <a:cs typeface="Arial" panose="020B0604020202020204" pitchFamily="34" charset="0"/>
                      </a:endParaRPr>
                    </a:p>
                  </a:txBody>
                  <a:tcPr marL="91447" marR="91447" marT="45723" marB="45723">
                    <a:solidFill>
                      <a:srgbClr val="C0C0C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n-ea"/>
                        <a:cs typeface="+mn-cs"/>
                      </a:endParaRPr>
                    </a:p>
                  </a:txBody>
                  <a:tcPr/>
                </a:tc>
                <a:extLst>
                  <a:ext uri="{0D108BD9-81ED-4DB2-BD59-A6C34878D82A}">
                    <a16:rowId xmlns:a16="http://schemas.microsoft.com/office/drawing/2014/main" val="10008"/>
                  </a:ext>
                </a:extLst>
              </a:tr>
            </a:tbl>
          </a:graphicData>
        </a:graphic>
      </p:graphicFrame>
      <p:sp>
        <p:nvSpPr>
          <p:cNvPr id="13" name="TextBox 12">
            <a:extLst>
              <a:ext uri="{FF2B5EF4-FFF2-40B4-BE49-F238E27FC236}">
                <a16:creationId xmlns:a16="http://schemas.microsoft.com/office/drawing/2014/main" id="{618E772C-5265-456F-B2B0-8E7D61201776}"/>
              </a:ext>
            </a:extLst>
          </p:cNvPr>
          <p:cNvSpPr txBox="1"/>
          <p:nvPr/>
        </p:nvSpPr>
        <p:spPr>
          <a:xfrm>
            <a:off x="84485" y="4765236"/>
            <a:ext cx="3464931" cy="338554"/>
          </a:xfrm>
          <a:prstGeom prst="rect">
            <a:avLst/>
          </a:prstGeom>
          <a:noFill/>
        </p:spPr>
        <p:txBody>
          <a:bodyPr wrap="square">
            <a:spAutoFit/>
          </a:bodyPr>
          <a:lstStyle/>
          <a:p>
            <a:r>
              <a:rPr lang="en-US" sz="800" dirty="0">
                <a:latin typeface="Arial Narrow"/>
              </a:rPr>
              <a:t>Presented by: Mark Loeb, MD. McMaster University, Hamilton, Canada. ACC 2022. © 2022, American Heart | American Stroke Association. All rights reserved.</a:t>
            </a:r>
          </a:p>
        </p:txBody>
      </p:sp>
      <p:sp>
        <p:nvSpPr>
          <p:cNvPr id="14" name="TextBox 13">
            <a:extLst>
              <a:ext uri="{FF2B5EF4-FFF2-40B4-BE49-F238E27FC236}">
                <a16:creationId xmlns:a16="http://schemas.microsoft.com/office/drawing/2014/main" id="{A36D2C19-A7C6-4362-84D9-A6B1EC019865}"/>
              </a:ext>
            </a:extLst>
          </p:cNvPr>
          <p:cNvSpPr txBox="1"/>
          <p:nvPr/>
        </p:nvSpPr>
        <p:spPr>
          <a:xfrm>
            <a:off x="84485" y="4479306"/>
            <a:ext cx="2970626" cy="246221"/>
          </a:xfrm>
          <a:prstGeom prst="rect">
            <a:avLst/>
          </a:prstGeom>
          <a:noFill/>
        </p:spPr>
        <p:txBody>
          <a:bodyPr wrap="square">
            <a:spAutoFit/>
          </a:bodyPr>
          <a:lstStyle/>
          <a:p>
            <a:r>
              <a:rPr lang="en-US" sz="1000" i="1" dirty="0">
                <a:effectLst/>
                <a:latin typeface="Arial Narrow"/>
                <a:ea typeface="Calibri" panose="020F0502020204030204" pitchFamily="34" charset="0"/>
              </a:rPr>
              <a:t>Results reflect the data available at the time of presentation.</a:t>
            </a:r>
            <a:endParaRPr lang="en-US" sz="1000" dirty="0"/>
          </a:p>
        </p:txBody>
      </p:sp>
    </p:spTree>
    <p:extLst>
      <p:ext uri="{BB962C8B-B14F-4D97-AF65-F5344CB8AC3E}">
        <p14:creationId xmlns:p14="http://schemas.microsoft.com/office/powerpoint/2010/main" val="1502399229"/>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4511</TotalTime>
  <Words>442</Words>
  <Application>Microsoft Office PowerPoint</Application>
  <PresentationFormat>On-screen Show (16:9)</PresentationFormat>
  <Paragraphs>47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Lub Dub Bold</vt:lpstr>
      <vt:lpstr>Calibri</vt:lpstr>
      <vt:lpstr>Lub Dub Light</vt:lpstr>
      <vt:lpstr>Lub Dub Medium</vt:lpstr>
      <vt:lpstr>Arial Narrow</vt:lpstr>
      <vt:lpstr>Lub Dub Heavy</vt:lpstr>
      <vt:lpstr>Dark Background</vt:lpstr>
      <vt:lpstr>IVVE: Randomized Controlled Trial of Influenza Vaccine in Patients with Heart Failure to Reduce Adverse Vascular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Alice Wolke</cp:lastModifiedBy>
  <cp:revision>120</cp:revision>
  <dcterms:created xsi:type="dcterms:W3CDTF">2020-08-20T15:39:54Z</dcterms:created>
  <dcterms:modified xsi:type="dcterms:W3CDTF">2022-04-03T15:18:36Z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