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7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BC48578-B4B4-2150-8D3D-B189E0F764AE}" name="Paul St. Laurent" initials="PS" userId="S::Paul.StLaurent@heart.org::2e46ad51-cb08-4cb1-833f-88978fb9af8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7EC2E7-AE4E-42C6-A296-6BE3B6547A31}" v="1" dt="2024-04-08T15:39:51.8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37" autoAdjust="0"/>
    <p:restoredTop sz="93878" autoAdjust="0"/>
  </p:normalViewPr>
  <p:slideViewPr>
    <p:cSldViewPr snapToGrid="0">
      <p:cViewPr varScale="1">
        <p:scale>
          <a:sx n="122" d="100"/>
          <a:sy n="122" d="100"/>
        </p:scale>
        <p:origin x="2069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ce Wolke" userId="d3fc20e8-9f67-4110-b5e7-8648597a3678" providerId="ADAL" clId="{2F7EC2E7-AE4E-42C6-A296-6BE3B6547A31}"/>
    <pc:docChg chg="custSel modSld">
      <pc:chgData name="Alice Wolke" userId="d3fc20e8-9f67-4110-b5e7-8648597a3678" providerId="ADAL" clId="{2F7EC2E7-AE4E-42C6-A296-6BE3B6547A31}" dt="2024-04-08T15:39:38.434" v="134" actId="13244"/>
      <pc:docMkLst>
        <pc:docMk/>
      </pc:docMkLst>
      <pc:sldChg chg="delSp modSp mod">
        <pc:chgData name="Alice Wolke" userId="d3fc20e8-9f67-4110-b5e7-8648597a3678" providerId="ADAL" clId="{2F7EC2E7-AE4E-42C6-A296-6BE3B6547A31}" dt="2024-04-08T15:39:38.434" v="134" actId="13244"/>
        <pc:sldMkLst>
          <pc:docMk/>
          <pc:sldMk cId="680123891" sldId="274"/>
        </pc:sldMkLst>
        <pc:spChg chg="del">
          <ac:chgData name="Alice Wolke" userId="d3fc20e8-9f67-4110-b5e7-8648597a3678" providerId="ADAL" clId="{2F7EC2E7-AE4E-42C6-A296-6BE3B6547A31}" dt="2024-04-08T15:39:24.087" v="132" actId="478"/>
          <ac:spMkLst>
            <pc:docMk/>
            <pc:sldMk cId="680123891" sldId="274"/>
            <ac:spMk id="9" creationId="{678FE5FF-D656-4B1D-81B3-CA00845BEAB7}"/>
          </ac:spMkLst>
        </pc:spChg>
        <pc:spChg chg="mod">
          <ac:chgData name="Alice Wolke" userId="d3fc20e8-9f67-4110-b5e7-8648597a3678" providerId="ADAL" clId="{2F7EC2E7-AE4E-42C6-A296-6BE3B6547A31}" dt="2024-04-08T15:39:13.873" v="131" actId="962"/>
          <ac:spMkLst>
            <pc:docMk/>
            <pc:sldMk cId="680123891" sldId="274"/>
            <ac:spMk id="10" creationId="{870CE4E7-4A17-4CEA-AEE5-430C9934C42C}"/>
          </ac:spMkLst>
        </pc:spChg>
        <pc:picChg chg="mod ord">
          <ac:chgData name="Alice Wolke" userId="d3fc20e8-9f67-4110-b5e7-8648597a3678" providerId="ADAL" clId="{2F7EC2E7-AE4E-42C6-A296-6BE3B6547A31}" dt="2024-04-08T15:39:38.434" v="134" actId="13244"/>
          <ac:picMkLst>
            <pc:docMk/>
            <pc:sldMk cId="680123891" sldId="274"/>
            <ac:picMk id="5" creationId="{AE06C520-99D6-C343-64B3-0882FF5258BE}"/>
          </ac:picMkLst>
        </pc:picChg>
        <pc:picChg chg="mod ord">
          <ac:chgData name="Alice Wolke" userId="d3fc20e8-9f67-4110-b5e7-8648597a3678" providerId="ADAL" clId="{2F7EC2E7-AE4E-42C6-A296-6BE3B6547A31}" dt="2024-04-08T15:39:36.044" v="133" actId="13244"/>
          <ac:picMkLst>
            <pc:docMk/>
            <pc:sldMk cId="680123891" sldId="274"/>
            <ac:picMk id="16" creationId="{5DC3CDD2-8471-B228-1690-187FF983CBF5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3C0AD-742E-4202-A331-F6E3BF6C621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83EC8-977C-4B4A-AB8A-3CE30B791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70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031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19092-395F-7CB6-DCB1-B3E2FB083E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3E0962-C099-9F6C-B624-D8A0D6CA0B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51783-AE99-EEDD-FE17-CFA1462FD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E814B-1C0A-7E22-0CD7-61975D7FB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37960-A5A5-6912-3F02-8C9A63DDC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377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A85D9-D444-39A0-6BE6-6667B2D2E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EAF96-E670-903B-0831-EF826A522C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B433D-2A05-D455-9661-A3D89A4B0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549AF-9A2F-7E04-B958-F84701722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ACE69-D57D-25B6-6624-0486BDD6D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4E9540-AF15-DA58-72EE-DDFC79A87C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BA375F-C416-DB53-7E42-6966BE5EA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DA8CE-361F-EB8A-F848-EAC8288E2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A502B1-9255-DBDB-CD9D-4DFE4CD68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23326-0A16-8AD1-9AA7-0BCA48D1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564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3987" y="819631"/>
            <a:ext cx="11024027" cy="1234944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83987" y="2054577"/>
            <a:ext cx="5346807" cy="4122387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80963" y="2054575"/>
            <a:ext cx="5346807" cy="4122388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3986" y="6356351"/>
            <a:ext cx="7340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0922" y="6356351"/>
            <a:ext cx="7701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11367911" y="6356351"/>
            <a:ext cx="0" cy="365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9902026" y="6356351"/>
            <a:ext cx="1326980" cy="36512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8155" y="6356352"/>
            <a:ext cx="1600861" cy="365125"/>
          </a:xfrm>
        </p:spPr>
        <p:txBody>
          <a:bodyPr anchor="ctr">
            <a:normAutofit/>
          </a:bodyPr>
          <a:lstStyle>
            <a:lvl1pPr algn="r">
              <a:defRPr sz="1067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92836" y="1440874"/>
            <a:ext cx="9096109" cy="428813"/>
          </a:xfrm>
        </p:spPr>
        <p:txBody>
          <a:bodyPr>
            <a:normAutofit/>
          </a:bodyPr>
          <a:lstStyle>
            <a:lvl1pPr>
              <a:defRPr sz="2133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33528" y="123552"/>
            <a:ext cx="715037" cy="38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125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D132D-0FF0-C8A1-3859-AF1FE7246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F5BBB-4947-249F-8480-16A157228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59F1F-C6E2-E178-00B6-544E16A5C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84A4F-B17F-3903-D130-1D7E232E8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C4EDB-0C54-A16D-60F4-4B3108F44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79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CF085-8DD1-441B-2546-BC42F36B5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87B9D-3247-0961-0DD7-8F20612AE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4A2A6-1CFA-B948-A91F-0DDB145F0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C05C7-CC9C-562C-09C3-C2AB61D5C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CBBBF-4D05-634D-3F03-30E2CA376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81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34520-C003-5CE4-9D40-7D0860012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EAE11-EED2-5155-34D2-3C52C95B41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345A49-48BA-2601-F84D-E3A6AFD5B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7B3FDC-6EAF-53A7-7E2A-EB3F0C18F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C98957-8D17-0984-C7A1-40D5BD7E3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9C3BAE-C3B5-CB21-BA5E-35D83DC84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111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171E1-0F37-D2E9-D8D1-1266B31BC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F3D0F-668C-6B82-0446-FD8141F3F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29EB99-5487-381A-0955-947654BCBD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139ABE-8705-FC43-740E-573FB26E7A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4C55A8-7365-E250-5909-A4DB67F408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AD717F-98E3-B2C3-FFA7-7EAA2018A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459578-C4B7-6EDF-7B23-0D895926F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74F1F2-B2F4-2A5A-01E7-DD387A6AA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2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A2EEC-6248-4931-8C2A-D8E0438D6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96E734-9063-06AE-F9D1-E366E1871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95AD80-5C7D-5598-FE6B-7DC88B54A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610E2D-EBDA-3408-4417-5B449D569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5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EDE18-D2FA-A239-846E-247EC11F2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F0A159-7974-E46F-93DC-17D7B7A1B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92ED2A-72AF-0E89-6552-B42A58B26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7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35EE0-F17F-E501-FB62-7B0D272B3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D5809-5AAB-0D38-2066-EEFC2A01D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F754FB-A4B9-D326-C087-AB1490BB6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CBDB54-90A5-8CF7-E4C5-2EA74EFA0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44124C-7CC0-958D-D2D1-F82B96FA3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A310D5-AC69-6D71-BC35-AD40F8C3B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93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7B0AC-CB3B-C82F-45D7-D614BDE1D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11B76D-730D-AFF5-42A5-B866940120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5622D4-EFD8-7DF6-A232-E57F93DA28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9A0FE4-0569-ADD0-A3DE-46A15DA86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A4A6B4-0DC4-7C6D-95F4-ABDA29519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AC86BD-F329-29EB-90E1-A8188A732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5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D75B6F-546E-03D6-4A14-A9B3AB8D7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47DDD3-4237-7BFF-F93E-8C792DC86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99E17F-99B3-5327-30B5-68F075B1FE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C5A2E-8A45-4660-9183-626E6C610D0E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C8064-A138-0282-F0AC-A270A7ED4D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E3105-822F-C9E2-58D6-27C84AA581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50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2D61E-4EF2-9041-8F44-387946500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15103"/>
          </a:xfrm>
          <a:solidFill>
            <a:srgbClr val="C10E20"/>
          </a:soli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400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ULTIMATE-DAPT:  </a:t>
            </a:r>
            <a:br>
              <a:rPr lang="en-US" sz="2000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One-month Ticagrelor Monotherapy After PCI in Acute Coronary Syndromes</a:t>
            </a:r>
            <a:endParaRPr lang="en-US" sz="2400" dirty="0">
              <a:solidFill>
                <a:schemeClr val="bg1"/>
              </a:solidFill>
              <a:latin typeface="Lub Dub Bold" panose="020B0803030403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15" descr="American Heart Association 100 years Bold hearts logo">
            <a:extLst>
              <a:ext uri="{FF2B5EF4-FFF2-40B4-BE49-F238E27FC236}">
                <a16:creationId xmlns:a16="http://schemas.microsoft.com/office/drawing/2014/main" id="{5DC3CDD2-8471-B228-1690-187FF983CB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22" y="40768"/>
            <a:ext cx="881780" cy="833569"/>
          </a:xfrm>
          <a:prstGeom prst="rect">
            <a:avLst/>
          </a:prstGeom>
        </p:spPr>
      </p:pic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CF230A0-4777-42A1-9C04-F84CA4894A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29945"/>
              </p:ext>
            </p:extLst>
          </p:nvPr>
        </p:nvGraphicFramePr>
        <p:xfrm>
          <a:off x="1" y="915104"/>
          <a:ext cx="12191999" cy="55679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79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42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08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054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34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2151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Lub Dub Medium" panose="020B0603030403020204" pitchFamily="34" charset="0"/>
                          <a:ea typeface="+mn-ea"/>
                          <a:cs typeface="Arial" panose="020B0604020202020204" pitchFamily="34" charset="0"/>
                        </a:rPr>
                        <a:t>RESULTS</a:t>
                      </a: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Lub Dub Medium" panose="020B0603030403020204" pitchFamily="34" charset="0"/>
                          <a:ea typeface="+mn-ea"/>
                          <a:cs typeface="Arial" panose="020B0604020202020204" pitchFamily="34" charset="0"/>
                        </a:rPr>
                        <a:t>:  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Lub Dub Medium" panose="020B0603030403020204" pitchFamily="34" charset="0"/>
                          <a:ea typeface="+mn-ea"/>
                          <a:cs typeface="Arial" panose="020B0604020202020204" pitchFamily="34" charset="0"/>
                        </a:rPr>
                        <a:t>In participants with ACS who received PCI with DES and have no adverse events after 1 month of DAPT, ticagrelor treatment alone reduced bleeding and provided protection from MACCE</a:t>
                      </a:r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121929" marR="121929" marT="60964" marB="60964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464488"/>
                  </a:ext>
                </a:extLst>
              </a:tr>
              <a:tr h="579498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PURPOSE:</a:t>
                      </a:r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  To demonstrate that use of a single, potent P2Y</a:t>
                      </a:r>
                      <a:r>
                        <a:rPr lang="en-US" sz="1600" b="0" i="0" kern="1200" baseline="-250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12 </a:t>
                      </a:r>
                      <a:r>
                        <a:rPr lang="en-US" sz="1600" b="0" i="0" kern="1200" baseline="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receptor inhibitor for 12 months for patients with ACS treated with PCI and DES and following successful DAPT treatment for 1 month, is effective to prevent bleeding and major adverse cardiovascular or cerebrovascular events (MACCE).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33380"/>
                  </a:ext>
                </a:extLst>
              </a:tr>
              <a:tr h="327187">
                <a:tc gridSpan="5">
                  <a:txBody>
                    <a:bodyPr/>
                    <a:lstStyle/>
                    <a:p>
                      <a:r>
                        <a:rPr lang="en-US" sz="1600" b="1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TRIAL DESIGN</a:t>
                      </a:r>
                      <a:r>
                        <a:rPr lang="en-US" sz="16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:  </a:t>
                      </a:r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D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ouble-blind, randomized, placebo controlled, (N=</a:t>
                      </a:r>
                      <a:r>
                        <a:rPr lang="en-US" sz="1600" kern="120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3400).</a:t>
                      </a:r>
                      <a:endParaRPr lang="en-US" sz="1600" b="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5650">
                <a:tc>
                  <a:txBody>
                    <a:bodyPr/>
                    <a:lstStyle/>
                    <a:p>
                      <a:endParaRPr lang="en-US" sz="160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Ticagrelor + Placebo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(n=1700)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Ticagrelor + Aspirin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(n=1700)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Hazard Ratio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(95%CI)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P value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790">
                <a:tc gridSpan="5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Primary Endpoint – no. (%)</a:t>
                      </a: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60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2421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Clinically relevant bleeding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Composite major adverse cardiovascular or cerebrovascular events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35 (2.1%)</a:t>
                      </a:r>
                    </a:p>
                    <a:p>
                      <a:pPr algn="ctr"/>
                      <a:r>
                        <a:rPr lang="en-US" sz="16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61 (3.6%)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78 (4.6%)</a:t>
                      </a:r>
                    </a:p>
                    <a:p>
                      <a:pPr algn="ctr"/>
                      <a:r>
                        <a:rPr lang="en-US" sz="16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63 (3.7%)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0.45 (0.30 – 0.66)</a:t>
                      </a:r>
                    </a:p>
                    <a:p>
                      <a:pPr algn="ctr"/>
                      <a:r>
                        <a:rPr lang="en-GB" sz="16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0.98 (0.69 – 1.39)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&lt;0.0001</a:t>
                      </a:r>
                    </a:p>
                    <a:p>
                      <a:pPr algn="ctr"/>
                      <a:r>
                        <a:rPr lang="en-US" sz="16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0.89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0602">
                <a:tc gridSpan="5">
                  <a:txBody>
                    <a:bodyPr/>
                    <a:lstStyle/>
                    <a:p>
                      <a:r>
                        <a:rPr lang="en-US" sz="1600" b="1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Key Secondary Endpoint – no. (%)</a:t>
                      </a: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60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48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Net adverse clinical events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97 (5.7%)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140 (8.2%)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0.68 (0.53 – 0.88)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0.0066</a:t>
                      </a:r>
                    </a:p>
                  </a:txBody>
                  <a:tcPr marL="121929" marR="121929" marT="60964" marB="6096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530505"/>
                  </a:ext>
                </a:extLst>
              </a:tr>
              <a:tr h="934931">
                <a:tc gridSpan="5">
                  <a:txBody>
                    <a:bodyPr/>
                    <a:lstStyle/>
                    <a:p>
                      <a:r>
                        <a:rPr lang="en-US" sz="1600" b="1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Key Takeaways:  </a:t>
                      </a:r>
                      <a:r>
                        <a:rPr lang="en-US" sz="16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Treatment with ticagrelor monotherapy after the initial month post-intervention decreases bleeding events while providing similar MACCE protection as ticagrelor plus aspirin.</a:t>
                      </a:r>
                      <a:b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</a:br>
                      <a:endParaRPr lang="en-US" sz="1600" b="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730214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AE06C520-99D6-C343-64B3-0882FF5258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1061" y="2940883"/>
            <a:ext cx="2873414" cy="2873414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70CE4E7-4A17-4CEA-AEE5-430C9934C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" y="6271848"/>
            <a:ext cx="12191111" cy="586153"/>
          </a:xfrm>
          <a:prstGeom prst="rect">
            <a:avLst/>
          </a:prstGeom>
          <a:solidFill>
            <a:srgbClr val="C10E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5B6DE5F2-10B1-4F57-AF1B-B7413BA83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34971"/>
            <a:ext cx="7050817" cy="523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Presented by: Gregg W Stone, MD, Icahn School of Medicine, Mount Sinai Hospital, New York, USA. ACC 2024.  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© 2024, American Heart Association. All rights reserved. </a:t>
            </a:r>
            <a:r>
              <a:rPr lang="en-US" sz="933" i="1" dirty="0">
                <a:solidFill>
                  <a:srgbClr val="FFFFFF"/>
                </a:solidFill>
                <a:latin typeface="Lub Dub Medium" panose="020B0603030403020204" pitchFamily="34" charset="0"/>
                <a:ea typeface="Calibri" panose="020F0502020204030204" pitchFamily="34" charset="0"/>
              </a:rPr>
              <a:t>Results reflect the data available at the time of presentation.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933" dirty="0">
              <a:latin typeface="Lub Dub Medium" panose="020B0603030403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C68C915-9F04-7FA3-3137-12B181EFE4B3}"/>
              </a:ext>
            </a:extLst>
          </p:cNvPr>
          <p:cNvSpPr txBox="1"/>
          <p:nvPr/>
        </p:nvSpPr>
        <p:spPr>
          <a:xfrm>
            <a:off x="9994617" y="6344316"/>
            <a:ext cx="21964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solidFill>
                  <a:schemeClr val="bg1"/>
                </a:solidFill>
                <a:latin typeface="Lub Dub Medium" panose="020B0603030403020204" pitchFamily="34" charset="77"/>
              </a:rPr>
              <a:t>Professional Heart Daily</a:t>
            </a:r>
            <a:br>
              <a:rPr lang="en-US" sz="1100" b="1" dirty="0">
                <a:solidFill>
                  <a:schemeClr val="bg1"/>
                </a:solidFill>
                <a:latin typeface="Lub Dub Medium" panose="020B0603030403020204" pitchFamily="34" charset="77"/>
              </a:rPr>
            </a:br>
            <a:r>
              <a:rPr lang="en-US" sz="1100" b="1" dirty="0">
                <a:solidFill>
                  <a:schemeClr val="bg1"/>
                </a:solidFill>
                <a:latin typeface="Lub Dub Medium" panose="020B0603030403020204" pitchFamily="34" charset="77"/>
              </a:rPr>
              <a:t>@AHAScience</a:t>
            </a:r>
          </a:p>
        </p:txBody>
      </p:sp>
    </p:spTree>
    <p:extLst>
      <p:ext uri="{BB962C8B-B14F-4D97-AF65-F5344CB8AC3E}">
        <p14:creationId xmlns:p14="http://schemas.microsoft.com/office/powerpoint/2010/main" val="680123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E744D72962D448A853E7DC101C7F9" ma:contentTypeVersion="17" ma:contentTypeDescription="Create a new document." ma:contentTypeScope="" ma:versionID="55c6ac1c2e3154633fea152e24ffba6a">
  <xsd:schema xmlns:xsd="http://www.w3.org/2001/XMLSchema" xmlns:xs="http://www.w3.org/2001/XMLSchema" xmlns:p="http://schemas.microsoft.com/office/2006/metadata/properties" xmlns:ns2="0da055a4-b6ec-4bb6-a3de-4e050d793ca6" xmlns:ns3="5f954091-2455-4b8c-90bc-f231fbff24c4" targetNamespace="http://schemas.microsoft.com/office/2006/metadata/properties" ma:root="true" ma:fieldsID="f86c52449acde7c4430ad1a94ea69a7a" ns2:_="" ns3:_="">
    <xsd:import namespace="0da055a4-b6ec-4bb6-a3de-4e050d793ca6"/>
    <xsd:import namespace="5f954091-2455-4b8c-90bc-f231fbff2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DateandTime"/>
                <xsd:element ref="ns2:MediaServiceObjectDetectorVersions" minOccurs="0"/>
                <xsd:element ref="ns2:MediaServiceSearchProperties" minOccurs="0"/>
                <xsd:element ref="ns2: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a055a4-b6ec-4bb6-a3de-4e050d793c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DateandTime" ma:index="21" ma:displayName="Date and Time" ma:default="[today]" ma:format="DateTime" ma:internalName="DateandTime">
      <xsd:simpleType>
        <xsd:restriction base="dms:DateTim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" ma:index="24" nillable="true" ma:displayName="Date" ma:format="DateOnly" ma:internalName="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54091-2455-4b8c-90bc-f231fbff24c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854a033-b9d3-4695-9575-5752f9276e50}" ma:internalName="TaxCatchAll" ma:showField="CatchAllData" ma:web="5f954091-2455-4b8c-90bc-f231fbff24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andTime xmlns="0da055a4-b6ec-4bb6-a3de-4e050d793ca6">2023-10-20T16:22:42+00:00</DateandTime>
    <lcf76f155ced4ddcb4097134ff3c332f xmlns="0da055a4-b6ec-4bb6-a3de-4e050d793ca6">
      <Terms xmlns="http://schemas.microsoft.com/office/infopath/2007/PartnerControls"/>
    </lcf76f155ced4ddcb4097134ff3c332f>
    <TaxCatchAll xmlns="5f954091-2455-4b8c-90bc-f231fbff24c4" xsi:nil="true"/>
    <Date xmlns="0da055a4-b6ec-4bb6-a3de-4e050d793ca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E078372-7C0F-49F5-AE48-6A158228FA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a055a4-b6ec-4bb6-a3de-4e050d793ca6"/>
    <ds:schemaRef ds:uri="5f954091-2455-4b8c-90bc-f231fbff24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36F06A5-B16B-485D-8B1B-B6A4D13A9D26}">
  <ds:schemaRefs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elements/1.1/"/>
    <ds:schemaRef ds:uri="http://schemas.openxmlformats.org/package/2006/metadata/core-properties"/>
    <ds:schemaRef ds:uri="http://www.w3.org/XML/1998/namespace"/>
    <ds:schemaRef ds:uri="0da055a4-b6ec-4bb6-a3de-4e050d793ca6"/>
    <ds:schemaRef ds:uri="http://purl.org/dc/terms/"/>
    <ds:schemaRef ds:uri="http://schemas.microsoft.com/office/infopath/2007/PartnerControls"/>
    <ds:schemaRef ds:uri="5f954091-2455-4b8c-90bc-f231fbff24c4"/>
  </ds:schemaRefs>
</ds:datastoreItem>
</file>

<file path=customXml/itemProps3.xml><?xml version="1.0" encoding="utf-8"?>
<ds:datastoreItem xmlns:ds="http://schemas.openxmlformats.org/officeDocument/2006/customXml" ds:itemID="{5F1B43CB-3AF3-408E-B5A5-CA8D9BA3822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13610</TotalTime>
  <Words>289</Words>
  <Application>Microsoft Office PowerPoint</Application>
  <PresentationFormat>Widescreen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Lub Dub Bold</vt:lpstr>
      <vt:lpstr>Lub Dub Medium</vt:lpstr>
      <vt:lpstr>Office Theme</vt:lpstr>
      <vt:lpstr>ULTIMATE-DAPT:   One-month Ticagrelor Monotherapy After PCI in Acute Coronary Syndromes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Summary</dc:title>
  <dc:creator>Paul St. Laurent</dc:creator>
  <cp:lastModifiedBy>Alice Wolke</cp:lastModifiedBy>
  <cp:revision>18</cp:revision>
  <dcterms:created xsi:type="dcterms:W3CDTF">2023-10-18T15:02:58Z</dcterms:created>
  <dcterms:modified xsi:type="dcterms:W3CDTF">2024-04-08T15:39:53Z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0x010100F64E744D72962D448A853E7DC101C7F9</vt:lpwstr>
  </property>
  <property fmtid="{D5CDD505-2E9C-101B-9397-08002B2CF9AE}" pid="3" name="_MarkAsFinal">
    <vt:bool>true</vt:bool>
  </property>
</Properties>
</file>