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BC48578-B4B4-2150-8D3D-B189E0F764AE}" name="Paul St. Laurent" initials="PS" userId="S::Paul.StLaurent@heart.org::2e46ad51-cb08-4cb1-833f-88978fb9af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700A53-0D05-4EC9-8C05-753D9C4688B4}" v="1" dt="2024-04-07T14:26:46.0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85" autoAdjust="0"/>
    <p:restoredTop sz="93896" autoAdjust="0"/>
  </p:normalViewPr>
  <p:slideViewPr>
    <p:cSldViewPr snapToGrid="0">
      <p:cViewPr varScale="1">
        <p:scale>
          <a:sx n="88" d="100"/>
          <a:sy n="88" d="100"/>
        </p:scale>
        <p:origin x="77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Wolke" userId="d3fc20e8-9f67-4110-b5e7-8648597a3678" providerId="ADAL" clId="{62700A53-0D05-4EC9-8C05-753D9C4688B4}"/>
    <pc:docChg chg="undo custSel modSld">
      <pc:chgData name="Alice Wolke" userId="d3fc20e8-9f67-4110-b5e7-8648597a3678" providerId="ADAL" clId="{62700A53-0D05-4EC9-8C05-753D9C4688B4}" dt="2024-04-07T14:18:35.099" v="13" actId="962"/>
      <pc:docMkLst>
        <pc:docMk/>
      </pc:docMkLst>
      <pc:sldChg chg="delSp modSp mod">
        <pc:chgData name="Alice Wolke" userId="d3fc20e8-9f67-4110-b5e7-8648597a3678" providerId="ADAL" clId="{62700A53-0D05-4EC9-8C05-753D9C4688B4}" dt="2024-04-07T14:18:35.099" v="13" actId="962"/>
        <pc:sldMkLst>
          <pc:docMk/>
          <pc:sldMk cId="2495112403" sldId="275"/>
        </pc:sldMkLst>
        <pc:spChg chg="del">
          <ac:chgData name="Alice Wolke" userId="d3fc20e8-9f67-4110-b5e7-8648597a3678" providerId="ADAL" clId="{62700A53-0D05-4EC9-8C05-753D9C4688B4}" dt="2024-04-07T14:18:09.274" v="11" actId="478"/>
          <ac:spMkLst>
            <pc:docMk/>
            <pc:sldMk cId="2495112403" sldId="275"/>
            <ac:spMk id="9" creationId="{678FE5FF-D656-4B1D-81B3-CA00845BEAB7}"/>
          </ac:spMkLst>
        </pc:spChg>
        <pc:spChg chg="mod ord">
          <ac:chgData name="Alice Wolke" userId="d3fc20e8-9f67-4110-b5e7-8648597a3678" providerId="ADAL" clId="{62700A53-0D05-4EC9-8C05-753D9C4688B4}" dt="2024-04-07T14:18:35.099" v="13" actId="962"/>
          <ac:spMkLst>
            <pc:docMk/>
            <pc:sldMk cId="2495112403" sldId="275"/>
            <ac:spMk id="10" creationId="{870CE4E7-4A17-4CEA-AEE5-430C9934C42C}"/>
          </ac:spMkLst>
        </pc:spChg>
        <pc:graphicFrameChg chg="mod">
          <ac:chgData name="Alice Wolke" userId="d3fc20e8-9f67-4110-b5e7-8648597a3678" providerId="ADAL" clId="{62700A53-0D05-4EC9-8C05-753D9C4688B4}" dt="2024-04-07T14:17:26.658" v="3" actId="962"/>
          <ac:graphicFrameMkLst>
            <pc:docMk/>
            <pc:sldMk cId="2495112403" sldId="275"/>
            <ac:graphicFrameMk id="11" creationId="{5CF230A0-4777-42A1-9C04-F84CA4894AED}"/>
          </ac:graphicFrameMkLst>
        </pc:graphicFrameChg>
        <pc:picChg chg="mod ord">
          <ac:chgData name="Alice Wolke" userId="d3fc20e8-9f67-4110-b5e7-8648597a3678" providerId="ADAL" clId="{62700A53-0D05-4EC9-8C05-753D9C4688B4}" dt="2024-04-07T14:18:19.316" v="12" actId="13244"/>
          <ac:picMkLst>
            <pc:docMk/>
            <pc:sldMk cId="2495112403" sldId="275"/>
            <ac:picMk id="5" creationId="{AE06C520-99D6-C343-64B3-0882FF5258BE}"/>
          </ac:picMkLst>
        </pc:picChg>
        <pc:picChg chg="mod ord">
          <ac:chgData name="Alice Wolke" userId="d3fc20e8-9f67-4110-b5e7-8648597a3678" providerId="ADAL" clId="{62700A53-0D05-4EC9-8C05-753D9C4688B4}" dt="2024-04-07T14:17:42.048" v="6" actId="13244"/>
          <ac:picMkLst>
            <pc:docMk/>
            <pc:sldMk cId="2495112403" sldId="275"/>
            <ac:picMk id="16" creationId="{5DC3CDD2-8471-B228-1690-187FF983CBF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13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15103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800" b="1" dirty="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RELIEVE-HF</a:t>
            </a:r>
            <a:r>
              <a:rPr lang="en-US" sz="1800" dirty="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:  </a:t>
            </a:r>
            <a:br>
              <a:rPr lang="en-US" sz="1200" dirty="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bg1"/>
                </a:solidFill>
                <a:latin typeface="Lub Dub Condensed" panose="020B0506030403020204" pitchFamily="34" charset="0"/>
                <a:cs typeface="Arial" panose="020B0604020202020204" pitchFamily="34" charset="0"/>
              </a:rPr>
              <a:t>A Double-Blind Randomized Placebo Procedure Controlled Trial</a:t>
            </a:r>
            <a:r>
              <a:rPr lang="en-US" sz="1200" b="0" i="0" dirty="0">
                <a:solidFill>
                  <a:schemeClr val="bg1"/>
                </a:solidFill>
                <a:effectLst/>
                <a:latin typeface="Lub Dub Condensed" panose="020B0506030403020204" pitchFamily="34" charset="0"/>
              </a:rPr>
              <a:t> </a:t>
            </a:r>
            <a:br>
              <a:rPr lang="en-US" sz="1200" b="0" i="0" dirty="0">
                <a:solidFill>
                  <a:schemeClr val="bg1"/>
                </a:solidFill>
                <a:effectLst/>
                <a:latin typeface="Lub Dub Condensed" panose="020B0506030403020204" pitchFamily="34" charset="0"/>
              </a:rPr>
            </a:br>
            <a:r>
              <a:rPr lang="en-US" sz="1200" b="0" i="0" dirty="0">
                <a:solidFill>
                  <a:schemeClr val="bg1"/>
                </a:solidFill>
                <a:effectLst/>
                <a:latin typeface="Lub Dub Condensed" panose="020B0506030403020204" pitchFamily="34" charset="0"/>
              </a:rPr>
              <a:t>of an Interatrial </a:t>
            </a:r>
            <a:r>
              <a:rPr lang="en-US" sz="1200" dirty="0">
                <a:solidFill>
                  <a:schemeClr val="bg1"/>
                </a:solidFill>
                <a:latin typeface="Lub Dub Condensed" panose="020B0506030403020204" pitchFamily="34" charset="0"/>
              </a:rPr>
              <a:t>S</a:t>
            </a:r>
            <a:r>
              <a:rPr lang="en-US" sz="1200" b="0" i="0" dirty="0">
                <a:solidFill>
                  <a:schemeClr val="bg1"/>
                </a:solidFill>
                <a:effectLst/>
                <a:latin typeface="Lub Dub Condensed" panose="020B0506030403020204" pitchFamily="34" charset="0"/>
              </a:rPr>
              <a:t>hunt in Patients with </a:t>
            </a:r>
            <a:r>
              <a:rPr lang="en-US" sz="1200" b="0" i="0" dirty="0" err="1">
                <a:solidFill>
                  <a:schemeClr val="bg1"/>
                </a:solidFill>
                <a:effectLst/>
                <a:latin typeface="Lub Dub Condensed" panose="020B0506030403020204" pitchFamily="34" charset="0"/>
              </a:rPr>
              <a:t>HFrEF</a:t>
            </a:r>
            <a:r>
              <a:rPr lang="en-US" sz="1200" b="0" i="0" dirty="0">
                <a:solidFill>
                  <a:schemeClr val="bg1"/>
                </a:solidFill>
                <a:effectLst/>
                <a:latin typeface="Lub Dub Condensed" panose="020B0506030403020204" pitchFamily="34" charset="0"/>
              </a:rPr>
              <a:t> and </a:t>
            </a:r>
            <a:r>
              <a:rPr lang="en-US" sz="1200" b="0" i="0" dirty="0" err="1">
                <a:solidFill>
                  <a:schemeClr val="bg1"/>
                </a:solidFill>
                <a:effectLst/>
                <a:latin typeface="Lub Dub Condensed" panose="020B0506030403020204" pitchFamily="34" charset="0"/>
              </a:rPr>
              <a:t>HFpEF</a:t>
            </a:r>
            <a:endParaRPr lang="en-US" sz="1200" b="1" dirty="0">
              <a:solidFill>
                <a:schemeClr val="bg1"/>
              </a:solidFill>
              <a:latin typeface="Lub Dub Condensed" panose="020B0506030403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 descr="American Heart Association 100 Years Bold Hearts logo">
            <a:extLst>
              <a:ext uri="{FF2B5EF4-FFF2-40B4-BE49-F238E27FC236}">
                <a16:creationId xmlns:a16="http://schemas.microsoft.com/office/drawing/2014/main" id="{5DC3CDD2-8471-B228-1690-187FF983CB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22" y="40768"/>
            <a:ext cx="862819" cy="815645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124086"/>
              </p:ext>
            </p:extLst>
          </p:nvPr>
        </p:nvGraphicFramePr>
        <p:xfrm>
          <a:off x="1" y="915103"/>
          <a:ext cx="12191110" cy="5940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8291">
                  <a:extLst>
                    <a:ext uri="{9D8B030D-6E8A-4147-A177-3AD203B41FA5}">
                      <a16:colId xmlns:a16="http://schemas.microsoft.com/office/drawing/2014/main" val="2059583084"/>
                    </a:ext>
                  </a:extLst>
                </a:gridCol>
                <a:gridCol w="1607530">
                  <a:extLst>
                    <a:ext uri="{9D8B030D-6E8A-4147-A177-3AD203B41FA5}">
                      <a16:colId xmlns:a16="http://schemas.microsoft.com/office/drawing/2014/main" val="2480759960"/>
                    </a:ext>
                  </a:extLst>
                </a:gridCol>
                <a:gridCol w="1337352">
                  <a:extLst>
                    <a:ext uri="{9D8B030D-6E8A-4147-A177-3AD203B41FA5}">
                      <a16:colId xmlns:a16="http://schemas.microsoft.com/office/drawing/2014/main" val="1575595745"/>
                    </a:ext>
                  </a:extLst>
                </a:gridCol>
                <a:gridCol w="15618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1886">
                  <a:extLst>
                    <a:ext uri="{9D8B030D-6E8A-4147-A177-3AD203B41FA5}">
                      <a16:colId xmlns:a16="http://schemas.microsoft.com/office/drawing/2014/main" val="1839112501"/>
                    </a:ext>
                  </a:extLst>
                </a:gridCol>
                <a:gridCol w="1561886">
                  <a:extLst>
                    <a:ext uri="{9D8B030D-6E8A-4147-A177-3AD203B41FA5}">
                      <a16:colId xmlns:a16="http://schemas.microsoft.com/office/drawing/2014/main" val="30191291"/>
                    </a:ext>
                  </a:extLst>
                </a:gridCol>
              </a:tblGrid>
              <a:tr h="803471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RESULTS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</a:rPr>
                        <a:t>  The transcatheter implantation of the Ventura inter-atrial shunt proved to be safe; however, it did not lead to symptom reduction or improved prognosis over a two-year period in patients with heart failure, regardless of their left ventricular ejection fraction. (LVEF).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464488"/>
                  </a:ext>
                </a:extLst>
              </a:tr>
              <a:tr h="630216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PURPOSE:  </a:t>
                      </a:r>
                      <a:r>
                        <a:rPr lang="en-US" sz="1400" u="none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To assess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the safety and effectiveness of the V-Wave Ventura IAS device in symptomatic HF patients with any LVEF.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33380"/>
                  </a:ext>
                </a:extLst>
              </a:tr>
              <a:tr h="364633">
                <a:tc gridSpan="7">
                  <a:txBody>
                    <a:bodyPr/>
                    <a:lstStyle/>
                    <a:p>
                      <a:r>
                        <a:rPr lang="en-US" sz="14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TRIAL DESIGN</a:t>
                      </a:r>
                      <a:r>
                        <a:rPr lang="en-US" sz="1400" b="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: 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A double-blind, randomized, placebo procedure-controlled, multicenter trial.</a:t>
                      </a:r>
                      <a:endParaRPr lang="en-US" sz="1400" b="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809">
                <a:tc>
                  <a:txBody>
                    <a:bodyPr/>
                    <a:lstStyle/>
                    <a:p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LVEF </a:t>
                      </a:r>
                      <a:r>
                        <a:rPr lang="en-US" sz="1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≤40%</a:t>
                      </a:r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LVEF &gt;40%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381107"/>
                  </a:ext>
                </a:extLst>
              </a:tr>
              <a:tr h="57850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2 –year rates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Shunt</a:t>
                      </a:r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400" b="1" kern="1200">
                          <a:solidFill>
                            <a:schemeClr val="bg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group </a:t>
                      </a:r>
                      <a:r>
                        <a:rPr lang="en-US" sz="1400" b="1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(N=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101)</a:t>
                      </a:r>
                      <a:endParaRPr lang="en-US" sz="1400" dirty="0">
                        <a:solidFill>
                          <a:schemeClr val="bg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Placebo group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(N=108)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RR or HR 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(95% CI)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Shunt group (N=149)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Placebo group (N=153)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RR or HR (95% CI)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925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All events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b="0" i="0" kern="1200" dirty="0">
                        <a:solidFill>
                          <a:schemeClr val="dk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b="0" i="0" kern="1200" dirty="0">
                        <a:solidFill>
                          <a:schemeClr val="dk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76/155.2 </a:t>
                      </a:r>
                    </a:p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(49.0%/year)</a:t>
                      </a:r>
                    </a:p>
                    <a:p>
                      <a:pPr algn="ctr"/>
                      <a:endParaRPr lang="en-US" sz="12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134/151.2 (88.6%/year)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0.55 </a:t>
                      </a:r>
                    </a:p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(0.42, 0.73)</a:t>
                      </a:r>
                    </a:p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P&lt;0.0001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143/237.5 (60.2%/year)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88/2450 (35.9%/year)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1.68 </a:t>
                      </a:r>
                    </a:p>
                    <a:p>
                      <a:pPr algn="ctr"/>
                      <a:r>
                        <a:rPr lang="en-GB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(1.29, 2.19) p=0.0001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925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All cause death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13 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(14.3%) </a:t>
                      </a:r>
                      <a:endParaRPr lang="en-US" sz="1200" b="0" i="0" kern="1200" dirty="0">
                        <a:solidFill>
                          <a:schemeClr val="dk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20 </a:t>
                      </a:r>
                    </a:p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(26.8%) </a:t>
                      </a:r>
                      <a:endParaRPr lang="en-US" sz="1600" dirty="0"/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0.63 </a:t>
                      </a:r>
                    </a:p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[0.31, 1.26] p=0.19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22 </a:t>
                      </a:r>
                    </a:p>
                    <a:p>
                      <a:pPr algn="ctr"/>
                      <a:r>
                        <a:rPr lang="en-GB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(16.4%)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7 </a:t>
                      </a:r>
                    </a:p>
                    <a:p>
                      <a:pPr algn="ctr"/>
                      <a:r>
                        <a:rPr lang="en-GB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(5.2%)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3.24 </a:t>
                      </a:r>
                    </a:p>
                    <a:p>
                      <a:pPr algn="ctr"/>
                      <a:r>
                        <a:rPr lang="en-GB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[1.38, 7.59] </a:t>
                      </a:r>
                    </a:p>
                    <a:p>
                      <a:pPr algn="ctr"/>
                      <a:r>
                        <a:rPr lang="en-GB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p=0.004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749230"/>
                  </a:ext>
                </a:extLst>
              </a:tr>
              <a:tr h="6643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LVAD/HT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1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(1.5%)</a:t>
                      </a:r>
                      <a:endParaRPr lang="en-US" sz="1200" b="0" i="0" kern="1200" dirty="0">
                        <a:solidFill>
                          <a:schemeClr val="dk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6 </a:t>
                      </a:r>
                    </a:p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(9.0%)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0.16 </a:t>
                      </a:r>
                    </a:p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[0.02, 1.32] p=0.051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 </a:t>
                      </a:r>
                    </a:p>
                    <a:p>
                      <a:pPr algn="ctr"/>
                      <a:r>
                        <a:rPr lang="en-GB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(0.0%)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 </a:t>
                      </a:r>
                    </a:p>
                    <a:p>
                      <a:pPr algn="ctr"/>
                      <a:r>
                        <a:rPr lang="en-GB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(0.0%)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- </a:t>
                      </a: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530505"/>
                  </a:ext>
                </a:extLst>
              </a:tr>
              <a:tr h="1016757">
                <a:tc gridSpan="7">
                  <a:txBody>
                    <a:bodyPr/>
                    <a:lstStyle/>
                    <a:p>
                      <a:r>
                        <a:rPr lang="en-US" sz="14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Key Takeaways:  </a:t>
                      </a:r>
                      <a:r>
                        <a:rPr lang="en-US" sz="1400" dirty="0">
                          <a:latin typeface="Lub Dub Medium" panose="020B0603030403020204" pitchFamily="34" charset="77"/>
                        </a:rPr>
                        <a:t>The study showed that transcatheter implantation of inter-atrial shunt was safe in patients, but no symptom reduction was observed or improvement of  prognosis through 2 years in patients with HF across the full range of all LVEF.</a:t>
                      </a:r>
                      <a:b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</a:br>
                      <a:endParaRPr lang="en-US" sz="1400" b="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730214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AE06C520-99D6-C343-64B3-0882FF525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907" y="2840355"/>
            <a:ext cx="2873414" cy="287341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6385881"/>
            <a:ext cx="12191111" cy="528380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22" y="6407958"/>
            <a:ext cx="8468721" cy="523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Presented by Gregg W. Stone MD, Mount Sinai Hospital, NY, USA.  ACC 2024.  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© 2024, American Heart Association. All rights reserved. </a:t>
            </a:r>
            <a:r>
              <a:rPr lang="en-US" sz="933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2A6121-A981-E6BD-589D-7D3E6DF17BDE}"/>
              </a:ext>
            </a:extLst>
          </p:cNvPr>
          <p:cNvSpPr txBox="1"/>
          <p:nvPr/>
        </p:nvSpPr>
        <p:spPr>
          <a:xfrm>
            <a:off x="8842076" y="6454029"/>
            <a:ext cx="3349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Professional Heart Daily</a:t>
            </a:r>
            <a:b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</a:br>
            <a: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@AHAScience</a:t>
            </a:r>
          </a:p>
        </p:txBody>
      </p:sp>
    </p:spTree>
    <p:extLst>
      <p:ext uri="{BB962C8B-B14F-4D97-AF65-F5344CB8AC3E}">
        <p14:creationId xmlns:p14="http://schemas.microsoft.com/office/powerpoint/2010/main" val="2495112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2023-10-20T16:22:42+00:00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55c6ac1c2e3154633fea152e24ffba6a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f86c52449acde7c4430ad1a94ea69a7a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36F06A5-B16B-485D-8B1B-B6A4D13A9D26}">
  <ds:schemaRefs>
    <ds:schemaRef ds:uri="http://schemas.openxmlformats.org/package/2006/metadata/core-properties"/>
    <ds:schemaRef ds:uri="http://purl.org/dc/dcmitype/"/>
    <ds:schemaRef ds:uri="http://purl.org/dc/elements/1.1/"/>
    <ds:schemaRef ds:uri="0da055a4-b6ec-4bb6-a3de-4e050d793ca6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5f954091-2455-4b8c-90bc-f231fbff24c4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F1B43CB-3AF3-408E-B5A5-CA8D9BA382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078372-7C0F-49F5-AE48-6A158228FA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a055a4-b6ec-4bb6-a3de-4e050d793ca6"/>
    <ds:schemaRef ds:uri="5f954091-2455-4b8c-90bc-f231fbff2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13711</TotalTime>
  <Words>362</Words>
  <Application>Microsoft Office PowerPoint</Application>
  <PresentationFormat>Widescreen</PresentationFormat>
  <Paragraphs>58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Condensed</vt:lpstr>
      <vt:lpstr>Lub Dub Medium</vt:lpstr>
      <vt:lpstr>Office Theme</vt:lpstr>
      <vt:lpstr>RELIEVE-HF:   A Double-Blind Randomized Placebo Procedure Controlled Trial  of an Interatrial Shunt in Patients with HFrEF and HFpEF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Alice Wolke</cp:lastModifiedBy>
  <cp:revision>23</cp:revision>
  <dcterms:created xsi:type="dcterms:W3CDTF">2023-10-18T15:02:58Z</dcterms:created>
  <dcterms:modified xsi:type="dcterms:W3CDTF">2024-04-07T14:26:48Z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_MarkAsFinal">
    <vt:bool>true</vt:bool>
  </property>
</Properties>
</file>