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886B8C-60B4-43CC-B89C-9E84F016B85A}" v="1" dt="2024-04-08T15:37:38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6" autoAdjust="0"/>
    <p:restoredTop sz="93896" autoAdjust="0"/>
  </p:normalViewPr>
  <p:slideViewPr>
    <p:cSldViewPr snapToGrid="0">
      <p:cViewPr varScale="1">
        <p:scale>
          <a:sx n="122" d="100"/>
          <a:sy n="122" d="100"/>
        </p:scale>
        <p:origin x="20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23886B8C-60B4-43CC-B89C-9E84F016B85A}"/>
    <pc:docChg chg="custSel modSld">
      <pc:chgData name="Alice Wolke" userId="d3fc20e8-9f67-4110-b5e7-8648597a3678" providerId="ADAL" clId="{23886B8C-60B4-43CC-B89C-9E84F016B85A}" dt="2024-04-08T15:37:16.428" v="156" actId="13244"/>
      <pc:docMkLst>
        <pc:docMk/>
      </pc:docMkLst>
      <pc:sldChg chg="delSp modSp mod">
        <pc:chgData name="Alice Wolke" userId="d3fc20e8-9f67-4110-b5e7-8648597a3678" providerId="ADAL" clId="{23886B8C-60B4-43CC-B89C-9E84F016B85A}" dt="2024-04-08T15:37:16.428" v="156" actId="13244"/>
        <pc:sldMkLst>
          <pc:docMk/>
          <pc:sldMk cId="680123891" sldId="274"/>
        </pc:sldMkLst>
        <pc:spChg chg="del">
          <ac:chgData name="Alice Wolke" userId="d3fc20e8-9f67-4110-b5e7-8648597a3678" providerId="ADAL" clId="{23886B8C-60B4-43CC-B89C-9E84F016B85A}" dt="2024-04-08T15:37:03.031" v="154" actId="478"/>
          <ac:spMkLst>
            <pc:docMk/>
            <pc:sldMk cId="680123891" sldId="274"/>
            <ac:spMk id="9" creationId="{678FE5FF-D656-4B1D-81B3-CA00845BEAB7}"/>
          </ac:spMkLst>
        </pc:spChg>
        <pc:spChg chg="mod">
          <ac:chgData name="Alice Wolke" userId="d3fc20e8-9f67-4110-b5e7-8648597a3678" providerId="ADAL" clId="{23886B8C-60B4-43CC-B89C-9E84F016B85A}" dt="2024-04-08T15:36:54.931" v="153" actId="962"/>
          <ac:spMkLst>
            <pc:docMk/>
            <pc:sldMk cId="680123891" sldId="274"/>
            <ac:spMk id="10" creationId="{870CE4E7-4A17-4CEA-AEE5-430C9934C42C}"/>
          </ac:spMkLst>
        </pc:spChg>
        <pc:picChg chg="mod ord">
          <ac:chgData name="Alice Wolke" userId="d3fc20e8-9f67-4110-b5e7-8648597a3678" providerId="ADAL" clId="{23886B8C-60B4-43CC-B89C-9E84F016B85A}" dt="2024-04-08T15:37:16.428" v="156" actId="13244"/>
          <ac:picMkLst>
            <pc:docMk/>
            <pc:sldMk cId="680123891" sldId="274"/>
            <ac:picMk id="5" creationId="{AE06C520-99D6-C343-64B3-0882FF5258BE}"/>
          </ac:picMkLst>
        </pc:picChg>
        <pc:picChg chg="mod ord">
          <ac:chgData name="Alice Wolke" userId="d3fc20e8-9f67-4110-b5e7-8648597a3678" providerId="ADAL" clId="{23886B8C-60B4-43CC-B89C-9E84F016B85A}" dt="2024-04-08T15:37:08.920" v="155" actId="13244"/>
          <ac:picMkLst>
            <pc:docMk/>
            <pc:sldMk cId="680123891" sldId="274"/>
            <ac:picMk id="16" creationId="{5DC3CDD2-8471-B228-1690-187FF983C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REDUCE-AMI:  </a:t>
            </a:r>
            <a:b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Beta-blockers after Myocardial Infarction and Preserved Ejection Fraction</a:t>
            </a:r>
          </a:p>
        </p:txBody>
      </p:sp>
      <p:pic>
        <p:nvPicPr>
          <p:cNvPr id="16" name="Picture 15" descr="American Heart Association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2" y="136717"/>
            <a:ext cx="668719" cy="632157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97859"/>
              </p:ext>
            </p:extLst>
          </p:nvPr>
        </p:nvGraphicFramePr>
        <p:xfrm>
          <a:off x="1" y="910289"/>
          <a:ext cx="12191999" cy="5702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3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67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In patients with AMI with preserved LVEF, long-term use of beta-blockers didn't lower the risk of death or new heart attacks compared to those who didn't take beta-blockers.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6219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To examine if long-term oral beta-blocker use in patients with acute myocardial infarction (AMI) and preserved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preserved left ventricular ejection fraction (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LVEF) reduces the risk of death or new heart attacks compared to not using beta-blockers.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61227">
                <a:tc gridSpan="5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Registry-based, prospective, randomized, open-label, parallel group clinical trial (n=5020).</a:t>
                      </a: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73">
                <a:tc>
                  <a:txBody>
                    <a:bodyPr/>
                    <a:lstStyle/>
                    <a:p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Beta-Blockers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(N=2508)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No Beta-Blockers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(N=2512)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Hazard Ratio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 value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359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endpoint                                                                                                           </a:t>
                      </a:r>
                      <a:endParaRPr lang="en-US" sz="1400" b="0" i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64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All-cause death or myocardial infarction, no (%)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199 (7.9)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208 (8.3)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0.96 (0.79 - 1.16)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0.64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725">
                <a:tc gridSpan="5">
                  <a:txBody>
                    <a:bodyPr/>
                    <a:lstStyle/>
                    <a:p>
                      <a:r>
                        <a:rPr lang="en-US" sz="1400" b="1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Secondary endpoints</a:t>
                      </a:r>
                      <a:endParaRPr lang="en-US" sz="1400" b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6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All-cause death, no (%)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97 (3.9)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103 (4.1)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0.94 (0.71 – 1.24)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4069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Death from cardiovascular causes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38 (1.5)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33 (1.3)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1.15 (0.72 – 1.84) 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528770"/>
                  </a:ext>
                </a:extLst>
              </a:tr>
              <a:tr h="397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Myocardial infarction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112 (4.5)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117 (4.7)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0.96 (0.74 – 1.24)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C00000"/>
                        </a:solidFill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574733"/>
                  </a:ext>
                </a:extLst>
              </a:tr>
              <a:tr h="99291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Starting oral beta-blocker treatment early after a heart attack in patients with normal heart function didn't result in a lower combined occurrence of death or new heart attacks.</a:t>
                      </a: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E06C520-99D6-C343-64B3-0882FF525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766" y="2769747"/>
            <a:ext cx="2873414" cy="28734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9" y="6259534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72" y="6372820"/>
            <a:ext cx="8468721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0"/>
              </a:rPr>
              <a:t>: </a:t>
            </a:r>
            <a:r>
              <a:rPr lang="en-US" sz="9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Troels </a:t>
            </a:r>
            <a:r>
              <a:rPr lang="en-US" sz="900" b="0" i="1" dirty="0" err="1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Yndigegn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0"/>
              </a:rPr>
              <a:t>,</a:t>
            </a:r>
            <a:r>
              <a:rPr lang="en-US" sz="900" b="0" i="1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 MD.  Karolinska Institute, Stockholm, Sweden, Lund University, Lund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, Sweden.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ACC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BC4B4C-3DA8-6A4A-4B92-8D122F0A9A36}"/>
              </a:ext>
            </a:extLst>
          </p:cNvPr>
          <p:cNvSpPr txBox="1"/>
          <p:nvPr/>
        </p:nvSpPr>
        <p:spPr>
          <a:xfrm>
            <a:off x="9875520" y="6369412"/>
            <a:ext cx="2315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68012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6F06A5-B16B-485D-8B1B-B6A4D13A9D26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0da055a4-b6ec-4bb6-a3de-4e050d793ca6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5f954091-2455-4b8c-90bc-f231fbff24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13698</TotalTime>
  <Words>294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REDUCE-AMI:   Beta-blockers after Myocardial Infarction and Preserved Ejection Fraction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17</cp:revision>
  <dcterms:created xsi:type="dcterms:W3CDTF">2023-10-18T15:02:58Z</dcterms:created>
  <dcterms:modified xsi:type="dcterms:W3CDTF">2024-04-08T15:37:40Z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_MarkAsFinal">
    <vt:bool>true</vt:bool>
  </property>
</Properties>
</file>